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79" r:id="rId3"/>
    <p:sldId id="258" r:id="rId4"/>
    <p:sldId id="280" r:id="rId5"/>
    <p:sldId id="260" r:id="rId6"/>
    <p:sldId id="259" r:id="rId7"/>
    <p:sldId id="272" r:id="rId8"/>
    <p:sldId id="261" r:id="rId9"/>
    <p:sldId id="273" r:id="rId10"/>
    <p:sldId id="274" r:id="rId11"/>
    <p:sldId id="275" r:id="rId12"/>
    <p:sldId id="262" r:id="rId13"/>
    <p:sldId id="270" r:id="rId14"/>
    <p:sldId id="263" r:id="rId15"/>
    <p:sldId id="264" r:id="rId16"/>
    <p:sldId id="271" r:id="rId17"/>
    <p:sldId id="265" r:id="rId18"/>
    <p:sldId id="266" r:id="rId19"/>
    <p:sldId id="276" r:id="rId20"/>
    <p:sldId id="277" r:id="rId21"/>
    <p:sldId id="278" r:id="rId22"/>
    <p:sldId id="267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78" autoAdjust="0"/>
    <p:restoredTop sz="94660"/>
  </p:normalViewPr>
  <p:slideViewPr>
    <p:cSldViewPr>
      <p:cViewPr varScale="1">
        <p:scale>
          <a:sx n="69" d="100"/>
          <a:sy n="69" d="100"/>
        </p:scale>
        <p:origin x="120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B1D01E-3472-447D-A95B-C0D90BF9F6FC}" type="datetimeFigureOut">
              <a:rPr lang="cs-CZ" smtClean="0"/>
              <a:t>19.01.2017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FF58B2-CFD8-4CF0-ACEA-DD62E3C273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4908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r>
              <a:rPr lang="en-US" dirty="0" smtClean="0">
                <a:solidFill>
                  <a:srgbClr val="168028"/>
                </a:solidFill>
              </a:rPr>
              <a:t>disc</a:t>
            </a:r>
            <a:r>
              <a:rPr lang="cs-CZ" dirty="0" smtClean="0">
                <a:solidFill>
                  <a:srgbClr val="168028"/>
                </a:solidFill>
              </a:rPr>
              <a:t>	</a:t>
            </a:r>
            <a:r>
              <a:rPr lang="cs-CZ" dirty="0" smtClean="0"/>
              <a:t>(kolečko - výchozí)</a:t>
            </a:r>
            <a:r>
              <a:rPr lang="cs-CZ" dirty="0" smtClean="0">
                <a:solidFill>
                  <a:srgbClr val="168028"/>
                </a:solidFill>
              </a:rPr>
              <a:t/>
            </a:r>
            <a:br>
              <a:rPr lang="cs-CZ" dirty="0" smtClean="0">
                <a:solidFill>
                  <a:srgbClr val="168028"/>
                </a:solidFill>
              </a:rPr>
            </a:br>
            <a:r>
              <a:rPr lang="cs-CZ" dirty="0" smtClean="0">
                <a:solidFill>
                  <a:srgbClr val="168028"/>
                </a:solidFill>
              </a:rPr>
              <a:t>  </a:t>
            </a:r>
            <a:r>
              <a:rPr lang="en-US" dirty="0" smtClean="0">
                <a:solidFill>
                  <a:srgbClr val="168028"/>
                </a:solidFill>
              </a:rPr>
              <a:t>circle</a:t>
            </a:r>
            <a:r>
              <a:rPr lang="cs-CZ" dirty="0" smtClean="0">
                <a:solidFill>
                  <a:srgbClr val="168028"/>
                </a:solidFill>
              </a:rPr>
              <a:t>	</a:t>
            </a:r>
            <a:r>
              <a:rPr lang="cs-CZ" dirty="0" smtClean="0"/>
              <a:t>(kroužek)</a:t>
            </a:r>
            <a:r>
              <a:rPr lang="cs-CZ" dirty="0" smtClean="0">
                <a:solidFill>
                  <a:srgbClr val="168028"/>
                </a:solidFill>
              </a:rPr>
              <a:t/>
            </a:r>
            <a:br>
              <a:rPr lang="cs-CZ" dirty="0" smtClean="0">
                <a:solidFill>
                  <a:srgbClr val="168028"/>
                </a:solidFill>
              </a:rPr>
            </a:br>
            <a:r>
              <a:rPr lang="cs-CZ" dirty="0" smtClean="0">
                <a:solidFill>
                  <a:srgbClr val="168028"/>
                </a:solidFill>
              </a:rPr>
              <a:t>  </a:t>
            </a:r>
            <a:r>
              <a:rPr lang="en-US" dirty="0" smtClean="0">
                <a:solidFill>
                  <a:srgbClr val="168028"/>
                </a:solidFill>
              </a:rPr>
              <a:t>square</a:t>
            </a:r>
            <a:r>
              <a:rPr lang="cs-CZ" dirty="0" smtClean="0">
                <a:solidFill>
                  <a:srgbClr val="168028"/>
                </a:solidFill>
              </a:rPr>
              <a:t>	</a:t>
            </a:r>
            <a:r>
              <a:rPr lang="cs-CZ" dirty="0" smtClean="0"/>
              <a:t>(čtvereček)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FF58B2-CFD8-4CF0-ACEA-DD62E3C27319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8265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3850B-3DAE-4FE6-8888-31ADFE506F34}" type="datetimeFigureOut">
              <a:rPr lang="cs-CZ" smtClean="0"/>
              <a:t>19.01.2017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9F8A3-D952-4EF4-8B34-1FEE598AE2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0671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3850B-3DAE-4FE6-8888-31ADFE506F34}" type="datetimeFigureOut">
              <a:rPr lang="cs-CZ" smtClean="0"/>
              <a:t>19.01.2017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9F8A3-D952-4EF4-8B34-1FEE598AE2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0511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3850B-3DAE-4FE6-8888-31ADFE506F34}" type="datetimeFigureOut">
              <a:rPr lang="cs-CZ" smtClean="0"/>
              <a:t>19.01.2017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9F8A3-D952-4EF4-8B34-1FEE598AE2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1876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3850B-3DAE-4FE6-8888-31ADFE506F34}" type="datetimeFigureOut">
              <a:rPr lang="cs-CZ" smtClean="0"/>
              <a:t>19.01.2017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9F8A3-D952-4EF4-8B34-1FEE598AE2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5967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3850B-3DAE-4FE6-8888-31ADFE506F34}" type="datetimeFigureOut">
              <a:rPr lang="cs-CZ" smtClean="0"/>
              <a:t>19.01.2017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9F8A3-D952-4EF4-8B34-1FEE598AE2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5642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3850B-3DAE-4FE6-8888-31ADFE506F34}" type="datetimeFigureOut">
              <a:rPr lang="cs-CZ" smtClean="0"/>
              <a:t>19.01.2017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9F8A3-D952-4EF4-8B34-1FEE598AE2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9764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3850B-3DAE-4FE6-8888-31ADFE506F34}" type="datetimeFigureOut">
              <a:rPr lang="cs-CZ" smtClean="0"/>
              <a:t>19.01.2017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9F8A3-D952-4EF4-8B34-1FEE598AE2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1291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3850B-3DAE-4FE6-8888-31ADFE506F34}" type="datetimeFigureOut">
              <a:rPr lang="cs-CZ" smtClean="0"/>
              <a:t>19.01.2017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9F8A3-D952-4EF4-8B34-1FEE598AE2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1371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3850B-3DAE-4FE6-8888-31ADFE506F34}" type="datetimeFigureOut">
              <a:rPr lang="cs-CZ" smtClean="0"/>
              <a:t>19.01.2017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9F8A3-D952-4EF4-8B34-1FEE598AE2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1558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3850B-3DAE-4FE6-8888-31ADFE506F34}" type="datetimeFigureOut">
              <a:rPr lang="cs-CZ" smtClean="0"/>
              <a:t>19.01.2017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9F8A3-D952-4EF4-8B34-1FEE598AE2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8074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3850B-3DAE-4FE6-8888-31ADFE506F34}" type="datetimeFigureOut">
              <a:rPr lang="cs-CZ" smtClean="0"/>
              <a:t>19.01.2017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9F8A3-D952-4EF4-8B34-1FEE598AE2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9313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3850B-3DAE-4FE6-8888-31ADFE506F34}" type="datetimeFigureOut">
              <a:rPr lang="cs-CZ" smtClean="0"/>
              <a:t>19.01.2017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49F8A3-D952-4EF4-8B34-1FEE598AE2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0710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Typy </a:t>
            </a:r>
            <a:r>
              <a:rPr lang="cs-CZ" dirty="0" err="1" smtClean="0"/>
              <a:t>tagů</a:t>
            </a:r>
            <a:endParaRPr lang="cs-CZ" dirty="0"/>
          </a:p>
        </p:txBody>
      </p:sp>
      <p:sp>
        <p:nvSpPr>
          <p:cNvPr id="7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457200" y="855860"/>
            <a:ext cx="8229600" cy="553997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1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stylové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 (formátovací) - tučné </a:t>
            </a:r>
            <a:r>
              <a:rPr kumimoji="0" lang="cs-CZ" altLang="cs-CZ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Courier New" panose="02070309020205020404" pitchFamily="49" charset="0"/>
              </a:rPr>
              <a:t>&lt;b&gt;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, šikmé </a:t>
            </a:r>
            <a:r>
              <a:rPr kumimoji="0" lang="cs-CZ" altLang="cs-CZ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Courier New" panose="02070309020205020404" pitchFamily="49" charset="0"/>
              </a:rPr>
              <a:t>&lt;i&gt;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, styl </a:t>
            </a:r>
            <a:r>
              <a:rPr kumimoji="0" lang="cs-CZ" altLang="cs-CZ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Courier New" panose="02070309020205020404" pitchFamily="49" charset="0"/>
              </a:rPr>
              <a:t>&lt;style&gt;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, písmo </a:t>
            </a:r>
            <a:r>
              <a:rPr kumimoji="0" lang="cs-CZ" altLang="cs-CZ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Courier New" panose="02070309020205020404" pitchFamily="49" charset="0"/>
              </a:rPr>
              <a:t>&lt;font&gt;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 ...</a:t>
            </a:r>
          </a:p>
          <a:p>
            <a:pPr marL="0" marR="0" lvl="1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cs-CZ" altLang="cs-CZ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  <a:p>
            <a:pPr marL="0" marR="0" lvl="1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strukturální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- odstavce </a:t>
            </a:r>
            <a:r>
              <a:rPr kumimoji="0" lang="cs-CZ" altLang="cs-CZ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Courier New" panose="02070309020205020404" pitchFamily="49" charset="0"/>
              </a:rPr>
              <a:t>&lt;p&gt;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, nadpisy </a:t>
            </a:r>
            <a:r>
              <a:rPr kumimoji="0" lang="cs-CZ" altLang="cs-CZ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Courier New" panose="02070309020205020404" pitchFamily="49" charset="0"/>
              </a:rPr>
              <a:t>&lt;h1&gt;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, seznamy </a:t>
            </a:r>
            <a:r>
              <a:rPr kumimoji="0" lang="cs-CZ" altLang="cs-CZ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Courier New" panose="02070309020205020404" pitchFamily="49" charset="0"/>
              </a:rPr>
              <a:t>&lt;</a:t>
            </a:r>
            <a:r>
              <a:rPr kumimoji="0" lang="cs-CZ" altLang="cs-CZ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Courier New" panose="02070309020205020404" pitchFamily="49" charset="0"/>
              </a:rPr>
              <a:t>ul</a:t>
            </a:r>
            <a:r>
              <a:rPr kumimoji="0" lang="cs-CZ" altLang="cs-CZ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Courier New" panose="02070309020205020404" pitchFamily="49" charset="0"/>
              </a:rPr>
              <a:t>&gt;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, tabulky </a:t>
            </a:r>
            <a:r>
              <a:rPr kumimoji="0" lang="cs-CZ" altLang="cs-CZ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Courier New" panose="02070309020205020404" pitchFamily="49" charset="0"/>
              </a:rPr>
              <a:t>&lt;table&gt;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 ...</a:t>
            </a:r>
          </a:p>
          <a:p>
            <a:pPr marL="0" marR="0" lvl="1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cs-CZ" altLang="cs-CZ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  <a:p>
            <a:pPr marL="0" marR="0" lvl="1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popisné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 - </a:t>
            </a:r>
            <a:r>
              <a:rPr kumimoji="0" lang="cs-CZ" altLang="cs-CZ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Courier New" panose="02070309020205020404" pitchFamily="49" charset="0"/>
              </a:rPr>
              <a:t>&lt;</a:t>
            </a:r>
            <a:r>
              <a:rPr kumimoji="0" lang="cs-CZ" altLang="cs-CZ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Courier New" panose="02070309020205020404" pitchFamily="49" charset="0"/>
              </a:rPr>
              <a:t>content</a:t>
            </a:r>
            <a:r>
              <a:rPr kumimoji="0" lang="cs-CZ" altLang="cs-CZ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Courier New" panose="02070309020205020404" pitchFamily="49" charset="0"/>
              </a:rPr>
              <a:t>&gt;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, adresa </a:t>
            </a:r>
            <a:r>
              <a:rPr kumimoji="0" lang="cs-CZ" altLang="cs-CZ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Courier New" panose="02070309020205020404" pitchFamily="49" charset="0"/>
              </a:rPr>
              <a:t>&lt;</a:t>
            </a:r>
            <a:r>
              <a:rPr kumimoji="0" lang="cs-CZ" altLang="cs-CZ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Courier New" panose="02070309020205020404" pitchFamily="49" charset="0"/>
              </a:rPr>
              <a:t>address</a:t>
            </a:r>
            <a:r>
              <a:rPr kumimoji="0" lang="cs-CZ" altLang="cs-CZ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Courier New" panose="02070309020205020404" pitchFamily="49" charset="0"/>
              </a:rPr>
              <a:t>&gt;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, navigace </a:t>
            </a:r>
            <a:r>
              <a:rPr kumimoji="0" lang="cs-CZ" altLang="cs-CZ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Courier New" panose="02070309020205020404" pitchFamily="49" charset="0"/>
              </a:rPr>
              <a:t>&lt;menu&gt;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 ...</a:t>
            </a:r>
          </a:p>
          <a:p>
            <a:pPr marL="0" marR="0" lvl="1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cs-CZ" altLang="cs-CZ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  <a:p>
            <a:pPr marL="0" marR="0" lvl="1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navigační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 - odkazy na jiné stránky </a:t>
            </a:r>
            <a:b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</a:br>
            <a:r>
              <a:rPr kumimoji="0" lang="cs-CZ" altLang="cs-CZ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Courier New" panose="02070309020205020404" pitchFamily="49" charset="0"/>
              </a:rPr>
              <a:t>&lt;a </a:t>
            </a:r>
            <a:r>
              <a:rPr kumimoji="0" lang="cs-CZ" altLang="cs-CZ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Courier New" panose="02070309020205020404" pitchFamily="49" charset="0"/>
              </a:rPr>
              <a:t>href</a:t>
            </a:r>
            <a:r>
              <a:rPr kumimoji="0" lang="cs-CZ" altLang="cs-CZ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Courier New" panose="02070309020205020404" pitchFamily="49" charset="0"/>
              </a:rPr>
              <a:t>="</a:t>
            </a:r>
            <a:r>
              <a:rPr kumimoji="0" lang="cs-CZ" altLang="cs-CZ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Courier New" panose="02070309020205020404" pitchFamily="49" charset="0"/>
              </a:rPr>
              <a:t>adresa_odkazu</a:t>
            </a:r>
            <a:r>
              <a:rPr kumimoji="0" lang="cs-CZ" altLang="cs-CZ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Courier New" panose="02070309020205020404" pitchFamily="49" charset="0"/>
              </a:rPr>
              <a:t>"&gt;Text odkazu&lt;/a&gt;</a:t>
            </a:r>
          </a:p>
          <a:p>
            <a:pPr marL="0" marR="0" lvl="1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cs-CZ" altLang="cs-CZ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  <a:p>
            <a:pPr marL="0" marR="0" lvl="1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multimediální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 - vložení obrázků </a:t>
            </a:r>
            <a:r>
              <a:rPr kumimoji="0" lang="cs-CZ" altLang="cs-CZ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Courier New" panose="02070309020205020404" pitchFamily="49" charset="0"/>
              </a:rPr>
              <a:t>&lt;</a:t>
            </a:r>
            <a:r>
              <a:rPr kumimoji="0" lang="cs-CZ" altLang="cs-CZ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Courier New" panose="02070309020205020404" pitchFamily="49" charset="0"/>
              </a:rPr>
              <a:t>img</a:t>
            </a:r>
            <a:r>
              <a:rPr kumimoji="0" lang="cs-CZ" altLang="cs-CZ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Courier New" panose="02070309020205020404" pitchFamily="49" charset="0"/>
              </a:rPr>
              <a:t> </a:t>
            </a:r>
            <a:r>
              <a:rPr kumimoji="0" lang="cs-CZ" altLang="cs-CZ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Courier New" panose="02070309020205020404" pitchFamily="49" charset="0"/>
              </a:rPr>
              <a:t>src</a:t>
            </a:r>
            <a:r>
              <a:rPr kumimoji="0" lang="cs-CZ" altLang="cs-CZ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Courier New" panose="02070309020205020404" pitchFamily="49" charset="0"/>
              </a:rPr>
              <a:t>="</a:t>
            </a:r>
            <a:r>
              <a:rPr kumimoji="0" lang="cs-CZ" altLang="cs-CZ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Courier New" panose="02070309020205020404" pitchFamily="49" charset="0"/>
              </a:rPr>
              <a:t>adresa_obrázku</a:t>
            </a:r>
            <a:r>
              <a:rPr kumimoji="0" lang="cs-CZ" altLang="cs-CZ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Courier New" panose="02070309020205020404" pitchFamily="49" charset="0"/>
              </a:rPr>
              <a:t>"&gt;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, animace, zvuky, video ...</a:t>
            </a:r>
          </a:p>
          <a:p>
            <a:pPr marL="0" marR="0" lvl="1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cs-CZ" altLang="cs-CZ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  <a:p>
            <a:pPr marL="0" marR="0" lvl="1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párové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 x </a:t>
            </a:r>
            <a:r>
              <a:rPr kumimoji="0" lang="cs-CZ" altLang="cs-CZ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nepárové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, </a:t>
            </a:r>
            <a:r>
              <a:rPr kumimoji="0" lang="cs-CZ" altLang="cs-CZ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bez atributů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 x </a:t>
            </a:r>
            <a:r>
              <a:rPr kumimoji="0" lang="cs-CZ" altLang="cs-CZ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s atributy</a:t>
            </a:r>
            <a:endParaRPr kumimoji="0" lang="cs-CZ" altLang="cs-CZ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13826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Víceúrovňové seznamy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dirty="0">
                <a:solidFill>
                  <a:srgbClr val="0000FF"/>
                </a:solidFill>
                <a:latin typeface="Arial" charset="0"/>
                <a:cs typeface="Arial" charset="0"/>
              </a:rPr>
              <a:t>&lt;ol&gt;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it-IT" dirty="0" smtClean="0"/>
              <a:t>  </a:t>
            </a:r>
            <a:r>
              <a:rPr lang="cs-CZ" dirty="0" smtClean="0"/>
              <a:t>	</a:t>
            </a:r>
            <a:r>
              <a:rPr lang="it-IT" dirty="0" smtClean="0">
                <a:solidFill>
                  <a:srgbClr val="0000FF"/>
                </a:solidFill>
                <a:latin typeface="Arial" charset="0"/>
                <a:cs typeface="Arial" charset="0"/>
              </a:rPr>
              <a:t>&lt;</a:t>
            </a:r>
            <a:r>
              <a:rPr lang="it-IT" dirty="0">
                <a:solidFill>
                  <a:srgbClr val="0000FF"/>
                </a:solidFill>
                <a:latin typeface="Arial" charset="0"/>
                <a:cs typeface="Arial" charset="0"/>
              </a:rPr>
              <a:t>li&gt;</a:t>
            </a:r>
            <a:r>
              <a:rPr lang="it-IT" dirty="0" smtClean="0"/>
              <a:t>První</a:t>
            </a:r>
            <a:r>
              <a:rPr lang="it-IT" dirty="0">
                <a:solidFill>
                  <a:srgbClr val="0000FF"/>
                </a:solidFill>
                <a:latin typeface="Arial" charset="0"/>
                <a:cs typeface="Arial" charset="0"/>
              </a:rPr>
              <a:t>&lt;/li&gt;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   		</a:t>
            </a:r>
            <a:r>
              <a:rPr lang="it-IT" dirty="0" smtClean="0">
                <a:solidFill>
                  <a:srgbClr val="0000FF"/>
                </a:solidFill>
                <a:latin typeface="Arial" charset="0"/>
                <a:cs typeface="Arial" charset="0"/>
              </a:rPr>
              <a:t>&lt;</a:t>
            </a:r>
            <a:r>
              <a:rPr lang="it-IT" dirty="0">
                <a:solidFill>
                  <a:srgbClr val="0000FF"/>
                </a:solidFill>
                <a:latin typeface="Arial" charset="0"/>
                <a:cs typeface="Arial" charset="0"/>
              </a:rPr>
              <a:t>ol</a:t>
            </a:r>
            <a:r>
              <a:rPr lang="it-IT" dirty="0">
                <a:solidFill>
                  <a:srgbClr val="9A0000"/>
                </a:solidFill>
                <a:latin typeface="Arial" charset="0"/>
                <a:cs typeface="Arial" charset="0"/>
              </a:rPr>
              <a:t> type=</a:t>
            </a:r>
            <a:r>
              <a:rPr lang="cs-CZ" dirty="0">
                <a:solidFill>
                  <a:srgbClr val="168028"/>
                </a:solidFill>
                <a:latin typeface="Arial" charset="0"/>
                <a:cs typeface="Arial" charset="0"/>
              </a:rPr>
              <a:t>"</a:t>
            </a:r>
            <a:r>
              <a:rPr lang="it-IT" dirty="0">
                <a:solidFill>
                  <a:srgbClr val="168028"/>
                </a:solidFill>
                <a:latin typeface="Arial" charset="0"/>
                <a:cs typeface="Arial" charset="0"/>
              </a:rPr>
              <a:t>A</a:t>
            </a:r>
            <a:r>
              <a:rPr lang="cs-CZ" dirty="0">
                <a:solidFill>
                  <a:srgbClr val="168028"/>
                </a:solidFill>
                <a:latin typeface="Arial" charset="0"/>
                <a:cs typeface="Arial" charset="0"/>
              </a:rPr>
              <a:t>"</a:t>
            </a:r>
            <a:r>
              <a:rPr lang="it-IT" dirty="0">
                <a:solidFill>
                  <a:srgbClr val="0000FF"/>
                </a:solidFill>
                <a:latin typeface="Arial" charset="0"/>
                <a:cs typeface="Arial" charset="0"/>
              </a:rPr>
              <a:t>&gt;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    </a:t>
            </a:r>
            <a:r>
              <a:rPr lang="cs-CZ" dirty="0">
                <a:solidFill>
                  <a:srgbClr val="0000FF"/>
                </a:solidFill>
                <a:latin typeface="Arial" charset="0"/>
                <a:cs typeface="Arial" charset="0"/>
              </a:rPr>
              <a:t> </a:t>
            </a:r>
            <a:r>
              <a:rPr lang="cs-CZ" dirty="0" smtClean="0">
                <a:solidFill>
                  <a:srgbClr val="0000FF"/>
                </a:solidFill>
                <a:latin typeface="Arial" charset="0"/>
                <a:cs typeface="Arial" charset="0"/>
              </a:rPr>
              <a:t>		</a:t>
            </a:r>
            <a:r>
              <a:rPr lang="it-IT" dirty="0" smtClean="0">
                <a:solidFill>
                  <a:srgbClr val="0000FF"/>
                </a:solidFill>
                <a:latin typeface="Arial" charset="0"/>
                <a:cs typeface="Arial" charset="0"/>
              </a:rPr>
              <a:t>&lt;</a:t>
            </a:r>
            <a:r>
              <a:rPr lang="it-IT" dirty="0">
                <a:solidFill>
                  <a:srgbClr val="0000FF"/>
                </a:solidFill>
                <a:latin typeface="Arial" charset="0"/>
                <a:cs typeface="Arial" charset="0"/>
              </a:rPr>
              <a:t>li&gt;</a:t>
            </a:r>
            <a:r>
              <a:rPr lang="it-IT" dirty="0" smtClean="0"/>
              <a:t>Jedna</a:t>
            </a:r>
            <a:r>
              <a:rPr lang="it-IT" dirty="0">
                <a:solidFill>
                  <a:srgbClr val="0000FF"/>
                </a:solidFill>
                <a:latin typeface="Arial" charset="0"/>
                <a:cs typeface="Arial" charset="0"/>
              </a:rPr>
              <a:t>&lt;/li&gt;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   </a:t>
            </a:r>
            <a:r>
              <a:rPr lang="it-IT" dirty="0" smtClean="0"/>
              <a:t>  </a:t>
            </a:r>
            <a:r>
              <a:rPr lang="cs-CZ" dirty="0" smtClean="0"/>
              <a:t>		</a:t>
            </a:r>
            <a:r>
              <a:rPr lang="it-IT" dirty="0" smtClean="0">
                <a:solidFill>
                  <a:srgbClr val="0000FF"/>
                </a:solidFill>
                <a:latin typeface="Arial" charset="0"/>
                <a:cs typeface="Arial" charset="0"/>
              </a:rPr>
              <a:t>&lt;</a:t>
            </a:r>
            <a:r>
              <a:rPr lang="it-IT" dirty="0">
                <a:solidFill>
                  <a:srgbClr val="0000FF"/>
                </a:solidFill>
                <a:latin typeface="Arial" charset="0"/>
                <a:cs typeface="Arial" charset="0"/>
              </a:rPr>
              <a:t>li&gt;</a:t>
            </a:r>
            <a:r>
              <a:rPr lang="it-IT" dirty="0" smtClean="0"/>
              <a:t>Dvě</a:t>
            </a:r>
            <a:r>
              <a:rPr lang="it-IT" dirty="0">
                <a:solidFill>
                  <a:srgbClr val="0000FF"/>
                </a:solidFill>
                <a:latin typeface="Arial" charset="0"/>
                <a:cs typeface="Arial" charset="0"/>
              </a:rPr>
              <a:t>&lt;/li&gt;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 </a:t>
            </a:r>
            <a:r>
              <a:rPr lang="cs-CZ" dirty="0">
                <a:solidFill>
                  <a:srgbClr val="0000FF"/>
                </a:solidFill>
                <a:latin typeface="Arial" charset="0"/>
                <a:cs typeface="Arial" charset="0"/>
              </a:rPr>
              <a:t> </a:t>
            </a:r>
            <a:r>
              <a:rPr lang="cs-CZ" dirty="0" smtClean="0">
                <a:solidFill>
                  <a:srgbClr val="0000FF"/>
                </a:solidFill>
                <a:latin typeface="Arial" charset="0"/>
                <a:cs typeface="Arial" charset="0"/>
              </a:rPr>
              <a:t>		</a:t>
            </a:r>
            <a:r>
              <a:rPr lang="it-IT" dirty="0" smtClean="0">
                <a:solidFill>
                  <a:srgbClr val="0000FF"/>
                </a:solidFill>
                <a:latin typeface="Arial" charset="0"/>
                <a:cs typeface="Arial" charset="0"/>
              </a:rPr>
              <a:t>&lt;/</a:t>
            </a:r>
            <a:r>
              <a:rPr lang="it-IT" dirty="0">
                <a:solidFill>
                  <a:srgbClr val="0000FF"/>
                </a:solidFill>
                <a:latin typeface="Arial" charset="0"/>
                <a:cs typeface="Arial" charset="0"/>
              </a:rPr>
              <a:t>ol&gt;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it-IT" dirty="0">
                <a:solidFill>
                  <a:srgbClr val="0000FF"/>
                </a:solidFill>
                <a:latin typeface="Arial" charset="0"/>
                <a:cs typeface="Arial" charset="0"/>
              </a:rPr>
              <a:t>  </a:t>
            </a:r>
            <a:r>
              <a:rPr lang="cs-CZ" dirty="0" smtClean="0">
                <a:solidFill>
                  <a:srgbClr val="0000FF"/>
                </a:solidFill>
                <a:latin typeface="Arial" charset="0"/>
                <a:cs typeface="Arial" charset="0"/>
              </a:rPr>
              <a:t>	</a:t>
            </a:r>
            <a:r>
              <a:rPr lang="it-IT" dirty="0" smtClean="0">
                <a:solidFill>
                  <a:srgbClr val="0000FF"/>
                </a:solidFill>
                <a:latin typeface="Arial" charset="0"/>
                <a:cs typeface="Arial" charset="0"/>
              </a:rPr>
              <a:t>&lt;</a:t>
            </a:r>
            <a:r>
              <a:rPr lang="it-IT" dirty="0">
                <a:solidFill>
                  <a:srgbClr val="0000FF"/>
                </a:solidFill>
                <a:latin typeface="Arial" charset="0"/>
                <a:cs typeface="Arial" charset="0"/>
              </a:rPr>
              <a:t>li&gt;</a:t>
            </a:r>
            <a:r>
              <a:rPr lang="it-IT" dirty="0" smtClean="0"/>
              <a:t>Druhá</a:t>
            </a:r>
            <a:r>
              <a:rPr lang="it-IT" dirty="0">
                <a:solidFill>
                  <a:srgbClr val="0000FF"/>
                </a:solidFill>
                <a:latin typeface="Arial" charset="0"/>
                <a:cs typeface="Arial" charset="0"/>
              </a:rPr>
              <a:t>&lt;/li&gt;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</a:t>
            </a:r>
            <a:r>
              <a:rPr lang="cs-CZ" dirty="0">
                <a:solidFill>
                  <a:srgbClr val="0000FF"/>
                </a:solidFill>
                <a:latin typeface="Arial" charset="0"/>
                <a:cs typeface="Arial" charset="0"/>
              </a:rPr>
              <a:t>   </a:t>
            </a:r>
            <a:r>
              <a:rPr lang="cs-CZ" dirty="0" smtClean="0">
                <a:solidFill>
                  <a:srgbClr val="0000FF"/>
                </a:solidFill>
                <a:latin typeface="Arial" charset="0"/>
                <a:cs typeface="Arial" charset="0"/>
              </a:rPr>
              <a:t>		</a:t>
            </a:r>
            <a:r>
              <a:rPr lang="it-IT" dirty="0" smtClean="0">
                <a:solidFill>
                  <a:srgbClr val="0000FF"/>
                </a:solidFill>
                <a:latin typeface="Arial" charset="0"/>
                <a:cs typeface="Arial" charset="0"/>
              </a:rPr>
              <a:t>&lt;</a:t>
            </a:r>
            <a:r>
              <a:rPr lang="it-IT" dirty="0">
                <a:solidFill>
                  <a:srgbClr val="0000FF"/>
                </a:solidFill>
                <a:latin typeface="Arial" charset="0"/>
                <a:cs typeface="Arial" charset="0"/>
              </a:rPr>
              <a:t>ol </a:t>
            </a:r>
            <a:r>
              <a:rPr lang="it-IT" dirty="0">
                <a:solidFill>
                  <a:srgbClr val="9A0000"/>
                </a:solidFill>
                <a:latin typeface="Arial" charset="0"/>
                <a:cs typeface="Arial" charset="0"/>
              </a:rPr>
              <a:t>type=</a:t>
            </a:r>
            <a:r>
              <a:rPr lang="cs-CZ" dirty="0">
                <a:solidFill>
                  <a:srgbClr val="168028"/>
                </a:solidFill>
                <a:latin typeface="Arial" charset="0"/>
                <a:cs typeface="Arial" charset="0"/>
              </a:rPr>
              <a:t>"</a:t>
            </a:r>
            <a:r>
              <a:rPr lang="it-IT" dirty="0">
                <a:solidFill>
                  <a:srgbClr val="168028"/>
                </a:solidFill>
                <a:latin typeface="Arial" charset="0"/>
                <a:cs typeface="Arial" charset="0"/>
              </a:rPr>
              <a:t>A</a:t>
            </a:r>
            <a:r>
              <a:rPr lang="cs-CZ" dirty="0">
                <a:solidFill>
                  <a:srgbClr val="168028"/>
                </a:solidFill>
                <a:latin typeface="Arial" charset="0"/>
                <a:cs typeface="Arial" charset="0"/>
              </a:rPr>
              <a:t>"</a:t>
            </a:r>
            <a:r>
              <a:rPr lang="it-IT" dirty="0">
                <a:solidFill>
                  <a:srgbClr val="0000FF"/>
                </a:solidFill>
                <a:latin typeface="Arial" charset="0"/>
                <a:cs typeface="Arial" charset="0"/>
              </a:rPr>
              <a:t>&gt;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  </a:t>
            </a:r>
            <a:r>
              <a:rPr lang="cs-CZ" dirty="0">
                <a:solidFill>
                  <a:srgbClr val="0000FF"/>
                </a:solidFill>
                <a:latin typeface="Arial" charset="0"/>
                <a:cs typeface="Arial" charset="0"/>
              </a:rPr>
              <a:t>  </a:t>
            </a:r>
            <a:r>
              <a:rPr lang="it-IT" dirty="0">
                <a:solidFill>
                  <a:srgbClr val="0000FF"/>
                </a:solidFill>
                <a:latin typeface="Arial" charset="0"/>
                <a:cs typeface="Arial" charset="0"/>
              </a:rPr>
              <a:t> </a:t>
            </a:r>
            <a:r>
              <a:rPr lang="cs-CZ" dirty="0" smtClean="0">
                <a:solidFill>
                  <a:srgbClr val="0000FF"/>
                </a:solidFill>
                <a:latin typeface="Arial" charset="0"/>
                <a:cs typeface="Arial" charset="0"/>
              </a:rPr>
              <a:t>		</a:t>
            </a:r>
            <a:r>
              <a:rPr lang="it-IT" dirty="0" smtClean="0">
                <a:solidFill>
                  <a:srgbClr val="0000FF"/>
                </a:solidFill>
                <a:latin typeface="Arial" charset="0"/>
                <a:cs typeface="Arial" charset="0"/>
              </a:rPr>
              <a:t>&lt;</a:t>
            </a:r>
            <a:r>
              <a:rPr lang="it-IT" dirty="0">
                <a:solidFill>
                  <a:srgbClr val="0000FF"/>
                </a:solidFill>
                <a:latin typeface="Arial" charset="0"/>
                <a:cs typeface="Arial" charset="0"/>
              </a:rPr>
              <a:t>li&gt;</a:t>
            </a:r>
            <a:r>
              <a:rPr lang="it-IT" dirty="0" smtClean="0"/>
              <a:t>Jedna</a:t>
            </a:r>
            <a:r>
              <a:rPr lang="it-IT" dirty="0">
                <a:solidFill>
                  <a:srgbClr val="0000FF"/>
                </a:solidFill>
                <a:latin typeface="Arial" charset="0"/>
                <a:cs typeface="Arial" charset="0"/>
              </a:rPr>
              <a:t>&lt;/li&gt;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   </a:t>
            </a:r>
            <a:r>
              <a:rPr lang="it-IT" dirty="0" smtClean="0"/>
              <a:t> </a:t>
            </a:r>
            <a:r>
              <a:rPr lang="cs-CZ" dirty="0" smtClean="0"/>
              <a:t>		</a:t>
            </a:r>
            <a:r>
              <a:rPr lang="it-IT" dirty="0" smtClean="0">
                <a:solidFill>
                  <a:srgbClr val="0000FF"/>
                </a:solidFill>
                <a:latin typeface="Arial" charset="0"/>
                <a:cs typeface="Arial" charset="0"/>
              </a:rPr>
              <a:t>&lt;</a:t>
            </a:r>
            <a:r>
              <a:rPr lang="it-IT" dirty="0">
                <a:solidFill>
                  <a:srgbClr val="0000FF"/>
                </a:solidFill>
                <a:latin typeface="Arial" charset="0"/>
                <a:cs typeface="Arial" charset="0"/>
              </a:rPr>
              <a:t>li&gt;</a:t>
            </a:r>
            <a:r>
              <a:rPr lang="it-IT" dirty="0" smtClean="0"/>
              <a:t>Dvě</a:t>
            </a:r>
            <a:r>
              <a:rPr lang="it-IT" dirty="0">
                <a:solidFill>
                  <a:srgbClr val="0000FF"/>
                </a:solidFill>
                <a:latin typeface="Arial" charset="0"/>
                <a:cs typeface="Arial" charset="0"/>
              </a:rPr>
              <a:t>&lt;/li&gt;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>
                <a:solidFill>
                  <a:srgbClr val="0000FF"/>
                </a:solidFill>
                <a:latin typeface="Arial" charset="0"/>
                <a:cs typeface="Arial" charset="0"/>
              </a:rPr>
              <a:t>    </a:t>
            </a:r>
            <a:r>
              <a:rPr lang="cs-CZ" dirty="0" smtClean="0">
                <a:solidFill>
                  <a:srgbClr val="0000FF"/>
                </a:solidFill>
                <a:latin typeface="Arial" charset="0"/>
                <a:cs typeface="Arial" charset="0"/>
              </a:rPr>
              <a:t>		</a:t>
            </a:r>
            <a:r>
              <a:rPr lang="it-IT" dirty="0" smtClean="0">
                <a:solidFill>
                  <a:srgbClr val="0000FF"/>
                </a:solidFill>
                <a:latin typeface="Arial" charset="0"/>
                <a:cs typeface="Arial" charset="0"/>
              </a:rPr>
              <a:t>&lt;/</a:t>
            </a:r>
            <a:r>
              <a:rPr lang="it-IT" dirty="0">
                <a:solidFill>
                  <a:srgbClr val="0000FF"/>
                </a:solidFill>
                <a:latin typeface="Arial" charset="0"/>
                <a:cs typeface="Arial" charset="0"/>
              </a:rPr>
              <a:t>ol&gt;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it-IT" dirty="0">
                <a:solidFill>
                  <a:srgbClr val="0000FF"/>
                </a:solidFill>
                <a:latin typeface="Arial" charset="0"/>
                <a:cs typeface="Arial" charset="0"/>
              </a:rPr>
              <a:t>&lt;/ol&gt;</a:t>
            </a:r>
            <a:endParaRPr lang="cs-CZ" dirty="0">
              <a:solidFill>
                <a:srgbClr val="0000FF"/>
              </a:solidFill>
              <a:latin typeface="Arial" charset="0"/>
              <a:cs typeface="Arial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37651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Definiční seznam - rejstřík</a:t>
            </a:r>
            <a:endParaRPr lang="cs-CZ" dirty="0"/>
          </a:p>
        </p:txBody>
      </p:sp>
      <p:sp>
        <p:nvSpPr>
          <p:cNvPr id="4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cs-CZ" dirty="0" smtClean="0">
                <a:solidFill>
                  <a:srgbClr val="0000FF"/>
                </a:solidFill>
              </a:rPr>
              <a:t>&lt;dl&gt;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dirty="0" smtClean="0">
                <a:solidFill>
                  <a:srgbClr val="0000FF"/>
                </a:solidFill>
              </a:rPr>
              <a:t>  &lt;</a:t>
            </a:r>
            <a:r>
              <a:rPr lang="cs-CZ" dirty="0" err="1" smtClean="0">
                <a:solidFill>
                  <a:srgbClr val="0000FF"/>
                </a:solidFill>
              </a:rPr>
              <a:t>dt</a:t>
            </a:r>
            <a:r>
              <a:rPr lang="cs-CZ" dirty="0" smtClean="0">
                <a:solidFill>
                  <a:srgbClr val="0000FF"/>
                </a:solidFill>
              </a:rPr>
              <a:t>&gt; </a:t>
            </a:r>
            <a:r>
              <a:rPr lang="cs-CZ" b="0" dirty="0" smtClean="0"/>
              <a:t>Shareware</a:t>
            </a:r>
            <a:r>
              <a:rPr lang="cs-CZ" dirty="0" smtClean="0">
                <a:solidFill>
                  <a:srgbClr val="0000FF"/>
                </a:solidFill>
              </a:rPr>
              <a:t> &lt;/</a:t>
            </a:r>
            <a:r>
              <a:rPr lang="cs-CZ" dirty="0" err="1" smtClean="0">
                <a:solidFill>
                  <a:srgbClr val="0000FF"/>
                </a:solidFill>
              </a:rPr>
              <a:t>dt</a:t>
            </a:r>
            <a:r>
              <a:rPr lang="cs-CZ" dirty="0" smtClean="0">
                <a:solidFill>
                  <a:srgbClr val="0000FF"/>
                </a:solidFill>
              </a:rPr>
              <a:t>&gt;</a:t>
            </a:r>
            <a:br>
              <a:rPr lang="cs-CZ" dirty="0" smtClean="0">
                <a:solidFill>
                  <a:srgbClr val="0000FF"/>
                </a:solidFill>
              </a:rPr>
            </a:br>
            <a:r>
              <a:rPr lang="cs-CZ" dirty="0" smtClean="0">
                <a:solidFill>
                  <a:srgbClr val="0000FF"/>
                </a:solidFill>
              </a:rPr>
              <a:t>    	&lt;</a:t>
            </a:r>
            <a:r>
              <a:rPr lang="cs-CZ" dirty="0" err="1" smtClean="0">
                <a:solidFill>
                  <a:srgbClr val="0000FF"/>
                </a:solidFill>
              </a:rPr>
              <a:t>dd</a:t>
            </a:r>
            <a:r>
              <a:rPr lang="cs-CZ" dirty="0" smtClean="0">
                <a:solidFill>
                  <a:srgbClr val="0000FF"/>
                </a:solidFill>
              </a:rPr>
              <a:t>&gt; </a:t>
            </a:r>
            <a:r>
              <a:rPr lang="cs-CZ" b="0" dirty="0" smtClean="0"/>
              <a:t>volně šiřitelný SW prodávající se metodou "napřed zkus, potom zaplať"</a:t>
            </a:r>
            <a:r>
              <a:rPr lang="cs-CZ" dirty="0" smtClean="0"/>
              <a:t>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dirty="0">
                <a:solidFill>
                  <a:srgbClr val="0000FF"/>
                </a:solidFill>
              </a:rPr>
              <a:t>	</a:t>
            </a:r>
            <a:r>
              <a:rPr lang="cs-CZ" dirty="0" smtClean="0">
                <a:solidFill>
                  <a:srgbClr val="0000FF"/>
                </a:solidFill>
              </a:rPr>
              <a:t>&lt;/</a:t>
            </a:r>
            <a:r>
              <a:rPr lang="cs-CZ" dirty="0" err="1" smtClean="0">
                <a:solidFill>
                  <a:srgbClr val="0000FF"/>
                </a:solidFill>
              </a:rPr>
              <a:t>dd</a:t>
            </a:r>
            <a:r>
              <a:rPr lang="cs-CZ" dirty="0" smtClean="0">
                <a:solidFill>
                  <a:srgbClr val="0000FF"/>
                </a:solidFill>
              </a:rPr>
              <a:t>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dirty="0" smtClean="0">
                <a:solidFill>
                  <a:srgbClr val="0000FF"/>
                </a:solidFill>
              </a:rPr>
              <a:t>  &lt;</a:t>
            </a:r>
            <a:r>
              <a:rPr lang="cs-CZ" dirty="0" err="1" smtClean="0">
                <a:solidFill>
                  <a:srgbClr val="0000FF"/>
                </a:solidFill>
              </a:rPr>
              <a:t>dt</a:t>
            </a:r>
            <a:r>
              <a:rPr lang="cs-CZ" dirty="0" smtClean="0">
                <a:solidFill>
                  <a:srgbClr val="0000FF"/>
                </a:solidFill>
              </a:rPr>
              <a:t>&gt; </a:t>
            </a:r>
            <a:r>
              <a:rPr lang="cs-CZ" b="0" dirty="0" smtClean="0"/>
              <a:t>Freeware</a:t>
            </a:r>
            <a:r>
              <a:rPr lang="cs-CZ" dirty="0" smtClean="0">
                <a:solidFill>
                  <a:srgbClr val="0000FF"/>
                </a:solidFill>
              </a:rPr>
              <a:t> &lt;/</a:t>
            </a:r>
            <a:r>
              <a:rPr lang="cs-CZ" dirty="0" err="1" smtClean="0">
                <a:solidFill>
                  <a:srgbClr val="0000FF"/>
                </a:solidFill>
              </a:rPr>
              <a:t>dt</a:t>
            </a:r>
            <a:r>
              <a:rPr lang="cs-CZ" dirty="0" smtClean="0">
                <a:solidFill>
                  <a:srgbClr val="0000FF"/>
                </a:solidFill>
              </a:rPr>
              <a:t>&gt;</a:t>
            </a:r>
            <a:br>
              <a:rPr lang="cs-CZ" dirty="0" smtClean="0">
                <a:solidFill>
                  <a:srgbClr val="0000FF"/>
                </a:solidFill>
              </a:rPr>
            </a:br>
            <a:r>
              <a:rPr lang="cs-CZ" dirty="0" smtClean="0">
                <a:solidFill>
                  <a:srgbClr val="0000FF"/>
                </a:solidFill>
              </a:rPr>
              <a:t>    	&lt;</a:t>
            </a:r>
            <a:r>
              <a:rPr lang="cs-CZ" dirty="0" err="1" smtClean="0">
                <a:solidFill>
                  <a:srgbClr val="0000FF"/>
                </a:solidFill>
              </a:rPr>
              <a:t>dd</a:t>
            </a:r>
            <a:r>
              <a:rPr lang="cs-CZ" dirty="0" smtClean="0">
                <a:solidFill>
                  <a:srgbClr val="0000FF"/>
                </a:solidFill>
              </a:rPr>
              <a:t>&gt; </a:t>
            </a:r>
            <a:r>
              <a:rPr lang="cs-CZ" b="0" dirty="0" smtClean="0"/>
              <a:t>SW poskytovaný zcela zdarma, bez svolení autora nelze do programu dělat žádné zásahy ani úpravy</a:t>
            </a:r>
            <a:r>
              <a:rPr lang="cs-CZ" dirty="0" smtClean="0"/>
              <a:t>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dirty="0">
                <a:solidFill>
                  <a:srgbClr val="0000FF"/>
                </a:solidFill>
              </a:rPr>
              <a:t>	</a:t>
            </a:r>
            <a:r>
              <a:rPr lang="cs-CZ" dirty="0" smtClean="0">
                <a:solidFill>
                  <a:srgbClr val="0000FF"/>
                </a:solidFill>
              </a:rPr>
              <a:t>&lt;/</a:t>
            </a:r>
            <a:r>
              <a:rPr lang="cs-CZ" dirty="0" err="1" smtClean="0">
                <a:solidFill>
                  <a:srgbClr val="0000FF"/>
                </a:solidFill>
              </a:rPr>
              <a:t>dd</a:t>
            </a:r>
            <a:r>
              <a:rPr lang="cs-CZ" dirty="0" smtClean="0">
                <a:solidFill>
                  <a:srgbClr val="0000FF"/>
                </a:solidFill>
              </a:rPr>
              <a:t>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dirty="0" smtClean="0">
                <a:solidFill>
                  <a:srgbClr val="0000FF"/>
                </a:solidFill>
              </a:rPr>
              <a:t>&lt;/dl&gt;</a:t>
            </a:r>
          </a:p>
        </p:txBody>
      </p:sp>
    </p:spTree>
    <p:extLst>
      <p:ext uri="{BB962C8B-B14F-4D97-AF65-F5344CB8AC3E}">
        <p14:creationId xmlns:p14="http://schemas.microsoft.com/office/powerpoint/2010/main" val="21742396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dirty="0" smtClean="0"/>
              <a:t>Odkazy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052736"/>
            <a:ext cx="8229600" cy="51020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4000" b="1" dirty="0" smtClean="0">
                <a:solidFill>
                  <a:srgbClr val="FF0000"/>
                </a:solidFill>
              </a:rPr>
              <a:t>&lt;a </a:t>
            </a:r>
            <a:r>
              <a:rPr lang="cs-CZ" sz="4000" b="1" dirty="0" err="1" smtClean="0">
                <a:solidFill>
                  <a:srgbClr val="FF0000"/>
                </a:solidFill>
              </a:rPr>
              <a:t>href</a:t>
            </a:r>
            <a:r>
              <a:rPr lang="cs-CZ" sz="4000" b="1" dirty="0" smtClean="0">
                <a:solidFill>
                  <a:srgbClr val="FF0000"/>
                </a:solidFill>
              </a:rPr>
              <a:t>=</a:t>
            </a:r>
            <a:r>
              <a:rPr lang="en-US" sz="4000" b="1" dirty="0" smtClean="0">
                <a:solidFill>
                  <a:srgbClr val="FF0000"/>
                </a:solidFill>
              </a:rPr>
              <a:t>“</a:t>
            </a:r>
            <a:r>
              <a:rPr lang="cs-CZ" sz="4000" b="1" dirty="0" smtClean="0">
                <a:solidFill>
                  <a:srgbClr val="FF0000"/>
                </a:solidFill>
              </a:rPr>
              <a:t>cíl</a:t>
            </a:r>
            <a:r>
              <a:rPr lang="en-US" sz="4000" b="1" dirty="0" smtClean="0">
                <a:solidFill>
                  <a:srgbClr val="FF0000"/>
                </a:solidFill>
              </a:rPr>
              <a:t>”</a:t>
            </a:r>
            <a:r>
              <a:rPr lang="cs-CZ" sz="4000" b="1" dirty="0" smtClean="0">
                <a:solidFill>
                  <a:srgbClr val="FF0000"/>
                </a:solidFill>
              </a:rPr>
              <a:t>&gt;</a:t>
            </a:r>
            <a:r>
              <a:rPr lang="cs-CZ" sz="4000" dirty="0" smtClean="0"/>
              <a:t>ODKAZ - text</a:t>
            </a:r>
            <a:r>
              <a:rPr lang="cs-CZ" sz="4000" b="1" dirty="0" smtClean="0">
                <a:solidFill>
                  <a:srgbClr val="FF0000"/>
                </a:solidFill>
              </a:rPr>
              <a:t>&lt;/a&gt;</a:t>
            </a:r>
          </a:p>
          <a:p>
            <a:pPr lvl="1"/>
            <a:endParaRPr lang="cs-CZ" sz="2000" dirty="0" smtClean="0"/>
          </a:p>
          <a:p>
            <a:pPr lvl="1"/>
            <a:r>
              <a:rPr lang="cs-CZ" sz="3200" dirty="0" smtClean="0"/>
              <a:t>URL </a:t>
            </a:r>
          </a:p>
          <a:p>
            <a:pPr lvl="1"/>
            <a:r>
              <a:rPr lang="cs-CZ" sz="3200" dirty="0" smtClean="0"/>
              <a:t>Soubor </a:t>
            </a:r>
            <a:r>
              <a:rPr lang="cs-CZ" sz="3200" dirty="0" err="1" smtClean="0"/>
              <a:t>html</a:t>
            </a:r>
            <a:r>
              <a:rPr lang="cs-CZ" sz="3200" dirty="0" smtClean="0"/>
              <a:t>  </a:t>
            </a:r>
          </a:p>
          <a:p>
            <a:pPr lvl="1"/>
            <a:r>
              <a:rPr lang="cs-CZ" sz="3200" dirty="0" smtClean="0"/>
              <a:t>Obrázek</a:t>
            </a:r>
          </a:p>
          <a:p>
            <a:pPr lvl="1"/>
            <a:r>
              <a:rPr lang="cs-CZ" sz="3200" dirty="0" smtClean="0"/>
              <a:t>Jakýkoli soubor (určený ke stažení)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sz="3600" b="1" dirty="0">
              <a:solidFill>
                <a:srgbClr val="FF00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411760" y="2152546"/>
            <a:ext cx="5040560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800" dirty="0" err="1">
                <a:solidFill>
                  <a:schemeClr val="tx2">
                    <a:lumMod val="75000"/>
                  </a:schemeClr>
                </a:solidFill>
              </a:rPr>
              <a:t>h</a:t>
            </a:r>
            <a:r>
              <a:rPr lang="cs-CZ" sz="2800" dirty="0" err="1" smtClean="0">
                <a:solidFill>
                  <a:schemeClr val="tx2">
                    <a:lumMod val="75000"/>
                  </a:schemeClr>
                </a:solidFill>
              </a:rPr>
              <a:t>ref</a:t>
            </a:r>
            <a:r>
              <a:rPr lang="cs-CZ" sz="2800" dirty="0" smtClean="0">
                <a:solidFill>
                  <a:schemeClr val="tx2">
                    <a:lumMod val="75000"/>
                  </a:schemeClr>
                </a:solidFill>
              </a:rPr>
              <a:t>=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“</a:t>
            </a:r>
            <a:r>
              <a:rPr lang="cs-CZ" sz="2800" dirty="0" smtClean="0">
                <a:solidFill>
                  <a:schemeClr val="tx2">
                    <a:lumMod val="75000"/>
                  </a:schemeClr>
                </a:solidFill>
              </a:rPr>
              <a:t>https://www.gymbos.cz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”</a:t>
            </a:r>
            <a:endParaRPr lang="cs-CZ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660400" y="2767888"/>
            <a:ext cx="4007943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800" dirty="0" err="1">
                <a:solidFill>
                  <a:schemeClr val="tx2">
                    <a:lumMod val="75000"/>
                  </a:schemeClr>
                </a:solidFill>
              </a:rPr>
              <a:t>h</a:t>
            </a:r>
            <a:r>
              <a:rPr lang="cs-CZ" sz="2800" dirty="0" err="1" smtClean="0">
                <a:solidFill>
                  <a:schemeClr val="tx2">
                    <a:lumMod val="75000"/>
                  </a:schemeClr>
                </a:solidFill>
              </a:rPr>
              <a:t>ref</a:t>
            </a:r>
            <a:r>
              <a:rPr lang="cs-CZ" sz="2800" dirty="0" smtClean="0">
                <a:solidFill>
                  <a:schemeClr val="tx2">
                    <a:lumMod val="75000"/>
                  </a:schemeClr>
                </a:solidFill>
              </a:rPr>
              <a:t>=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“</a:t>
            </a:r>
            <a:r>
              <a:rPr lang="cs-CZ" sz="2800" dirty="0" smtClean="0">
                <a:solidFill>
                  <a:schemeClr val="tx2">
                    <a:lumMod val="75000"/>
                  </a:schemeClr>
                </a:solidFill>
              </a:rPr>
              <a:t>index2.html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”</a:t>
            </a:r>
            <a:endParaRPr lang="cs-CZ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961188" y="3293388"/>
            <a:ext cx="3149616" cy="4324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800" dirty="0" err="1">
                <a:solidFill>
                  <a:schemeClr val="tx2">
                    <a:lumMod val="75000"/>
                  </a:schemeClr>
                </a:solidFill>
              </a:rPr>
              <a:t>h</a:t>
            </a:r>
            <a:r>
              <a:rPr lang="cs-CZ" sz="2800" dirty="0" err="1" smtClean="0">
                <a:solidFill>
                  <a:schemeClr val="tx2">
                    <a:lumMod val="75000"/>
                  </a:schemeClr>
                </a:solidFill>
              </a:rPr>
              <a:t>ref</a:t>
            </a:r>
            <a:r>
              <a:rPr lang="cs-CZ" sz="2800" dirty="0" smtClean="0">
                <a:solidFill>
                  <a:schemeClr val="tx2">
                    <a:lumMod val="75000"/>
                  </a:schemeClr>
                </a:solidFill>
              </a:rPr>
              <a:t>=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“</a:t>
            </a:r>
            <a:r>
              <a:rPr lang="cs-CZ" sz="2800" dirty="0" smtClean="0">
                <a:solidFill>
                  <a:schemeClr val="tx2">
                    <a:lumMod val="75000"/>
                  </a:schemeClr>
                </a:solidFill>
              </a:rPr>
              <a:t>obrazek.jpg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”</a:t>
            </a:r>
            <a:endParaRPr lang="cs-CZ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4328442" y="4455487"/>
            <a:ext cx="3123878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800" dirty="0" err="1" smtClean="0">
                <a:solidFill>
                  <a:schemeClr val="tx2">
                    <a:lumMod val="75000"/>
                  </a:schemeClr>
                </a:solidFill>
              </a:rPr>
              <a:t>href</a:t>
            </a:r>
            <a:r>
              <a:rPr lang="cs-CZ" sz="2800" dirty="0" smtClean="0">
                <a:solidFill>
                  <a:schemeClr val="tx2">
                    <a:lumMod val="75000"/>
                  </a:schemeClr>
                </a:solidFill>
              </a:rPr>
              <a:t>=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“</a:t>
            </a:r>
            <a:r>
              <a:rPr lang="cs-CZ" sz="2800" dirty="0" smtClean="0">
                <a:solidFill>
                  <a:schemeClr val="tx2">
                    <a:lumMod val="75000"/>
                  </a:schemeClr>
                </a:solidFill>
              </a:rPr>
              <a:t>soubor.zip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”</a:t>
            </a:r>
            <a:endParaRPr lang="cs-CZ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683568" y="5708392"/>
            <a:ext cx="77048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&lt;a </a:t>
            </a:r>
            <a:r>
              <a:rPr lang="en-US" sz="2400" b="1" dirty="0" err="1">
                <a:solidFill>
                  <a:srgbClr val="FF0000"/>
                </a:solidFill>
              </a:rPr>
              <a:t>href</a:t>
            </a:r>
            <a:r>
              <a:rPr lang="en-US" sz="2400" dirty="0"/>
              <a:t>="https:/www.gymbos.cz "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target="_blank"</a:t>
            </a:r>
            <a:r>
              <a:rPr lang="en-US" sz="2400" b="1" dirty="0">
                <a:solidFill>
                  <a:srgbClr val="FF0000"/>
                </a:solidFill>
              </a:rPr>
              <a:t>&gt;</a:t>
            </a:r>
            <a:r>
              <a:rPr lang="cs-CZ" sz="2400" dirty="0"/>
              <a:t>text</a:t>
            </a:r>
            <a:r>
              <a:rPr lang="en-US" sz="2400" b="1" dirty="0">
                <a:solidFill>
                  <a:srgbClr val="FF0000"/>
                </a:solidFill>
              </a:rPr>
              <a:t>&lt;/a&gt;</a:t>
            </a:r>
            <a:r>
              <a:rPr lang="cs-CZ" sz="2400" b="1" dirty="0">
                <a:solidFill>
                  <a:srgbClr val="FF0000"/>
                </a:solidFill>
              </a:rPr>
              <a:t>  </a:t>
            </a:r>
            <a:r>
              <a:rPr lang="cs-CZ" sz="2400" b="1" dirty="0">
                <a:solidFill>
                  <a:schemeClr val="tx2">
                    <a:lumMod val="75000"/>
                  </a:schemeClr>
                </a:solidFill>
              </a:rPr>
              <a:t>….</a:t>
            </a:r>
            <a:r>
              <a:rPr lang="cs-CZ" sz="2400" b="1" dirty="0">
                <a:solidFill>
                  <a:srgbClr val="FF0000"/>
                </a:solidFill>
              </a:rPr>
              <a:t>  </a:t>
            </a:r>
            <a:r>
              <a:rPr lang="cs-CZ" sz="2400" dirty="0">
                <a:solidFill>
                  <a:schemeClr val="tx2">
                    <a:lumMod val="75000"/>
                  </a:schemeClr>
                </a:solidFill>
              </a:rPr>
              <a:t>nová stránka</a:t>
            </a:r>
            <a:endParaRPr lang="cs-CZ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917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Obrázek jako odkaz</a:t>
            </a:r>
            <a:endParaRPr lang="cs-CZ" dirty="0"/>
          </a:p>
        </p:txBody>
      </p:sp>
      <p:sp>
        <p:nvSpPr>
          <p:cNvPr id="4" name="Zástupný symbol pro obsah 1"/>
          <p:cNvSpPr>
            <a:spLocks noGrp="1"/>
          </p:cNvSpPr>
          <p:nvPr>
            <p:ph idx="1"/>
          </p:nvPr>
        </p:nvSpPr>
        <p:spPr>
          <a:xfrm>
            <a:off x="357158" y="1928802"/>
            <a:ext cx="8435975" cy="439261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0" dirty="0" smtClean="0"/>
              <a:t>Stačí </a:t>
            </a:r>
            <a:r>
              <a:rPr lang="cs-CZ" b="0" dirty="0" smtClean="0"/>
              <a:t>příkaz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0000FF"/>
                </a:solidFill>
              </a:rPr>
              <a:t>&lt;</a:t>
            </a:r>
            <a:r>
              <a:rPr lang="cs-CZ" dirty="0" err="1" smtClean="0">
                <a:solidFill>
                  <a:srgbClr val="0000FF"/>
                </a:solidFill>
              </a:rPr>
              <a:t>img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0000FF"/>
                </a:solidFill>
              </a:rPr>
              <a:t>/&gt; </a:t>
            </a:r>
            <a:r>
              <a:rPr lang="cs-CZ" b="0" dirty="0" smtClean="0"/>
              <a:t>uzavřít do příkazu</a:t>
            </a:r>
            <a:r>
              <a:rPr lang="cs-CZ" dirty="0" smtClean="0"/>
              <a:t> </a:t>
            </a:r>
            <a:r>
              <a:rPr lang="en-US" dirty="0" smtClean="0">
                <a:solidFill>
                  <a:srgbClr val="0000FF"/>
                </a:solidFill>
              </a:rPr>
              <a:t>&lt;</a:t>
            </a:r>
            <a:r>
              <a:rPr lang="cs-CZ" dirty="0" smtClean="0">
                <a:solidFill>
                  <a:srgbClr val="0000FF"/>
                </a:solidFill>
              </a:rPr>
              <a:t>a</a:t>
            </a:r>
            <a:r>
              <a:rPr lang="en-US" dirty="0" smtClean="0">
                <a:solidFill>
                  <a:srgbClr val="0000FF"/>
                </a:solidFill>
              </a:rPr>
              <a:t>&gt;</a:t>
            </a:r>
            <a:r>
              <a:rPr lang="cs-CZ" dirty="0" smtClean="0">
                <a:solidFill>
                  <a:srgbClr val="0000FF"/>
                </a:solidFill>
              </a:rPr>
              <a:t>&lt;</a:t>
            </a:r>
            <a:r>
              <a:rPr lang="cs-CZ" dirty="0" err="1" smtClean="0">
                <a:solidFill>
                  <a:srgbClr val="0000FF"/>
                </a:solidFill>
              </a:rPr>
              <a:t>img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0000FF"/>
                </a:solidFill>
              </a:rPr>
              <a:t>/&gt;</a:t>
            </a:r>
            <a:r>
              <a:rPr lang="en-US" dirty="0" smtClean="0">
                <a:solidFill>
                  <a:srgbClr val="0000FF"/>
                </a:solidFill>
              </a:rPr>
              <a:t>&lt;/a&gt;</a:t>
            </a:r>
            <a:endParaRPr lang="cs-CZ" dirty="0" smtClean="0"/>
          </a:p>
          <a:p>
            <a:pPr marL="0" indent="0">
              <a:spcBef>
                <a:spcPts val="1200"/>
              </a:spcBef>
              <a:buNone/>
            </a:pPr>
            <a:r>
              <a:rPr lang="cs-CZ" dirty="0" smtClean="0">
                <a:solidFill>
                  <a:srgbClr val="0000FF"/>
                </a:solidFill>
              </a:rPr>
              <a:t>&lt;a </a:t>
            </a:r>
            <a:r>
              <a:rPr lang="cs-CZ" dirty="0" err="1" smtClean="0">
                <a:solidFill>
                  <a:srgbClr val="9A0000"/>
                </a:solidFill>
              </a:rPr>
              <a:t>href</a:t>
            </a:r>
            <a:r>
              <a:rPr lang="cs-CZ" dirty="0" smtClean="0">
                <a:solidFill>
                  <a:srgbClr val="9A0000"/>
                </a:solidFill>
              </a:rPr>
              <a:t>=</a:t>
            </a:r>
            <a:r>
              <a:rPr lang="cs-CZ" dirty="0" smtClean="0">
                <a:solidFill>
                  <a:srgbClr val="168028"/>
                </a:solidFill>
              </a:rPr>
              <a:t>"VOBR.JPG"</a:t>
            </a:r>
            <a:r>
              <a:rPr lang="cs-CZ" dirty="0" smtClean="0">
                <a:solidFill>
                  <a:srgbClr val="0000FF"/>
                </a:solidFill>
              </a:rPr>
              <a:t>&gt;&lt;</a:t>
            </a:r>
            <a:r>
              <a:rPr lang="cs-CZ" dirty="0" err="1" smtClean="0">
                <a:solidFill>
                  <a:srgbClr val="0000FF"/>
                </a:solidFill>
              </a:rPr>
              <a:t>img</a:t>
            </a:r>
            <a:r>
              <a:rPr lang="cs-CZ" dirty="0" smtClean="0">
                <a:solidFill>
                  <a:srgbClr val="0000FF"/>
                </a:solidFill>
              </a:rPr>
              <a:t> </a:t>
            </a:r>
            <a:r>
              <a:rPr lang="cs-CZ" dirty="0" smtClean="0">
                <a:solidFill>
                  <a:srgbClr val="9A0000"/>
                </a:solidFill>
              </a:rPr>
              <a:t> </a:t>
            </a:r>
            <a:r>
              <a:rPr lang="cs-CZ" dirty="0" err="1" smtClean="0">
                <a:solidFill>
                  <a:srgbClr val="9A0000"/>
                </a:solidFill>
              </a:rPr>
              <a:t>src</a:t>
            </a:r>
            <a:r>
              <a:rPr lang="cs-CZ" dirty="0" smtClean="0">
                <a:solidFill>
                  <a:srgbClr val="9A0000"/>
                </a:solidFill>
              </a:rPr>
              <a:t>=</a:t>
            </a:r>
            <a:r>
              <a:rPr lang="cs-CZ" dirty="0" smtClean="0">
                <a:solidFill>
                  <a:srgbClr val="168028"/>
                </a:solidFill>
              </a:rPr>
              <a:t>"</a:t>
            </a:r>
            <a:r>
              <a:rPr lang="cs-CZ" dirty="0" err="1" smtClean="0">
                <a:solidFill>
                  <a:srgbClr val="168028"/>
                </a:solidFill>
              </a:rPr>
              <a:t>mobr.jpg</a:t>
            </a:r>
            <a:r>
              <a:rPr lang="cs-CZ" dirty="0" smtClean="0">
                <a:solidFill>
                  <a:srgbClr val="168028"/>
                </a:solidFill>
              </a:rPr>
              <a:t>" </a:t>
            </a:r>
            <a:r>
              <a:rPr lang="cs-CZ" dirty="0" smtClean="0">
                <a:solidFill>
                  <a:srgbClr val="9A0000"/>
                </a:solidFill>
              </a:rPr>
              <a:t>alt=</a:t>
            </a:r>
            <a:r>
              <a:rPr lang="cs-CZ" dirty="0" smtClean="0">
                <a:solidFill>
                  <a:srgbClr val="168028"/>
                </a:solidFill>
              </a:rPr>
              <a:t>"popis" </a:t>
            </a:r>
            <a:r>
              <a:rPr lang="cs-CZ" dirty="0" smtClean="0">
                <a:solidFill>
                  <a:srgbClr val="0000FF"/>
                </a:solidFill>
              </a:rPr>
              <a:t>/&gt;&lt;/a&gt;</a:t>
            </a:r>
          </a:p>
          <a:p>
            <a:pPr marL="0" indent="0">
              <a:spcBef>
                <a:spcPts val="1200"/>
              </a:spcBef>
              <a:buNone/>
              <a:tabLst/>
            </a:pPr>
            <a:r>
              <a:rPr lang="cs-CZ" b="0" dirty="0" smtClean="0"/>
              <a:t>Fotografie musí být uložena </a:t>
            </a:r>
            <a:r>
              <a:rPr lang="cs-CZ" b="0" dirty="0" smtClean="0"/>
              <a:t>ve dvou samostatných souborech (verzích): </a:t>
            </a:r>
            <a:r>
              <a:rPr lang="cs-CZ" dirty="0" smtClean="0"/>
              <a:t>malý náhled</a:t>
            </a:r>
            <a:r>
              <a:rPr lang="cs-CZ" b="0" dirty="0" smtClean="0"/>
              <a:t> a</a:t>
            </a:r>
            <a:r>
              <a:rPr lang="cs-CZ" dirty="0" smtClean="0"/>
              <a:t> velká fotografie</a:t>
            </a:r>
            <a:r>
              <a:rPr lang="cs-CZ" b="0" dirty="0" smtClean="0"/>
              <a:t>. Je vhodné ukládat je do samostatných složek a pojmenovat je stejně:</a:t>
            </a:r>
          </a:p>
          <a:p>
            <a:pPr marL="0" indent="0">
              <a:spcBef>
                <a:spcPts val="1200"/>
              </a:spcBef>
              <a:buNone/>
              <a:tabLst/>
            </a:pPr>
            <a:r>
              <a:rPr lang="cs-CZ" dirty="0" smtClean="0">
                <a:solidFill>
                  <a:srgbClr val="0000FF"/>
                </a:solidFill>
              </a:rPr>
              <a:t>&lt;a </a:t>
            </a:r>
            <a:r>
              <a:rPr lang="cs-CZ" dirty="0" err="1" smtClean="0">
                <a:solidFill>
                  <a:srgbClr val="9A0000"/>
                </a:solidFill>
              </a:rPr>
              <a:t>href</a:t>
            </a:r>
            <a:r>
              <a:rPr lang="cs-CZ" dirty="0" smtClean="0">
                <a:solidFill>
                  <a:srgbClr val="9A0000"/>
                </a:solidFill>
              </a:rPr>
              <a:t>=</a:t>
            </a:r>
            <a:r>
              <a:rPr lang="cs-CZ" dirty="0" smtClean="0">
                <a:solidFill>
                  <a:srgbClr val="168028"/>
                </a:solidFill>
              </a:rPr>
              <a:t>"fotky/</a:t>
            </a:r>
            <a:r>
              <a:rPr lang="cs-CZ" dirty="0" err="1" smtClean="0">
                <a:solidFill>
                  <a:srgbClr val="168028"/>
                </a:solidFill>
              </a:rPr>
              <a:t>ucebna.jpg</a:t>
            </a:r>
            <a:r>
              <a:rPr lang="cs-CZ" dirty="0" smtClean="0">
                <a:solidFill>
                  <a:srgbClr val="168028"/>
                </a:solidFill>
              </a:rPr>
              <a:t>"</a:t>
            </a:r>
            <a:r>
              <a:rPr lang="cs-CZ" dirty="0" smtClean="0">
                <a:solidFill>
                  <a:srgbClr val="0000FF"/>
                </a:solidFill>
              </a:rPr>
              <a:t>&gt;&lt;</a:t>
            </a:r>
            <a:r>
              <a:rPr lang="cs-CZ" dirty="0" err="1" smtClean="0">
                <a:solidFill>
                  <a:srgbClr val="0000FF"/>
                </a:solidFill>
              </a:rPr>
              <a:t>img</a:t>
            </a:r>
            <a:r>
              <a:rPr lang="cs-CZ" dirty="0" smtClean="0">
                <a:solidFill>
                  <a:srgbClr val="0000FF"/>
                </a:solidFill>
              </a:rPr>
              <a:t> </a:t>
            </a:r>
            <a:r>
              <a:rPr lang="cs-CZ" dirty="0" smtClean="0">
                <a:solidFill>
                  <a:srgbClr val="9A0000"/>
                </a:solidFill>
              </a:rPr>
              <a:t> </a:t>
            </a:r>
            <a:r>
              <a:rPr lang="cs-CZ" dirty="0" err="1" smtClean="0">
                <a:solidFill>
                  <a:srgbClr val="9A0000"/>
                </a:solidFill>
              </a:rPr>
              <a:t>src</a:t>
            </a:r>
            <a:r>
              <a:rPr lang="cs-CZ" dirty="0" smtClean="0">
                <a:solidFill>
                  <a:srgbClr val="9A0000"/>
                </a:solidFill>
              </a:rPr>
              <a:t>=</a:t>
            </a:r>
            <a:r>
              <a:rPr lang="cs-CZ" dirty="0" smtClean="0">
                <a:solidFill>
                  <a:srgbClr val="168028"/>
                </a:solidFill>
              </a:rPr>
              <a:t>"</a:t>
            </a:r>
            <a:r>
              <a:rPr lang="cs-CZ" dirty="0" err="1" smtClean="0">
                <a:solidFill>
                  <a:srgbClr val="168028"/>
                </a:solidFill>
              </a:rPr>
              <a:t>nahledy</a:t>
            </a:r>
            <a:r>
              <a:rPr lang="cs-CZ" dirty="0" smtClean="0">
                <a:solidFill>
                  <a:srgbClr val="168028"/>
                </a:solidFill>
              </a:rPr>
              <a:t>/</a:t>
            </a:r>
            <a:r>
              <a:rPr lang="cs-CZ" dirty="0" err="1" smtClean="0">
                <a:solidFill>
                  <a:srgbClr val="168028"/>
                </a:solidFill>
              </a:rPr>
              <a:t>ucebna.jpg</a:t>
            </a:r>
            <a:r>
              <a:rPr lang="cs-CZ" dirty="0" smtClean="0">
                <a:solidFill>
                  <a:srgbClr val="168028"/>
                </a:solidFill>
              </a:rPr>
              <a:t>" </a:t>
            </a:r>
            <a:r>
              <a:rPr lang="cs-CZ" dirty="0" smtClean="0">
                <a:solidFill>
                  <a:srgbClr val="9A0000"/>
                </a:solidFill>
              </a:rPr>
              <a:t>alt=</a:t>
            </a:r>
            <a:r>
              <a:rPr lang="cs-CZ" dirty="0" smtClean="0">
                <a:solidFill>
                  <a:srgbClr val="168028"/>
                </a:solidFill>
              </a:rPr>
              <a:t>"Učebna" </a:t>
            </a:r>
            <a:r>
              <a:rPr lang="cs-CZ" dirty="0" smtClean="0">
                <a:solidFill>
                  <a:srgbClr val="0000FF"/>
                </a:solidFill>
              </a:rPr>
              <a:t>/&gt;&lt;/a&gt;</a:t>
            </a:r>
            <a:endParaRPr lang="cs-CZ" b="0" dirty="0" smtClean="0"/>
          </a:p>
          <a:p>
            <a:pPr marL="0" indent="0">
              <a:spcBef>
                <a:spcPts val="1200"/>
              </a:spcBef>
              <a:buNone/>
              <a:tabLst/>
            </a:pPr>
            <a:r>
              <a:rPr lang="cs-CZ" b="0" dirty="0" smtClean="0"/>
              <a:t>Opět platí, že pokud obrázek tvoří odkaz, neměla by za příkazem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0000FF"/>
                </a:solidFill>
              </a:rPr>
              <a:t>&lt;</a:t>
            </a:r>
            <a:r>
              <a:rPr lang="cs-CZ" dirty="0" err="1" smtClean="0">
                <a:solidFill>
                  <a:srgbClr val="0000FF"/>
                </a:solidFill>
              </a:rPr>
              <a:t>img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0000FF"/>
                </a:solidFill>
              </a:rPr>
              <a:t>/&gt;</a:t>
            </a:r>
            <a:r>
              <a:rPr lang="cs-CZ" b="0" dirty="0" smtClean="0"/>
              <a:t> být mezera ani konec řádku, protože by prohlížeč zařadil tuto mezeru do odkazu, což opticky nevypadá dobře.</a:t>
            </a:r>
          </a:p>
        </p:txBody>
      </p:sp>
    </p:spTree>
    <p:extLst>
      <p:ext uri="{BB962C8B-B14F-4D97-AF65-F5344CB8AC3E}">
        <p14:creationId xmlns:p14="http://schemas.microsoft.com/office/powerpoint/2010/main" val="24618872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Záložka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4000" b="1" dirty="0" smtClean="0">
                <a:solidFill>
                  <a:srgbClr val="FF0000"/>
                </a:solidFill>
              </a:rPr>
              <a:t>&lt;</a:t>
            </a:r>
            <a:r>
              <a:rPr lang="cs-CZ" sz="4000" dirty="0" smtClean="0">
                <a:solidFill>
                  <a:srgbClr val="FF0000"/>
                </a:solidFill>
              </a:rPr>
              <a:t>a </a:t>
            </a:r>
            <a:r>
              <a:rPr lang="cs-CZ" sz="4000" dirty="0" err="1" smtClean="0">
                <a:solidFill>
                  <a:srgbClr val="FF0000"/>
                </a:solidFill>
              </a:rPr>
              <a:t>name</a:t>
            </a:r>
            <a:r>
              <a:rPr lang="cs-CZ" sz="4000" dirty="0" smtClean="0"/>
              <a:t>=</a:t>
            </a:r>
            <a:r>
              <a:rPr lang="cs-CZ" sz="4000" dirty="0" err="1" smtClean="0"/>
              <a:t>priklad</a:t>
            </a:r>
            <a:r>
              <a:rPr lang="cs-CZ" sz="4000" dirty="0" smtClean="0">
                <a:solidFill>
                  <a:srgbClr val="FF0000"/>
                </a:solidFill>
              </a:rPr>
              <a:t>&gt;&lt;/a&gt;</a:t>
            </a:r>
            <a:r>
              <a:rPr lang="cs-CZ" sz="4000" dirty="0" smtClean="0"/>
              <a:t> Text příkladu (místo „doskoku“) </a:t>
            </a:r>
          </a:p>
          <a:p>
            <a:pPr marL="0" indent="0">
              <a:buNone/>
            </a:pPr>
            <a:endParaRPr lang="cs-CZ" sz="4000" dirty="0" smtClean="0"/>
          </a:p>
          <a:p>
            <a:pPr marL="0" indent="0">
              <a:buNone/>
            </a:pPr>
            <a:r>
              <a:rPr lang="cs-CZ" sz="4000" dirty="0" smtClean="0"/>
              <a:t>&lt;a </a:t>
            </a:r>
            <a:r>
              <a:rPr lang="cs-CZ" sz="4000" dirty="0" err="1" smtClean="0"/>
              <a:t>href</a:t>
            </a:r>
            <a:r>
              <a:rPr lang="cs-CZ" sz="4000" dirty="0" smtClean="0"/>
              <a:t>="#</a:t>
            </a:r>
            <a:r>
              <a:rPr lang="cs-CZ" sz="4000" dirty="0" err="1" smtClean="0"/>
              <a:t>priklad</a:t>
            </a:r>
            <a:r>
              <a:rPr lang="cs-CZ" sz="4000" dirty="0" smtClean="0"/>
              <a:t>"&gt;Kam…&lt;/a&gt;</a:t>
            </a:r>
          </a:p>
          <a:p>
            <a:pPr marL="0" indent="0">
              <a:buNone/>
            </a:pPr>
            <a:endParaRPr lang="cs-CZ" sz="4000" dirty="0" smtClean="0"/>
          </a:p>
        </p:txBody>
      </p:sp>
    </p:spTree>
    <p:extLst>
      <p:ext uri="{BB962C8B-B14F-4D97-AF65-F5344CB8AC3E}">
        <p14:creationId xmlns:p14="http://schemas.microsoft.com/office/powerpoint/2010/main" val="2565826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Obrázek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n-NO" sz="4000" b="1" dirty="0" smtClean="0">
                <a:solidFill>
                  <a:srgbClr val="FF0000"/>
                </a:solidFill>
              </a:rPr>
              <a:t>&lt;img src</a:t>
            </a:r>
            <a:r>
              <a:rPr lang="nn-NO" sz="4000" dirty="0" smtClean="0"/>
              <a:t>="strom.gif" alt="strom"</a:t>
            </a:r>
            <a:r>
              <a:rPr lang="nn-NO" sz="4000" b="1" dirty="0" smtClean="0">
                <a:solidFill>
                  <a:srgbClr val="FF0000"/>
                </a:solidFill>
              </a:rPr>
              <a:t>&gt;</a:t>
            </a:r>
            <a:endParaRPr lang="cs-CZ" sz="40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4000" dirty="0" smtClean="0"/>
          </a:p>
          <a:p>
            <a:pPr marL="0" indent="0">
              <a:buNone/>
            </a:pPr>
            <a:r>
              <a:rPr lang="cs-CZ" sz="4000" dirty="0" smtClean="0"/>
              <a:t>&lt;</a:t>
            </a:r>
            <a:r>
              <a:rPr lang="cs-CZ" sz="4000" dirty="0" err="1" smtClean="0"/>
              <a:t>img</a:t>
            </a:r>
            <a:r>
              <a:rPr lang="cs-CZ" sz="4000" dirty="0" smtClean="0"/>
              <a:t> </a:t>
            </a:r>
            <a:r>
              <a:rPr lang="cs-CZ" sz="4000" dirty="0" err="1" smtClean="0"/>
              <a:t>src</a:t>
            </a:r>
            <a:r>
              <a:rPr lang="cs-CZ" sz="4000" dirty="0" smtClean="0"/>
              <a:t>= "Obrazek.jpg" </a:t>
            </a:r>
            <a:r>
              <a:rPr lang="cs-CZ" sz="4000" dirty="0" smtClean="0">
                <a:solidFill>
                  <a:srgbClr val="FF0000"/>
                </a:solidFill>
              </a:rPr>
              <a:t>alt</a:t>
            </a:r>
            <a:r>
              <a:rPr lang="cs-CZ" sz="4000" dirty="0" smtClean="0"/>
              <a:t>=„text" </a:t>
            </a:r>
            <a:r>
              <a:rPr lang="cs-CZ" sz="4000" dirty="0" err="1" smtClean="0">
                <a:solidFill>
                  <a:srgbClr val="FF0000"/>
                </a:solidFill>
              </a:rPr>
              <a:t>title</a:t>
            </a:r>
            <a:r>
              <a:rPr lang="cs-CZ" sz="4000" dirty="0" smtClean="0"/>
              <a:t>=„popis" </a:t>
            </a:r>
            <a:r>
              <a:rPr lang="cs-CZ" sz="4000" dirty="0" err="1" smtClean="0">
                <a:solidFill>
                  <a:srgbClr val="FF0000"/>
                </a:solidFill>
              </a:rPr>
              <a:t>border</a:t>
            </a:r>
            <a:r>
              <a:rPr lang="cs-CZ" sz="4000" dirty="0" smtClean="0"/>
              <a:t>="0" </a:t>
            </a:r>
            <a:r>
              <a:rPr lang="cs-CZ" sz="4000" dirty="0" err="1" smtClean="0">
                <a:solidFill>
                  <a:srgbClr val="FF0000"/>
                </a:solidFill>
              </a:rPr>
              <a:t>height</a:t>
            </a:r>
            <a:r>
              <a:rPr lang="cs-CZ" sz="4000" dirty="0" smtClean="0"/>
              <a:t>="631" </a:t>
            </a:r>
            <a:r>
              <a:rPr lang="cs-CZ" sz="4000" dirty="0" err="1" smtClean="0">
                <a:solidFill>
                  <a:srgbClr val="FF0000"/>
                </a:solidFill>
              </a:rPr>
              <a:t>width</a:t>
            </a:r>
            <a:r>
              <a:rPr lang="cs-CZ" sz="4000" dirty="0" smtClean="0"/>
              <a:t>="975"&gt;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831165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9463" y="188640"/>
            <a:ext cx="8229600" cy="792088"/>
          </a:xfrm>
        </p:spPr>
        <p:txBody>
          <a:bodyPr/>
          <a:lstStyle/>
          <a:p>
            <a:r>
              <a:rPr lang="cs-CZ" dirty="0" smtClean="0"/>
              <a:t>Obrázek obtékaný textem</a:t>
            </a:r>
            <a:endParaRPr lang="cs-CZ" dirty="0"/>
          </a:p>
        </p:txBody>
      </p:sp>
      <p:sp>
        <p:nvSpPr>
          <p:cNvPr id="4" name="Zástupný symbol pro obsah 1"/>
          <p:cNvSpPr>
            <a:spLocks noGrp="1"/>
          </p:cNvSpPr>
          <p:nvPr>
            <p:ph idx="1"/>
          </p:nvPr>
        </p:nvSpPr>
        <p:spPr>
          <a:xfrm>
            <a:off x="357158" y="1124744"/>
            <a:ext cx="8435975" cy="54006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0" dirty="0" smtClean="0"/>
              <a:t>Obtékání se nastavuje jako vlastnost obrázku. Lze ho zapnout buď lokálně parametrem </a:t>
            </a:r>
            <a:r>
              <a:rPr lang="cs-CZ" dirty="0" err="1" smtClean="0">
                <a:solidFill>
                  <a:srgbClr val="9A0000"/>
                </a:solidFill>
              </a:rPr>
              <a:t>align</a:t>
            </a:r>
            <a:r>
              <a:rPr lang="cs-CZ" b="0" dirty="0" smtClean="0"/>
              <a:t>, nebo stylem.</a:t>
            </a:r>
          </a:p>
          <a:p>
            <a:pPr marL="1800000" indent="0">
              <a:spcBef>
                <a:spcPts val="1200"/>
              </a:spcBef>
              <a:buNone/>
            </a:pPr>
            <a:r>
              <a:rPr lang="cs-CZ" dirty="0" smtClean="0">
                <a:solidFill>
                  <a:srgbClr val="0000FF"/>
                </a:solidFill>
              </a:rPr>
              <a:t>&lt;</a:t>
            </a:r>
            <a:r>
              <a:rPr lang="cs-CZ" dirty="0" err="1" smtClean="0">
                <a:solidFill>
                  <a:srgbClr val="0000FF"/>
                </a:solidFill>
              </a:rPr>
              <a:t>img</a:t>
            </a:r>
            <a:r>
              <a:rPr lang="cs-CZ" dirty="0" smtClean="0">
                <a:solidFill>
                  <a:srgbClr val="0000FF"/>
                </a:solidFill>
              </a:rPr>
              <a:t> </a:t>
            </a:r>
            <a:r>
              <a:rPr lang="cs-CZ" dirty="0" smtClean="0">
                <a:solidFill>
                  <a:srgbClr val="9A0000"/>
                </a:solidFill>
              </a:rPr>
              <a:t> </a:t>
            </a:r>
            <a:r>
              <a:rPr lang="cs-CZ" dirty="0" err="1" smtClean="0">
                <a:solidFill>
                  <a:srgbClr val="9A0000"/>
                </a:solidFill>
              </a:rPr>
              <a:t>src</a:t>
            </a:r>
            <a:r>
              <a:rPr lang="cs-CZ" dirty="0" smtClean="0">
                <a:solidFill>
                  <a:srgbClr val="9A0000"/>
                </a:solidFill>
              </a:rPr>
              <a:t>=</a:t>
            </a:r>
            <a:r>
              <a:rPr lang="cs-CZ" dirty="0" smtClean="0">
                <a:solidFill>
                  <a:srgbClr val="168028"/>
                </a:solidFill>
              </a:rPr>
              <a:t>"ucebna1.jpg" </a:t>
            </a:r>
            <a:r>
              <a:rPr lang="cs-CZ" dirty="0" smtClean="0">
                <a:solidFill>
                  <a:srgbClr val="9A0000"/>
                </a:solidFill>
              </a:rPr>
              <a:t>alt=</a:t>
            </a:r>
            <a:r>
              <a:rPr lang="cs-CZ" dirty="0" smtClean="0">
                <a:solidFill>
                  <a:srgbClr val="168028"/>
                </a:solidFill>
              </a:rPr>
              <a:t>"Učebna1" </a:t>
            </a:r>
            <a:r>
              <a:rPr lang="cs-CZ" dirty="0" err="1" smtClean="0">
                <a:solidFill>
                  <a:srgbClr val="9A0000"/>
                </a:solidFill>
              </a:rPr>
              <a:t>align</a:t>
            </a:r>
            <a:r>
              <a:rPr lang="cs-CZ" dirty="0" smtClean="0">
                <a:solidFill>
                  <a:srgbClr val="9A0000"/>
                </a:solidFill>
              </a:rPr>
              <a:t>=</a:t>
            </a:r>
            <a:r>
              <a:rPr lang="cs-CZ" dirty="0" smtClean="0">
                <a:solidFill>
                  <a:srgbClr val="168028"/>
                </a:solidFill>
              </a:rPr>
              <a:t>"</a:t>
            </a:r>
            <a:r>
              <a:rPr lang="cs-CZ" dirty="0" err="1" smtClean="0">
                <a:solidFill>
                  <a:srgbClr val="168028"/>
                </a:solidFill>
              </a:rPr>
              <a:t>left</a:t>
            </a:r>
            <a:r>
              <a:rPr lang="cs-CZ" dirty="0" smtClean="0">
                <a:solidFill>
                  <a:srgbClr val="168028"/>
                </a:solidFill>
              </a:rPr>
              <a:t>" </a:t>
            </a:r>
            <a:r>
              <a:rPr lang="cs-CZ" dirty="0" smtClean="0">
                <a:solidFill>
                  <a:srgbClr val="0000FF"/>
                </a:solidFill>
              </a:rPr>
              <a:t>/&gt;</a:t>
            </a:r>
          </a:p>
          <a:p>
            <a:pPr marL="1800000" indent="0">
              <a:spcBef>
                <a:spcPts val="1200"/>
              </a:spcBef>
              <a:buNone/>
              <a:tabLst/>
            </a:pPr>
            <a:r>
              <a:rPr lang="cs-CZ" b="0" dirty="0" smtClean="0"/>
              <a:t>Obrázek může být umístěn vlevo</a:t>
            </a:r>
          </a:p>
          <a:p>
            <a:pPr marL="1800000" indent="0">
              <a:spcBef>
                <a:spcPts val="1200"/>
              </a:spcBef>
              <a:buNone/>
              <a:tabLst/>
            </a:pPr>
            <a:endParaRPr lang="cs-CZ" dirty="0" smtClean="0"/>
          </a:p>
          <a:p>
            <a:pPr marL="0" indent="0">
              <a:spcBef>
                <a:spcPts val="1200"/>
              </a:spcBef>
              <a:buNone/>
              <a:tabLst/>
            </a:pPr>
            <a:r>
              <a:rPr lang="cs-CZ" b="0" dirty="0" smtClean="0"/>
              <a:t>nebo vpravo a obtékán následujícím textem.</a:t>
            </a:r>
          </a:p>
          <a:p>
            <a:pPr marL="0" indent="0">
              <a:spcBef>
                <a:spcPts val="1200"/>
              </a:spcBef>
              <a:buNone/>
              <a:tabLst/>
            </a:pPr>
            <a:r>
              <a:rPr lang="cs-CZ" dirty="0" smtClean="0">
                <a:solidFill>
                  <a:srgbClr val="0000FF"/>
                </a:solidFill>
              </a:rPr>
              <a:t>&lt;</a:t>
            </a:r>
            <a:r>
              <a:rPr lang="cs-CZ" dirty="0" err="1" smtClean="0">
                <a:solidFill>
                  <a:srgbClr val="0000FF"/>
                </a:solidFill>
              </a:rPr>
              <a:t>img</a:t>
            </a:r>
            <a:r>
              <a:rPr lang="cs-CZ" dirty="0" smtClean="0">
                <a:solidFill>
                  <a:srgbClr val="0000FF"/>
                </a:solidFill>
              </a:rPr>
              <a:t> </a:t>
            </a:r>
            <a:r>
              <a:rPr lang="cs-CZ" dirty="0" smtClean="0">
                <a:solidFill>
                  <a:srgbClr val="9A0000"/>
                </a:solidFill>
              </a:rPr>
              <a:t> </a:t>
            </a:r>
            <a:r>
              <a:rPr lang="cs-CZ" dirty="0" err="1" smtClean="0">
                <a:solidFill>
                  <a:srgbClr val="9A0000"/>
                </a:solidFill>
              </a:rPr>
              <a:t>src</a:t>
            </a:r>
            <a:r>
              <a:rPr lang="cs-CZ" dirty="0" smtClean="0">
                <a:solidFill>
                  <a:srgbClr val="9A0000"/>
                </a:solidFill>
              </a:rPr>
              <a:t>=</a:t>
            </a:r>
            <a:r>
              <a:rPr lang="cs-CZ" dirty="0" smtClean="0">
                <a:solidFill>
                  <a:srgbClr val="168028"/>
                </a:solidFill>
              </a:rPr>
              <a:t>"ucebna2.jpg" </a:t>
            </a:r>
            <a:r>
              <a:rPr lang="cs-CZ" dirty="0" smtClean="0">
                <a:solidFill>
                  <a:srgbClr val="9A0000"/>
                </a:solidFill>
              </a:rPr>
              <a:t>alt=</a:t>
            </a:r>
            <a:r>
              <a:rPr lang="cs-CZ" dirty="0" smtClean="0">
                <a:solidFill>
                  <a:srgbClr val="168028"/>
                </a:solidFill>
              </a:rPr>
              <a:t>"Učebna2" </a:t>
            </a:r>
            <a:r>
              <a:rPr lang="cs-CZ" dirty="0" err="1" smtClean="0">
                <a:solidFill>
                  <a:srgbClr val="9A0000"/>
                </a:solidFill>
              </a:rPr>
              <a:t>align</a:t>
            </a:r>
            <a:r>
              <a:rPr lang="cs-CZ" dirty="0" smtClean="0">
                <a:solidFill>
                  <a:srgbClr val="9A0000"/>
                </a:solidFill>
              </a:rPr>
              <a:t>=</a:t>
            </a:r>
            <a:r>
              <a:rPr lang="cs-CZ" dirty="0" smtClean="0">
                <a:solidFill>
                  <a:srgbClr val="168028"/>
                </a:solidFill>
              </a:rPr>
              <a:t>"</a:t>
            </a:r>
            <a:r>
              <a:rPr lang="cs-CZ" dirty="0" err="1" smtClean="0">
                <a:solidFill>
                  <a:srgbClr val="168028"/>
                </a:solidFill>
              </a:rPr>
              <a:t>right</a:t>
            </a:r>
            <a:r>
              <a:rPr lang="cs-CZ" dirty="0" smtClean="0">
                <a:solidFill>
                  <a:srgbClr val="168028"/>
                </a:solidFill>
              </a:rPr>
              <a:t>" </a:t>
            </a:r>
            <a:r>
              <a:rPr lang="cs-CZ" dirty="0" smtClean="0">
                <a:solidFill>
                  <a:srgbClr val="0000FF"/>
                </a:solidFill>
              </a:rPr>
              <a:t>/&gt;</a:t>
            </a:r>
          </a:p>
          <a:p>
            <a:pPr marL="0" indent="0">
              <a:spcBef>
                <a:spcPts val="1200"/>
              </a:spcBef>
              <a:buNone/>
              <a:tabLst/>
            </a:pPr>
            <a:endParaRPr lang="cs-CZ" dirty="0" smtClean="0">
              <a:solidFill>
                <a:srgbClr val="0000FF"/>
              </a:solidFill>
            </a:endParaRPr>
          </a:p>
          <a:p>
            <a:pPr marL="0" indent="0">
              <a:spcBef>
                <a:spcPts val="1200"/>
              </a:spcBef>
              <a:buNone/>
              <a:tabLst/>
            </a:pPr>
            <a:r>
              <a:rPr lang="cs-CZ" b="0" dirty="0" smtClean="0"/>
              <a:t>Obtékání lze i předčasně ukončit, buď vlastností definovanou ve stylu, nebo příkazem: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cs-CZ" b="0" dirty="0" smtClean="0"/>
              <a:t> </a:t>
            </a:r>
            <a:r>
              <a:rPr lang="en-US" dirty="0" smtClean="0">
                <a:solidFill>
                  <a:srgbClr val="0000FF"/>
                </a:solidFill>
              </a:rPr>
              <a:t>&lt;</a:t>
            </a:r>
            <a:r>
              <a:rPr lang="en-US" dirty="0" err="1" smtClean="0">
                <a:solidFill>
                  <a:srgbClr val="0000FF"/>
                </a:solidFill>
              </a:rPr>
              <a:t>br</a:t>
            </a:r>
            <a:r>
              <a:rPr lang="en-US" dirty="0" smtClean="0">
                <a:solidFill>
                  <a:srgbClr val="9A0000"/>
                </a:solidFill>
              </a:rPr>
              <a:t> clear=</a:t>
            </a:r>
            <a:r>
              <a:rPr lang="en-US" dirty="0" smtClean="0">
                <a:solidFill>
                  <a:srgbClr val="168028"/>
                </a:solidFill>
              </a:rPr>
              <a:t>"left"</a:t>
            </a:r>
            <a:r>
              <a:rPr lang="en-US" dirty="0" smtClean="0">
                <a:solidFill>
                  <a:srgbClr val="0000FF"/>
                </a:solidFill>
              </a:rPr>
              <a:t> /&gt;</a:t>
            </a:r>
            <a:r>
              <a:rPr lang="cs-CZ" b="0" dirty="0" smtClean="0"/>
              <a:t> </a:t>
            </a:r>
            <a:r>
              <a:rPr lang="en-US" dirty="0" smtClean="0">
                <a:solidFill>
                  <a:srgbClr val="0000FF"/>
                </a:solidFill>
              </a:rPr>
              <a:t>&lt;</a:t>
            </a:r>
            <a:r>
              <a:rPr lang="en-US" dirty="0" err="1" smtClean="0">
                <a:solidFill>
                  <a:srgbClr val="0000FF"/>
                </a:solidFill>
              </a:rPr>
              <a:t>br</a:t>
            </a:r>
            <a:r>
              <a:rPr lang="en-US" dirty="0" smtClean="0">
                <a:solidFill>
                  <a:srgbClr val="9A0000"/>
                </a:solidFill>
              </a:rPr>
              <a:t> clear=</a:t>
            </a:r>
            <a:r>
              <a:rPr lang="en-US" dirty="0" smtClean="0">
                <a:solidFill>
                  <a:srgbClr val="168028"/>
                </a:solidFill>
              </a:rPr>
              <a:t>"right"</a:t>
            </a:r>
            <a:r>
              <a:rPr lang="en-US" dirty="0" smtClean="0">
                <a:solidFill>
                  <a:srgbClr val="0000FF"/>
                </a:solidFill>
              </a:rPr>
              <a:t> /&gt;</a:t>
            </a:r>
            <a:r>
              <a:rPr lang="cs-CZ" b="0" dirty="0" smtClean="0"/>
              <a:t> </a:t>
            </a:r>
            <a:r>
              <a:rPr lang="en-US" dirty="0" smtClean="0">
                <a:solidFill>
                  <a:srgbClr val="0000FF"/>
                </a:solidFill>
              </a:rPr>
              <a:t>&lt;</a:t>
            </a:r>
            <a:r>
              <a:rPr lang="en-US" dirty="0" err="1" smtClean="0">
                <a:solidFill>
                  <a:srgbClr val="0000FF"/>
                </a:solidFill>
              </a:rPr>
              <a:t>br</a:t>
            </a:r>
            <a:r>
              <a:rPr lang="en-US" dirty="0" smtClean="0">
                <a:solidFill>
                  <a:srgbClr val="9A0000"/>
                </a:solidFill>
              </a:rPr>
              <a:t> clear=</a:t>
            </a:r>
            <a:r>
              <a:rPr lang="en-US" dirty="0" smtClean="0">
                <a:solidFill>
                  <a:srgbClr val="168028"/>
                </a:solidFill>
              </a:rPr>
              <a:t>"all"</a:t>
            </a:r>
            <a:r>
              <a:rPr lang="en-US" dirty="0" smtClean="0">
                <a:solidFill>
                  <a:srgbClr val="0000FF"/>
                </a:solidFill>
              </a:rPr>
              <a:t> /&gt;</a:t>
            </a:r>
            <a:r>
              <a:rPr lang="cs-CZ" dirty="0" smtClean="0">
                <a:solidFill>
                  <a:srgbClr val="0000FF"/>
                </a:solidFill>
              </a:rPr>
              <a:t/>
            </a:r>
            <a:br>
              <a:rPr lang="cs-CZ" dirty="0" smtClean="0">
                <a:solidFill>
                  <a:srgbClr val="0000FF"/>
                </a:solidFill>
              </a:rPr>
            </a:br>
            <a:r>
              <a:rPr lang="cs-CZ" b="0" dirty="0" smtClean="0"/>
              <a:t>(levé obtékání, pravé obtékání, obojí obtékání)</a:t>
            </a:r>
            <a:endParaRPr lang="cs-CZ" dirty="0" smtClean="0"/>
          </a:p>
          <a:p>
            <a:pPr marL="0" indent="0">
              <a:spcBef>
                <a:spcPts val="1200"/>
              </a:spcBef>
              <a:buNone/>
              <a:tabLst/>
            </a:pPr>
            <a:endParaRPr lang="cs-CZ" dirty="0" smtClean="0">
              <a:solidFill>
                <a:srgbClr val="0000FF"/>
              </a:solidFill>
            </a:endParaRPr>
          </a:p>
        </p:txBody>
      </p:sp>
      <p:pic>
        <p:nvPicPr>
          <p:cNvPr id="5" name="Obrázek 4" descr="2-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222" y="1988840"/>
            <a:ext cx="1263654" cy="987230"/>
          </a:xfrm>
          <a:prstGeom prst="rect">
            <a:avLst/>
          </a:prstGeom>
        </p:spPr>
      </p:pic>
      <p:pic>
        <p:nvPicPr>
          <p:cNvPr id="6" name="Obrázek 5" descr="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40352" y="3573016"/>
            <a:ext cx="1258828" cy="930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6795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Tabulka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28800"/>
            <a:ext cx="871296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cs-CZ" sz="4000" b="1" dirty="0" smtClean="0">
                <a:solidFill>
                  <a:srgbClr val="FF0000"/>
                </a:solidFill>
                <a:latin typeface="MS Sans Serif"/>
              </a:rPr>
              <a:t>&lt;table &gt;</a:t>
            </a:r>
            <a:br>
              <a:rPr lang="cs-CZ" altLang="cs-CZ" sz="4000" b="1" dirty="0" smtClean="0">
                <a:solidFill>
                  <a:srgbClr val="FF0000"/>
                </a:solidFill>
                <a:latin typeface="MS Sans Serif"/>
              </a:rPr>
            </a:br>
            <a:r>
              <a:rPr lang="cs-CZ" altLang="cs-CZ" sz="4000" b="1" dirty="0" smtClean="0">
                <a:solidFill>
                  <a:srgbClr val="FF0000"/>
                </a:solidFill>
                <a:latin typeface="MS Sans Serif"/>
              </a:rPr>
              <a:t>	</a:t>
            </a:r>
            <a:r>
              <a:rPr lang="cs-CZ" altLang="cs-CZ" sz="4000" b="1" dirty="0" smtClean="0">
                <a:solidFill>
                  <a:srgbClr val="008040"/>
                </a:solidFill>
                <a:latin typeface="MS Sans Serif"/>
              </a:rPr>
              <a:t>&lt;</a:t>
            </a:r>
            <a:r>
              <a:rPr lang="cs-CZ" altLang="cs-CZ" sz="4000" b="1" dirty="0" err="1" smtClean="0">
                <a:solidFill>
                  <a:srgbClr val="008040"/>
                </a:solidFill>
                <a:latin typeface="MS Sans Serif"/>
              </a:rPr>
              <a:t>tr</a:t>
            </a:r>
            <a:r>
              <a:rPr lang="cs-CZ" altLang="cs-CZ" sz="4000" b="1" dirty="0" smtClean="0">
                <a:solidFill>
                  <a:srgbClr val="008040"/>
                </a:solidFill>
                <a:latin typeface="MS Sans Serif"/>
              </a:rPr>
              <a:t>&gt; </a:t>
            </a:r>
            <a:r>
              <a:rPr lang="cs-CZ" altLang="cs-CZ" sz="4000" dirty="0" smtClean="0">
                <a:solidFill>
                  <a:schemeClr val="accent1">
                    <a:lumMod val="50000"/>
                  </a:schemeClr>
                </a:solidFill>
                <a:latin typeface="MS Sans Serif"/>
              </a:rPr>
              <a:t>&lt;</a:t>
            </a:r>
            <a:r>
              <a:rPr lang="cs-CZ" altLang="cs-CZ" sz="4000" dirty="0" err="1" smtClean="0">
                <a:solidFill>
                  <a:schemeClr val="accent1">
                    <a:lumMod val="50000"/>
                  </a:schemeClr>
                </a:solidFill>
                <a:latin typeface="MS Sans Serif"/>
              </a:rPr>
              <a:t>td</a:t>
            </a:r>
            <a:r>
              <a:rPr lang="cs-CZ" altLang="cs-CZ" sz="4000" dirty="0" smtClean="0">
                <a:solidFill>
                  <a:schemeClr val="accent1">
                    <a:lumMod val="50000"/>
                  </a:schemeClr>
                </a:solidFill>
                <a:latin typeface="MS Sans Serif"/>
              </a:rPr>
              <a:t>&gt;</a:t>
            </a:r>
            <a:r>
              <a:rPr lang="cs-CZ" altLang="cs-CZ" sz="4000" dirty="0" smtClean="0">
                <a:latin typeface="MS Sans Serif"/>
              </a:rPr>
              <a:t>Obsah buňky</a:t>
            </a:r>
            <a:r>
              <a:rPr lang="cs-CZ" altLang="cs-CZ" sz="4000" dirty="0" smtClean="0">
                <a:solidFill>
                  <a:schemeClr val="accent1">
                    <a:lumMod val="50000"/>
                  </a:schemeClr>
                </a:solidFill>
                <a:latin typeface="MS Sans Serif"/>
              </a:rPr>
              <a:t>&lt;/</a:t>
            </a:r>
            <a:r>
              <a:rPr lang="cs-CZ" altLang="cs-CZ" sz="4000" dirty="0" err="1" smtClean="0">
                <a:solidFill>
                  <a:schemeClr val="accent1">
                    <a:lumMod val="50000"/>
                  </a:schemeClr>
                </a:solidFill>
                <a:latin typeface="MS Sans Serif"/>
              </a:rPr>
              <a:t>td</a:t>
            </a:r>
            <a:r>
              <a:rPr lang="cs-CZ" altLang="cs-CZ" sz="4000" dirty="0" smtClean="0">
                <a:solidFill>
                  <a:schemeClr val="accent1">
                    <a:lumMod val="50000"/>
                  </a:schemeClr>
                </a:solidFill>
                <a:latin typeface="MS Sans Serif"/>
              </a:rPr>
              <a:t>&gt; &lt;</a:t>
            </a:r>
            <a:r>
              <a:rPr lang="cs-CZ" altLang="cs-CZ" sz="4000" dirty="0" err="1" smtClean="0">
                <a:solidFill>
                  <a:schemeClr val="accent1">
                    <a:lumMod val="50000"/>
                  </a:schemeClr>
                </a:solidFill>
                <a:latin typeface="MS Sans Serif"/>
              </a:rPr>
              <a:t>td</a:t>
            </a:r>
            <a:r>
              <a:rPr lang="cs-CZ" altLang="cs-CZ" sz="4000" dirty="0" smtClean="0">
                <a:solidFill>
                  <a:schemeClr val="accent1">
                    <a:lumMod val="50000"/>
                  </a:schemeClr>
                </a:solidFill>
                <a:latin typeface="MS Sans Serif"/>
              </a:rPr>
              <a:t>&gt;</a:t>
            </a:r>
            <a:r>
              <a:rPr lang="cs-CZ" altLang="cs-CZ" sz="4000" dirty="0" smtClean="0">
                <a:latin typeface="MS Sans Serif"/>
              </a:rPr>
              <a:t>Další 	buňka</a:t>
            </a:r>
            <a:r>
              <a:rPr lang="cs-CZ" altLang="cs-CZ" sz="4000" dirty="0" smtClean="0">
                <a:solidFill>
                  <a:schemeClr val="accent1">
                    <a:lumMod val="50000"/>
                  </a:schemeClr>
                </a:solidFill>
                <a:latin typeface="MS Sans Serif"/>
              </a:rPr>
              <a:t>&lt;/</a:t>
            </a:r>
            <a:r>
              <a:rPr lang="cs-CZ" altLang="cs-CZ" sz="4000" dirty="0" err="1" smtClean="0">
                <a:solidFill>
                  <a:schemeClr val="accent1">
                    <a:lumMod val="50000"/>
                  </a:schemeClr>
                </a:solidFill>
                <a:latin typeface="MS Sans Serif"/>
              </a:rPr>
              <a:t>td</a:t>
            </a:r>
            <a:r>
              <a:rPr lang="cs-CZ" altLang="cs-CZ" sz="4000" dirty="0" smtClean="0">
                <a:solidFill>
                  <a:schemeClr val="accent1">
                    <a:lumMod val="50000"/>
                  </a:schemeClr>
                </a:solidFill>
                <a:latin typeface="MS Sans Serif"/>
              </a:rPr>
              <a:t>&gt;</a:t>
            </a:r>
            <a:r>
              <a:rPr lang="cs-CZ" altLang="cs-CZ" sz="4000" b="1" dirty="0" smtClean="0">
                <a:solidFill>
                  <a:srgbClr val="494949"/>
                </a:solidFill>
                <a:latin typeface="MS Sans Serif"/>
              </a:rPr>
              <a:t> </a:t>
            </a:r>
            <a:r>
              <a:rPr lang="cs-CZ" altLang="cs-CZ" sz="4000" b="1" dirty="0" smtClean="0">
                <a:solidFill>
                  <a:srgbClr val="008040"/>
                </a:solidFill>
                <a:latin typeface="MS Sans Serif"/>
              </a:rPr>
              <a:t>&lt;/</a:t>
            </a:r>
            <a:r>
              <a:rPr lang="cs-CZ" altLang="cs-CZ" sz="4000" b="1" dirty="0" err="1" smtClean="0">
                <a:solidFill>
                  <a:srgbClr val="008040"/>
                </a:solidFill>
                <a:latin typeface="MS Sans Serif"/>
              </a:rPr>
              <a:t>tr</a:t>
            </a:r>
            <a:r>
              <a:rPr lang="cs-CZ" altLang="cs-CZ" sz="4000" b="1" dirty="0" smtClean="0">
                <a:solidFill>
                  <a:srgbClr val="008040"/>
                </a:solidFill>
                <a:latin typeface="MS Sans Serif"/>
              </a:rPr>
              <a:t>&gt;</a:t>
            </a:r>
            <a:br>
              <a:rPr lang="cs-CZ" altLang="cs-CZ" sz="4000" b="1" dirty="0" smtClean="0">
                <a:solidFill>
                  <a:srgbClr val="008040"/>
                </a:solidFill>
                <a:latin typeface="MS Sans Serif"/>
              </a:rPr>
            </a:br>
            <a:r>
              <a:rPr lang="cs-CZ" altLang="cs-CZ" sz="4000" b="1" dirty="0" smtClean="0">
                <a:solidFill>
                  <a:srgbClr val="008040"/>
                </a:solidFill>
                <a:latin typeface="MS Sans Serif"/>
              </a:rPr>
              <a:t>	&lt;</a:t>
            </a:r>
            <a:r>
              <a:rPr lang="cs-CZ" altLang="cs-CZ" sz="4000" b="1" dirty="0" err="1" smtClean="0">
                <a:solidFill>
                  <a:srgbClr val="008040"/>
                </a:solidFill>
                <a:latin typeface="MS Sans Serif"/>
              </a:rPr>
              <a:t>tr</a:t>
            </a:r>
            <a:r>
              <a:rPr lang="cs-CZ" altLang="cs-CZ" sz="4000" b="1" dirty="0" smtClean="0">
                <a:solidFill>
                  <a:srgbClr val="008040"/>
                </a:solidFill>
                <a:latin typeface="MS Sans Serif"/>
              </a:rPr>
              <a:t>&gt; </a:t>
            </a:r>
            <a:r>
              <a:rPr lang="cs-CZ" altLang="cs-CZ" sz="4000" dirty="0" smtClean="0">
                <a:solidFill>
                  <a:schemeClr val="accent1">
                    <a:lumMod val="50000"/>
                  </a:schemeClr>
                </a:solidFill>
                <a:latin typeface="MS Sans Serif"/>
              </a:rPr>
              <a:t>&lt;</a:t>
            </a:r>
            <a:r>
              <a:rPr lang="cs-CZ" altLang="cs-CZ" sz="4000" dirty="0" err="1" smtClean="0">
                <a:solidFill>
                  <a:schemeClr val="accent1">
                    <a:lumMod val="50000"/>
                  </a:schemeClr>
                </a:solidFill>
                <a:latin typeface="MS Sans Serif"/>
              </a:rPr>
              <a:t>td</a:t>
            </a:r>
            <a:r>
              <a:rPr lang="cs-CZ" altLang="cs-CZ" sz="4000" dirty="0" smtClean="0">
                <a:solidFill>
                  <a:schemeClr val="accent1">
                    <a:lumMod val="50000"/>
                  </a:schemeClr>
                </a:solidFill>
                <a:latin typeface="MS Sans Serif"/>
              </a:rPr>
              <a:t>&gt;</a:t>
            </a:r>
            <a:r>
              <a:rPr lang="cs-CZ" altLang="cs-CZ" sz="4000" dirty="0" smtClean="0">
                <a:latin typeface="MS Sans Serif"/>
              </a:rPr>
              <a:t>levá spodní </a:t>
            </a:r>
            <a:r>
              <a:rPr lang="cs-CZ" altLang="cs-CZ" sz="4000" dirty="0" smtClean="0">
                <a:solidFill>
                  <a:schemeClr val="accent1">
                    <a:lumMod val="50000"/>
                  </a:schemeClr>
                </a:solidFill>
                <a:latin typeface="MS Sans Serif"/>
              </a:rPr>
              <a:t>&lt;/</a:t>
            </a:r>
            <a:r>
              <a:rPr lang="cs-CZ" altLang="cs-CZ" sz="4000" dirty="0" err="1" smtClean="0">
                <a:solidFill>
                  <a:schemeClr val="accent1">
                    <a:lumMod val="50000"/>
                  </a:schemeClr>
                </a:solidFill>
                <a:latin typeface="MS Sans Serif"/>
              </a:rPr>
              <a:t>td</a:t>
            </a:r>
            <a:r>
              <a:rPr lang="cs-CZ" altLang="cs-CZ" sz="4000" dirty="0" smtClean="0">
                <a:solidFill>
                  <a:schemeClr val="accent1">
                    <a:lumMod val="50000"/>
                  </a:schemeClr>
                </a:solidFill>
                <a:latin typeface="MS Sans Serif"/>
              </a:rPr>
              <a:t>&gt;</a:t>
            </a:r>
            <a:r>
              <a:rPr lang="cs-CZ" altLang="cs-CZ" sz="4000" dirty="0" smtClean="0">
                <a:latin typeface="MS Sans Serif"/>
              </a:rPr>
              <a:t> </a:t>
            </a:r>
            <a:r>
              <a:rPr lang="cs-CZ" altLang="cs-CZ" sz="4000" dirty="0" smtClean="0">
                <a:solidFill>
                  <a:schemeClr val="accent1">
                    <a:lumMod val="50000"/>
                  </a:schemeClr>
                </a:solidFill>
                <a:latin typeface="MS Sans Serif"/>
              </a:rPr>
              <a:t>&lt;</a:t>
            </a:r>
            <a:r>
              <a:rPr lang="cs-CZ" altLang="cs-CZ" sz="4000" dirty="0" err="1" smtClean="0">
                <a:solidFill>
                  <a:schemeClr val="accent1">
                    <a:lumMod val="50000"/>
                  </a:schemeClr>
                </a:solidFill>
                <a:latin typeface="MS Sans Serif"/>
              </a:rPr>
              <a:t>td</a:t>
            </a:r>
            <a:r>
              <a:rPr lang="cs-CZ" altLang="cs-CZ" sz="4000" dirty="0" smtClean="0">
                <a:solidFill>
                  <a:schemeClr val="accent1">
                    <a:lumMod val="50000"/>
                  </a:schemeClr>
                </a:solidFill>
                <a:latin typeface="MS Sans Serif"/>
              </a:rPr>
              <a:t>&gt;</a:t>
            </a:r>
            <a:r>
              <a:rPr lang="cs-CZ" altLang="cs-CZ" sz="4000" dirty="0" smtClean="0">
                <a:latin typeface="MS Sans Serif"/>
              </a:rPr>
              <a:t>pravá </a:t>
            </a:r>
            <a:r>
              <a:rPr lang="cs-CZ" altLang="cs-CZ" sz="4000" b="1" dirty="0" smtClean="0">
                <a:solidFill>
                  <a:srgbClr val="494949"/>
                </a:solidFill>
                <a:latin typeface="MS Sans Serif"/>
              </a:rPr>
              <a:t>	</a:t>
            </a:r>
            <a:r>
              <a:rPr lang="cs-CZ" altLang="cs-CZ" sz="4000" dirty="0" smtClean="0">
                <a:latin typeface="MS Sans Serif"/>
              </a:rPr>
              <a:t>spodní</a:t>
            </a:r>
            <a:r>
              <a:rPr lang="cs-CZ" altLang="cs-CZ" sz="4000" dirty="0" smtClean="0">
                <a:solidFill>
                  <a:schemeClr val="accent1">
                    <a:lumMod val="50000"/>
                  </a:schemeClr>
                </a:solidFill>
                <a:latin typeface="MS Sans Serif"/>
              </a:rPr>
              <a:t>&lt;/</a:t>
            </a:r>
            <a:r>
              <a:rPr lang="cs-CZ" altLang="cs-CZ" sz="4000" dirty="0" err="1" smtClean="0">
                <a:solidFill>
                  <a:schemeClr val="accent1">
                    <a:lumMod val="50000"/>
                  </a:schemeClr>
                </a:solidFill>
                <a:latin typeface="MS Sans Serif"/>
              </a:rPr>
              <a:t>td</a:t>
            </a:r>
            <a:r>
              <a:rPr lang="cs-CZ" altLang="cs-CZ" sz="4000" dirty="0" smtClean="0">
                <a:solidFill>
                  <a:schemeClr val="accent1">
                    <a:lumMod val="50000"/>
                  </a:schemeClr>
                </a:solidFill>
                <a:latin typeface="MS Sans Serif"/>
              </a:rPr>
              <a:t>&gt;</a:t>
            </a:r>
            <a:r>
              <a:rPr lang="cs-CZ" altLang="cs-CZ" sz="4000" b="1" dirty="0" smtClean="0">
                <a:solidFill>
                  <a:srgbClr val="494949"/>
                </a:solidFill>
                <a:latin typeface="MS Sans Serif"/>
              </a:rPr>
              <a:t> </a:t>
            </a:r>
            <a:r>
              <a:rPr lang="cs-CZ" altLang="cs-CZ" sz="4000" b="1" dirty="0" smtClean="0">
                <a:solidFill>
                  <a:srgbClr val="008040"/>
                </a:solidFill>
                <a:latin typeface="MS Sans Serif"/>
              </a:rPr>
              <a:t>&lt;/</a:t>
            </a:r>
            <a:r>
              <a:rPr lang="cs-CZ" altLang="cs-CZ" sz="4000" b="1" dirty="0" err="1" smtClean="0">
                <a:solidFill>
                  <a:srgbClr val="008040"/>
                </a:solidFill>
                <a:latin typeface="MS Sans Serif"/>
              </a:rPr>
              <a:t>tr</a:t>
            </a:r>
            <a:r>
              <a:rPr lang="cs-CZ" altLang="cs-CZ" sz="4000" b="1" dirty="0" smtClean="0">
                <a:solidFill>
                  <a:srgbClr val="008040"/>
                </a:solidFill>
                <a:latin typeface="MS Sans Serif"/>
              </a:rPr>
              <a:t>&gt;</a:t>
            </a:r>
            <a:br>
              <a:rPr lang="cs-CZ" altLang="cs-CZ" sz="4000" b="1" dirty="0" smtClean="0">
                <a:solidFill>
                  <a:srgbClr val="008040"/>
                </a:solidFill>
                <a:latin typeface="MS Sans Serif"/>
              </a:rPr>
            </a:br>
            <a:r>
              <a:rPr lang="cs-CZ" altLang="cs-CZ" sz="4000" b="1" dirty="0" smtClean="0">
                <a:solidFill>
                  <a:srgbClr val="FF0000"/>
                </a:solidFill>
                <a:latin typeface="MS Sans Serif"/>
              </a:rPr>
              <a:t>&lt;/table&gt;</a:t>
            </a:r>
            <a:r>
              <a:rPr lang="cs-CZ" altLang="cs-CZ" sz="4400" dirty="0" smtClean="0">
                <a:solidFill>
                  <a:schemeClr val="tx1"/>
                </a:solidFill>
              </a:rPr>
              <a:t/>
            </a:r>
            <a:br>
              <a:rPr lang="cs-CZ" altLang="cs-CZ" sz="4400" dirty="0" smtClean="0">
                <a:solidFill>
                  <a:schemeClr val="tx1"/>
                </a:solidFill>
              </a:rPr>
            </a:b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402338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Tabulka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28800"/>
            <a:ext cx="8712968" cy="4525963"/>
          </a:xfrm>
        </p:spPr>
        <p:txBody>
          <a:bodyPr>
            <a:normAutofit/>
          </a:bodyPr>
          <a:lstStyle/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cs-CZ" altLang="cs-CZ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cs typeface="Times New Roman" panose="02020603050405020304" pitchFamily="18" charset="0"/>
              </a:rPr>
              <a:t>&lt;table&gt;</a:t>
            </a:r>
            <a:r>
              <a:rPr lang="cs-CZ" altLang="cs-CZ" sz="4000" b="1" dirty="0" smtClean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cs-CZ" altLang="cs-CZ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začíná tabulku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cs-CZ" altLang="cs-CZ" sz="4000" b="1" i="0" u="none" strike="noStrike" cap="none" normalizeH="0" baseline="0" dirty="0" smtClean="0">
                <a:ln>
                  <a:noFill/>
                </a:ln>
                <a:solidFill>
                  <a:srgbClr val="008040"/>
                </a:solidFill>
                <a:effectLst/>
                <a:latin typeface="+mj-lt"/>
                <a:cs typeface="Times New Roman" panose="02020603050405020304" pitchFamily="18" charset="0"/>
              </a:rPr>
              <a:t>&lt;</a:t>
            </a:r>
            <a:r>
              <a:rPr kumimoji="0" lang="cs-CZ" altLang="cs-CZ" sz="4000" b="1" i="0" u="none" strike="noStrike" cap="none" normalizeH="0" baseline="0" dirty="0" err="1" smtClean="0">
                <a:ln>
                  <a:noFill/>
                </a:ln>
                <a:solidFill>
                  <a:srgbClr val="008040"/>
                </a:solidFill>
                <a:effectLst/>
                <a:latin typeface="+mj-lt"/>
                <a:cs typeface="Times New Roman" panose="02020603050405020304" pitchFamily="18" charset="0"/>
              </a:rPr>
              <a:t>tr</a:t>
            </a:r>
            <a:r>
              <a:rPr kumimoji="0" lang="cs-CZ" altLang="cs-CZ" sz="4000" b="1" i="0" u="none" strike="noStrike" cap="none" normalizeH="0" baseline="0" dirty="0" smtClean="0">
                <a:ln>
                  <a:noFill/>
                </a:ln>
                <a:solidFill>
                  <a:srgbClr val="008040"/>
                </a:solidFill>
                <a:effectLst/>
                <a:latin typeface="+mj-lt"/>
                <a:cs typeface="Times New Roman" panose="02020603050405020304" pitchFamily="18" charset="0"/>
              </a:rPr>
              <a:t>&gt;</a:t>
            </a:r>
            <a:r>
              <a:rPr lang="cs-CZ" altLang="cs-CZ" sz="4000" b="1" dirty="0" smtClean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cs-CZ" altLang="cs-CZ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začíná a končí </a:t>
            </a:r>
            <a:r>
              <a:rPr kumimoji="0" lang="cs-CZ" altLang="cs-CZ" sz="4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řádek</a:t>
            </a:r>
            <a:r>
              <a:rPr kumimoji="0" lang="cs-CZ" altLang="cs-CZ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 tabulky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cs-CZ" altLang="cs-CZ" sz="40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+mj-lt"/>
                <a:cs typeface="Times New Roman" panose="02020603050405020304" pitchFamily="18" charset="0"/>
              </a:rPr>
              <a:t>&lt;</a:t>
            </a:r>
            <a:r>
              <a:rPr kumimoji="0" lang="cs-CZ" altLang="cs-CZ" sz="4000" b="1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+mj-lt"/>
                <a:cs typeface="Times New Roman" panose="02020603050405020304" pitchFamily="18" charset="0"/>
              </a:rPr>
              <a:t>td</a:t>
            </a:r>
            <a:r>
              <a:rPr kumimoji="0" lang="cs-CZ" altLang="cs-CZ" sz="40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+mj-lt"/>
                <a:cs typeface="Times New Roman" panose="02020603050405020304" pitchFamily="18" charset="0"/>
              </a:rPr>
              <a:t>&gt;</a:t>
            </a:r>
            <a:r>
              <a:rPr kumimoji="0" lang="cs-CZ" altLang="cs-CZ" sz="4000" b="1" i="0" u="none" strike="noStrike" cap="none" normalizeH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cs-CZ" altLang="cs-CZ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buňka tabulky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sz="40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&lt;</a:t>
            </a:r>
            <a:r>
              <a:rPr lang="cs-CZ" altLang="cs-CZ" sz="4000" b="1" dirty="0" err="1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th</a:t>
            </a:r>
            <a:r>
              <a:rPr lang="cs-CZ" altLang="cs-CZ" sz="4000" b="1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&gt; </a:t>
            </a:r>
            <a:r>
              <a:rPr lang="cs-CZ" altLang="cs-CZ" sz="4000" dirty="0">
                <a:solidFill>
                  <a:srgbClr val="000000"/>
                </a:solidFill>
                <a:cs typeface="Times New Roman" panose="02020603050405020304" pitchFamily="18" charset="0"/>
              </a:rPr>
              <a:t>buňka </a:t>
            </a:r>
            <a:r>
              <a:rPr lang="cs-CZ" altLang="cs-CZ" sz="40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tabulky v záhlaví</a:t>
            </a:r>
            <a:endParaRPr lang="cs-CZ" altLang="cs-CZ" sz="40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cs-CZ" sz="4000" b="1" dirty="0" smtClean="0">
                <a:solidFill>
                  <a:srgbClr val="0000FF"/>
                </a:solidFill>
              </a:rPr>
              <a:t>&lt;</a:t>
            </a:r>
            <a:r>
              <a:rPr lang="cs-CZ" sz="4000" b="1" dirty="0" err="1" smtClean="0">
                <a:solidFill>
                  <a:srgbClr val="0000FF"/>
                </a:solidFill>
              </a:rPr>
              <a:t>caption</a:t>
            </a:r>
            <a:r>
              <a:rPr lang="cs-CZ" sz="4000" b="1" dirty="0" smtClean="0">
                <a:solidFill>
                  <a:srgbClr val="0000FF"/>
                </a:solidFill>
              </a:rPr>
              <a:t>&gt; &lt;/</a:t>
            </a:r>
            <a:r>
              <a:rPr lang="cs-CZ" sz="4000" b="1" dirty="0" err="1" smtClean="0">
                <a:solidFill>
                  <a:srgbClr val="0000FF"/>
                </a:solidFill>
              </a:rPr>
              <a:t>caption</a:t>
            </a:r>
            <a:r>
              <a:rPr lang="cs-CZ" sz="4000" b="1" dirty="0" smtClean="0">
                <a:solidFill>
                  <a:srgbClr val="0000FF"/>
                </a:solidFill>
              </a:rPr>
              <a:t>&gt;	</a:t>
            </a:r>
            <a:r>
              <a:rPr lang="cs-CZ" sz="4000" dirty="0" smtClean="0"/>
              <a:t>popis tabulky - nad tabulkou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kumimoji="0" lang="cs-CZ" altLang="cs-CZ" sz="4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j-lt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kumimoji="0" lang="cs-CZ" altLang="cs-CZ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95536" y="6525344"/>
            <a:ext cx="3273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altLang="cs-CZ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cs-CZ" altLang="cs-CZ" dirty="0" err="1">
                <a:solidFill>
                  <a:srgbClr val="000000"/>
                </a:solidFill>
                <a:cs typeface="Times New Roman" panose="02020603050405020304" pitchFamily="18" charset="0"/>
              </a:rPr>
              <a:t>tr</a:t>
            </a:r>
            <a:r>
              <a:rPr lang="cs-CZ" altLang="cs-CZ" dirty="0">
                <a:solidFill>
                  <a:srgbClr val="000000"/>
                </a:solidFill>
                <a:cs typeface="Times New Roman" panose="02020603050405020304" pitchFamily="18" charset="0"/>
              </a:rPr>
              <a:t> znamená </a:t>
            </a:r>
            <a:r>
              <a:rPr lang="cs-CZ" altLang="cs-CZ" b="1" dirty="0">
                <a:solidFill>
                  <a:srgbClr val="000000"/>
                </a:solidFill>
                <a:cs typeface="Times New Roman" panose="02020603050405020304" pitchFamily="18" charset="0"/>
              </a:rPr>
              <a:t>t</a:t>
            </a:r>
            <a:r>
              <a:rPr lang="cs-CZ" altLang="cs-CZ" dirty="0">
                <a:solidFill>
                  <a:srgbClr val="000000"/>
                </a:solidFill>
                <a:cs typeface="Times New Roman" panose="02020603050405020304" pitchFamily="18" charset="0"/>
              </a:rPr>
              <a:t>able </a:t>
            </a:r>
            <a:r>
              <a:rPr lang="cs-CZ" altLang="cs-CZ" b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r</a:t>
            </a:r>
            <a:r>
              <a:rPr lang="cs-CZ" altLang="cs-CZ" dirty="0" err="1">
                <a:solidFill>
                  <a:srgbClr val="000000"/>
                </a:solidFill>
                <a:cs typeface="Times New Roman" panose="02020603050405020304" pitchFamily="18" charset="0"/>
              </a:rPr>
              <a:t>ow</a:t>
            </a:r>
            <a:r>
              <a:rPr lang="cs-CZ" altLang="cs-CZ" dirty="0">
                <a:solidFill>
                  <a:srgbClr val="000000"/>
                </a:solidFill>
                <a:cs typeface="Times New Roman" panose="02020603050405020304" pitchFamily="18" charset="0"/>
              </a:rPr>
              <a:t>, čili řádek)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0126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251520" y="1607959"/>
            <a:ext cx="8280920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tabLst>
                <a:tab pos="1800000" algn="l"/>
              </a:tabLst>
            </a:pPr>
            <a:r>
              <a:rPr lang="cs-CZ" sz="2800" b="1" dirty="0" smtClean="0">
                <a:solidFill>
                  <a:srgbClr val="0000FF"/>
                </a:solidFill>
              </a:rPr>
              <a:t>&lt;table&gt; &lt;/table&gt;	</a:t>
            </a:r>
            <a:r>
              <a:rPr lang="cs-CZ" sz="2800" dirty="0" smtClean="0"/>
              <a:t>tabulka</a:t>
            </a:r>
          </a:p>
          <a:p>
            <a:pPr>
              <a:spcBef>
                <a:spcPts val="1200"/>
              </a:spcBef>
              <a:tabLst>
                <a:tab pos="1800000" algn="l"/>
              </a:tabLst>
            </a:pPr>
            <a:r>
              <a:rPr lang="cs-CZ" sz="2800" b="1" dirty="0" smtClean="0">
                <a:solidFill>
                  <a:srgbClr val="0000FF"/>
                </a:solidFill>
              </a:rPr>
              <a:t>&lt;</a:t>
            </a:r>
            <a:r>
              <a:rPr lang="cs-CZ" sz="2800" b="1" dirty="0" err="1" smtClean="0">
                <a:solidFill>
                  <a:srgbClr val="0000FF"/>
                </a:solidFill>
              </a:rPr>
              <a:t>tr</a:t>
            </a:r>
            <a:r>
              <a:rPr lang="cs-CZ" sz="2800" b="1" dirty="0" smtClean="0">
                <a:solidFill>
                  <a:srgbClr val="0000FF"/>
                </a:solidFill>
              </a:rPr>
              <a:t>&gt; &lt;/</a:t>
            </a:r>
            <a:r>
              <a:rPr lang="cs-CZ" sz="2800" b="1" dirty="0" err="1" smtClean="0">
                <a:solidFill>
                  <a:srgbClr val="0000FF"/>
                </a:solidFill>
              </a:rPr>
              <a:t>tr</a:t>
            </a:r>
            <a:r>
              <a:rPr lang="cs-CZ" sz="2800" b="1" dirty="0" smtClean="0">
                <a:solidFill>
                  <a:srgbClr val="0000FF"/>
                </a:solidFill>
              </a:rPr>
              <a:t>&gt;	</a:t>
            </a:r>
            <a:r>
              <a:rPr lang="cs-CZ" sz="2800" dirty="0" smtClean="0"/>
              <a:t>řádek tabulky</a:t>
            </a:r>
          </a:p>
          <a:p>
            <a:pPr>
              <a:spcBef>
                <a:spcPts val="1200"/>
              </a:spcBef>
              <a:tabLst>
                <a:tab pos="1800000" algn="l"/>
              </a:tabLst>
            </a:pPr>
            <a:r>
              <a:rPr lang="cs-CZ" sz="2800" b="1" dirty="0" smtClean="0">
                <a:solidFill>
                  <a:srgbClr val="0000FF"/>
                </a:solidFill>
              </a:rPr>
              <a:t>&lt;</a:t>
            </a:r>
            <a:r>
              <a:rPr lang="cs-CZ" sz="2800" b="1" dirty="0" err="1" smtClean="0">
                <a:solidFill>
                  <a:srgbClr val="0000FF"/>
                </a:solidFill>
              </a:rPr>
              <a:t>th</a:t>
            </a:r>
            <a:r>
              <a:rPr lang="cs-CZ" sz="2800" b="1" dirty="0" smtClean="0">
                <a:solidFill>
                  <a:srgbClr val="0000FF"/>
                </a:solidFill>
              </a:rPr>
              <a:t>&gt; &lt;/</a:t>
            </a:r>
            <a:r>
              <a:rPr lang="cs-CZ" sz="2800" b="1" dirty="0" err="1" smtClean="0">
                <a:solidFill>
                  <a:srgbClr val="0000FF"/>
                </a:solidFill>
              </a:rPr>
              <a:t>th</a:t>
            </a:r>
            <a:r>
              <a:rPr lang="cs-CZ" sz="2800" b="1" dirty="0" smtClean="0">
                <a:solidFill>
                  <a:srgbClr val="0000FF"/>
                </a:solidFill>
              </a:rPr>
              <a:t>&gt;	</a:t>
            </a:r>
            <a:r>
              <a:rPr lang="cs-CZ" sz="2800" dirty="0" smtClean="0"/>
              <a:t>buňka záhlaví - text tučně zarovnán na střed</a:t>
            </a:r>
          </a:p>
          <a:p>
            <a:pPr>
              <a:spcBef>
                <a:spcPts val="1200"/>
              </a:spcBef>
              <a:tabLst>
                <a:tab pos="1800000" algn="l"/>
              </a:tabLst>
            </a:pPr>
            <a:r>
              <a:rPr lang="cs-CZ" sz="2800" b="1" dirty="0" smtClean="0">
                <a:solidFill>
                  <a:srgbClr val="0000FF"/>
                </a:solidFill>
              </a:rPr>
              <a:t>&lt;</a:t>
            </a:r>
            <a:r>
              <a:rPr lang="cs-CZ" sz="2800" b="1" dirty="0" err="1" smtClean="0">
                <a:solidFill>
                  <a:srgbClr val="0000FF"/>
                </a:solidFill>
              </a:rPr>
              <a:t>td</a:t>
            </a:r>
            <a:r>
              <a:rPr lang="cs-CZ" sz="2800" b="1" dirty="0" smtClean="0">
                <a:solidFill>
                  <a:srgbClr val="0000FF"/>
                </a:solidFill>
              </a:rPr>
              <a:t>&gt; &lt;/</a:t>
            </a:r>
            <a:r>
              <a:rPr lang="cs-CZ" sz="2800" b="1" dirty="0" err="1" smtClean="0">
                <a:solidFill>
                  <a:srgbClr val="0000FF"/>
                </a:solidFill>
              </a:rPr>
              <a:t>td</a:t>
            </a:r>
            <a:r>
              <a:rPr lang="cs-CZ" sz="2800" b="1" dirty="0" smtClean="0">
                <a:solidFill>
                  <a:srgbClr val="0000FF"/>
                </a:solidFill>
              </a:rPr>
              <a:t>&gt;	</a:t>
            </a:r>
            <a:r>
              <a:rPr lang="cs-CZ" sz="2800" dirty="0" smtClean="0"/>
              <a:t>obyčejná buňka - text tence zarovnán vlevo</a:t>
            </a:r>
          </a:p>
          <a:p>
            <a:pPr>
              <a:spcBef>
                <a:spcPts val="1200"/>
              </a:spcBef>
            </a:pPr>
            <a:r>
              <a:rPr lang="cs-CZ" sz="2800" b="1" dirty="0" smtClean="0">
                <a:solidFill>
                  <a:srgbClr val="0000FF"/>
                </a:solidFill>
              </a:rPr>
              <a:t>&lt;</a:t>
            </a:r>
            <a:r>
              <a:rPr lang="cs-CZ" sz="2800" b="1" dirty="0" err="1" smtClean="0">
                <a:solidFill>
                  <a:srgbClr val="0000FF"/>
                </a:solidFill>
              </a:rPr>
              <a:t>caption</a:t>
            </a:r>
            <a:r>
              <a:rPr lang="cs-CZ" sz="2800" b="1" dirty="0" smtClean="0">
                <a:solidFill>
                  <a:srgbClr val="0000FF"/>
                </a:solidFill>
              </a:rPr>
              <a:t>&gt; &lt;/</a:t>
            </a:r>
            <a:r>
              <a:rPr lang="cs-CZ" sz="2800" b="1" dirty="0" err="1" smtClean="0">
                <a:solidFill>
                  <a:srgbClr val="0000FF"/>
                </a:solidFill>
              </a:rPr>
              <a:t>caption</a:t>
            </a:r>
            <a:r>
              <a:rPr lang="cs-CZ" sz="2800" b="1" dirty="0" smtClean="0">
                <a:solidFill>
                  <a:srgbClr val="0000FF"/>
                </a:solidFill>
              </a:rPr>
              <a:t>&gt;	</a:t>
            </a:r>
            <a:r>
              <a:rPr lang="cs-CZ" sz="2800" dirty="0" smtClean="0"/>
              <a:t>popis tabulky - nad tabulkou</a:t>
            </a:r>
          </a:p>
          <a:p>
            <a:pPr>
              <a:spcBef>
                <a:spcPts val="1200"/>
              </a:spcBef>
              <a:tabLst>
                <a:tab pos="1800000" algn="l"/>
              </a:tabLst>
            </a:pPr>
            <a:r>
              <a:rPr lang="cs-CZ" sz="2800" b="1" dirty="0" smtClean="0">
                <a:solidFill>
                  <a:srgbClr val="0000FF"/>
                </a:solidFill>
              </a:rPr>
              <a:t>&lt;</a:t>
            </a:r>
            <a:r>
              <a:rPr lang="cs-CZ" sz="2800" b="1" dirty="0" err="1" smtClean="0">
                <a:solidFill>
                  <a:srgbClr val="0000FF"/>
                </a:solidFill>
              </a:rPr>
              <a:t>col</a:t>
            </a:r>
            <a:r>
              <a:rPr lang="cs-CZ" sz="2800" b="1" dirty="0" smtClean="0">
                <a:solidFill>
                  <a:srgbClr val="0000FF"/>
                </a:solidFill>
              </a:rPr>
              <a:t> /</a:t>
            </a:r>
            <a:r>
              <a:rPr lang="en-US" sz="2800" b="1" dirty="0" smtClean="0">
                <a:solidFill>
                  <a:srgbClr val="0000FF"/>
                </a:solidFill>
              </a:rPr>
              <a:t>&gt;</a:t>
            </a:r>
            <a:r>
              <a:rPr lang="cs-CZ" sz="2800" b="1" dirty="0" smtClean="0">
                <a:solidFill>
                  <a:srgbClr val="0000FF"/>
                </a:solidFill>
              </a:rPr>
              <a:t>	</a:t>
            </a:r>
            <a:r>
              <a:rPr lang="cs-CZ" sz="2800" dirty="0" smtClean="0"/>
              <a:t>sloupec v tabulce - pro společné formátování</a:t>
            </a:r>
          </a:p>
        </p:txBody>
      </p:sp>
      <p:pic>
        <p:nvPicPr>
          <p:cNvPr id="5" name="Obrázek 4" descr="tb0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4430" y="206450"/>
            <a:ext cx="2989938" cy="2074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776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stránky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28800"/>
            <a:ext cx="8712968" cy="4896544"/>
          </a:xfrm>
        </p:spPr>
        <p:txBody>
          <a:bodyPr>
            <a:normAutofit/>
          </a:bodyPr>
          <a:lstStyle/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kumimoji="0" lang="cs-CZ" altLang="cs-CZ" sz="4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j-lt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kumimoji="0" lang="cs-CZ" altLang="cs-CZ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5" name="Zástupný symbol pro obsah 1"/>
          <p:cNvSpPr txBox="1">
            <a:spLocks/>
          </p:cNvSpPr>
          <p:nvPr/>
        </p:nvSpPr>
        <p:spPr>
          <a:xfrm>
            <a:off x="357158" y="1196752"/>
            <a:ext cx="8429684" cy="532859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&lt;!DOCTYPE HTML &gt;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dirty="0" smtClean="0">
                <a:solidFill>
                  <a:srgbClr val="0000FF"/>
                </a:solidFill>
              </a:rPr>
              <a:t>&lt;</a:t>
            </a:r>
            <a:r>
              <a:rPr lang="cs-CZ" dirty="0" err="1" smtClean="0">
                <a:solidFill>
                  <a:srgbClr val="0000FF"/>
                </a:solidFill>
              </a:rPr>
              <a:t>html</a:t>
            </a:r>
            <a:r>
              <a:rPr lang="cs-CZ" dirty="0" smtClean="0">
                <a:solidFill>
                  <a:srgbClr val="0000FF"/>
                </a:solidFill>
              </a:rPr>
              <a:t>&gt;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dirty="0" smtClean="0">
                <a:solidFill>
                  <a:srgbClr val="0000FF"/>
                </a:solidFill>
              </a:rPr>
              <a:t>&lt;</a:t>
            </a:r>
            <a:r>
              <a:rPr lang="cs-CZ" dirty="0" err="1" smtClean="0">
                <a:solidFill>
                  <a:srgbClr val="0000FF"/>
                </a:solidFill>
              </a:rPr>
              <a:t>head</a:t>
            </a:r>
            <a:r>
              <a:rPr lang="cs-CZ" dirty="0" smtClean="0">
                <a:solidFill>
                  <a:srgbClr val="0000FF"/>
                </a:solidFill>
              </a:rPr>
              <a:t>&gt;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dirty="0" smtClean="0">
                <a:solidFill>
                  <a:srgbClr val="0000FF"/>
                </a:solidFill>
              </a:rPr>
              <a:t>&lt;</a:t>
            </a:r>
            <a:r>
              <a:rPr lang="cs-CZ" dirty="0" err="1" smtClean="0">
                <a:solidFill>
                  <a:srgbClr val="0000FF"/>
                </a:solidFill>
              </a:rPr>
              <a:t>title</a:t>
            </a:r>
            <a:r>
              <a:rPr lang="cs-CZ" dirty="0" smtClean="0">
                <a:solidFill>
                  <a:srgbClr val="0000FF"/>
                </a:solidFill>
              </a:rPr>
              <a:t>&gt; </a:t>
            </a:r>
            <a:r>
              <a:rPr lang="cs-CZ" dirty="0" smtClean="0"/>
              <a:t>Název stránky </a:t>
            </a:r>
            <a:r>
              <a:rPr lang="cs-CZ" dirty="0" smtClean="0">
                <a:solidFill>
                  <a:srgbClr val="0000FF"/>
                </a:solidFill>
              </a:rPr>
              <a:t>&lt;/</a:t>
            </a:r>
            <a:r>
              <a:rPr lang="cs-CZ" dirty="0" err="1" smtClean="0">
                <a:solidFill>
                  <a:srgbClr val="0000FF"/>
                </a:solidFill>
              </a:rPr>
              <a:t>title</a:t>
            </a:r>
            <a:r>
              <a:rPr lang="cs-CZ" dirty="0" smtClean="0">
                <a:solidFill>
                  <a:srgbClr val="0000FF"/>
                </a:solidFill>
              </a:rPr>
              <a:t>&gt;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rgbClr val="0000FF"/>
                </a:solidFill>
              </a:rPr>
              <a:t>&lt;meta </a:t>
            </a:r>
            <a:r>
              <a:rPr lang="en-US" dirty="0" smtClean="0">
                <a:solidFill>
                  <a:srgbClr val="9A0000"/>
                </a:solidFill>
              </a:rPr>
              <a:t>http-</a:t>
            </a:r>
            <a:r>
              <a:rPr lang="en-US" dirty="0" err="1" smtClean="0">
                <a:solidFill>
                  <a:srgbClr val="9A0000"/>
                </a:solidFill>
              </a:rPr>
              <a:t>equiv</a:t>
            </a:r>
            <a:r>
              <a:rPr lang="en-US" dirty="0" smtClean="0">
                <a:solidFill>
                  <a:srgbClr val="9A0000"/>
                </a:solidFill>
              </a:rPr>
              <a:t>=</a:t>
            </a:r>
            <a:r>
              <a:rPr lang="en-US" dirty="0" smtClean="0">
                <a:solidFill>
                  <a:srgbClr val="168028"/>
                </a:solidFill>
              </a:rPr>
              <a:t>"content-type"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>
                <a:solidFill>
                  <a:srgbClr val="9A0000"/>
                </a:solidFill>
              </a:rPr>
              <a:t>content=</a:t>
            </a:r>
            <a:r>
              <a:rPr lang="en-US" dirty="0" smtClean="0">
                <a:solidFill>
                  <a:srgbClr val="168028"/>
                </a:solidFill>
              </a:rPr>
              <a:t>"text/html; charset=</a:t>
            </a:r>
            <a:r>
              <a:rPr lang="cs-CZ" dirty="0" smtClean="0">
                <a:solidFill>
                  <a:srgbClr val="168028"/>
                </a:solidFill>
              </a:rPr>
              <a:t>UTF-8</a:t>
            </a:r>
            <a:r>
              <a:rPr lang="en-US" dirty="0" smtClean="0">
                <a:solidFill>
                  <a:srgbClr val="168028"/>
                </a:solidFill>
              </a:rPr>
              <a:t>"</a:t>
            </a:r>
            <a:r>
              <a:rPr lang="en-US" dirty="0" smtClean="0">
                <a:solidFill>
                  <a:srgbClr val="0000FF"/>
                </a:solidFill>
              </a:rPr>
              <a:t>&gt; </a:t>
            </a:r>
            <a:endParaRPr lang="cs-CZ" dirty="0" smtClean="0">
              <a:solidFill>
                <a:srgbClr val="0000FF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cs-CZ" dirty="0" smtClean="0">
                <a:solidFill>
                  <a:srgbClr val="0000FF"/>
                </a:solidFill>
              </a:rPr>
              <a:t>&lt;/</a:t>
            </a:r>
            <a:r>
              <a:rPr lang="cs-CZ" dirty="0" err="1" smtClean="0">
                <a:solidFill>
                  <a:srgbClr val="0000FF"/>
                </a:solidFill>
              </a:rPr>
              <a:t>head</a:t>
            </a:r>
            <a:r>
              <a:rPr lang="cs-CZ" dirty="0" smtClean="0">
                <a:solidFill>
                  <a:srgbClr val="0000FF"/>
                </a:solidFill>
              </a:rPr>
              <a:t>&gt;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cs-CZ" dirty="0" smtClean="0">
                <a:solidFill>
                  <a:srgbClr val="0000FF"/>
                </a:solidFill>
              </a:rPr>
              <a:t>&lt;body&gt;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dirty="0" smtClean="0">
                <a:solidFill>
                  <a:srgbClr val="0000FF"/>
                </a:solidFill>
              </a:rPr>
              <a:t>&lt;h1&gt; </a:t>
            </a:r>
            <a:r>
              <a:rPr lang="cs-CZ" dirty="0" smtClean="0"/>
              <a:t>Nadpis </a:t>
            </a:r>
            <a:r>
              <a:rPr lang="cs-CZ" dirty="0" smtClean="0">
                <a:solidFill>
                  <a:srgbClr val="0000FF"/>
                </a:solidFill>
              </a:rPr>
              <a:t>&lt;/h1&gt;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rgbClr val="0000FF"/>
                </a:solidFill>
              </a:rPr>
              <a:t>&lt;p&gt;</a:t>
            </a:r>
            <a:r>
              <a:rPr lang="cs-CZ" dirty="0" smtClean="0">
                <a:solidFill>
                  <a:srgbClr val="0000FF"/>
                </a:solidFill>
              </a:rPr>
              <a:t> </a:t>
            </a:r>
            <a:r>
              <a:rPr lang="cs-CZ" dirty="0" smtClean="0"/>
              <a:t>Nějaký text v odstavci </a:t>
            </a:r>
            <a:r>
              <a:rPr lang="en-US" dirty="0" smtClean="0">
                <a:solidFill>
                  <a:srgbClr val="0000FF"/>
                </a:solidFill>
              </a:rPr>
              <a:t>&lt;/p&gt;</a:t>
            </a:r>
            <a:endParaRPr lang="cs-CZ" dirty="0" smtClean="0">
              <a:solidFill>
                <a:srgbClr val="0000FF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cs-CZ" dirty="0" smtClean="0">
                <a:solidFill>
                  <a:srgbClr val="0000FF"/>
                </a:solidFill>
              </a:rPr>
              <a:t>&lt;/body&gt;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dirty="0" smtClean="0">
                <a:solidFill>
                  <a:srgbClr val="0000FF"/>
                </a:solidFill>
              </a:rPr>
              <a:t>&lt;/</a:t>
            </a:r>
            <a:r>
              <a:rPr lang="cs-CZ" dirty="0" err="1" smtClean="0">
                <a:solidFill>
                  <a:srgbClr val="0000FF"/>
                </a:solidFill>
              </a:rPr>
              <a:t>html</a:t>
            </a:r>
            <a:r>
              <a:rPr lang="cs-CZ" dirty="0" smtClean="0">
                <a:solidFill>
                  <a:srgbClr val="0000FF"/>
                </a:solidFill>
              </a:rPr>
              <a:t>&gt;</a:t>
            </a:r>
            <a:endParaRPr lang="cs-CZ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4248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Parametry tabulky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85000" lnSpcReduction="20000"/>
          </a:bodyPr>
          <a:lstStyle/>
          <a:p>
            <a:pPr marL="0" indent="0">
              <a:spcBef>
                <a:spcPts val="1200"/>
              </a:spcBef>
              <a:buNone/>
              <a:tabLst>
                <a:tab pos="2160000" algn="l"/>
              </a:tabLst>
            </a:pPr>
            <a:r>
              <a:rPr lang="cs-CZ" b="1" dirty="0" smtClean="0">
                <a:solidFill>
                  <a:srgbClr val="0000FF"/>
                </a:solidFill>
              </a:rPr>
              <a:t>&lt;table&gt; </a:t>
            </a:r>
          </a:p>
          <a:p>
            <a:pPr marL="0" indent="0">
              <a:spcBef>
                <a:spcPts val="600"/>
              </a:spcBef>
              <a:buNone/>
              <a:tabLst>
                <a:tab pos="2160000" algn="l"/>
              </a:tabLst>
            </a:pPr>
            <a:r>
              <a:rPr lang="cs-CZ" b="1" dirty="0" err="1" smtClean="0">
                <a:solidFill>
                  <a:srgbClr val="9A0000"/>
                </a:solidFill>
              </a:rPr>
              <a:t>border</a:t>
            </a:r>
            <a:r>
              <a:rPr lang="cs-CZ" b="1" dirty="0" smtClean="0">
                <a:solidFill>
                  <a:srgbClr val="0000FF"/>
                </a:solidFill>
              </a:rPr>
              <a:t>	</a:t>
            </a:r>
            <a:r>
              <a:rPr lang="cs-CZ" b="1" dirty="0" smtClean="0"/>
              <a:t>tloušťka ohraničení celé tabulky v </a:t>
            </a:r>
            <a:r>
              <a:rPr lang="cs-CZ" b="1" dirty="0" smtClean="0"/>
              <a:t>	pixelech</a:t>
            </a:r>
            <a:endParaRPr lang="cs-CZ" b="1" dirty="0" smtClean="0"/>
          </a:p>
          <a:p>
            <a:pPr marL="0" indent="0">
              <a:spcBef>
                <a:spcPts val="600"/>
              </a:spcBef>
              <a:buNone/>
              <a:tabLst>
                <a:tab pos="2160000" algn="l"/>
              </a:tabLst>
            </a:pPr>
            <a:r>
              <a:rPr lang="cs-CZ" b="1" dirty="0" err="1" smtClean="0">
                <a:solidFill>
                  <a:srgbClr val="9A0000"/>
                </a:solidFill>
              </a:rPr>
              <a:t>width</a:t>
            </a:r>
            <a:r>
              <a:rPr lang="cs-CZ" b="1" dirty="0" smtClean="0">
                <a:solidFill>
                  <a:srgbClr val="9A0000"/>
                </a:solidFill>
              </a:rPr>
              <a:t> </a:t>
            </a:r>
            <a:r>
              <a:rPr lang="cs-CZ" b="1" dirty="0" smtClean="0">
                <a:solidFill>
                  <a:srgbClr val="0000FF"/>
                </a:solidFill>
              </a:rPr>
              <a:t>	</a:t>
            </a:r>
            <a:r>
              <a:rPr lang="cs-CZ" b="1" dirty="0" smtClean="0"/>
              <a:t>šířka tabulky v </a:t>
            </a:r>
            <a:r>
              <a:rPr lang="en-US" b="1" dirty="0" smtClean="0"/>
              <a:t>%</a:t>
            </a:r>
            <a:r>
              <a:rPr lang="cs-CZ" b="1" dirty="0" smtClean="0"/>
              <a:t> nebo pixelech</a:t>
            </a:r>
          </a:p>
          <a:p>
            <a:pPr marL="0" indent="0">
              <a:spcBef>
                <a:spcPts val="600"/>
              </a:spcBef>
              <a:buNone/>
              <a:tabLst>
                <a:tab pos="2160000" algn="l"/>
              </a:tabLst>
            </a:pPr>
            <a:r>
              <a:rPr lang="cs-CZ" b="1" dirty="0" err="1" smtClean="0">
                <a:solidFill>
                  <a:srgbClr val="9A0000"/>
                </a:solidFill>
              </a:rPr>
              <a:t>cellspacing</a:t>
            </a:r>
            <a:r>
              <a:rPr lang="cs-CZ" b="1" dirty="0" smtClean="0">
                <a:solidFill>
                  <a:srgbClr val="0000FF"/>
                </a:solidFill>
              </a:rPr>
              <a:t>	</a:t>
            </a:r>
            <a:r>
              <a:rPr lang="cs-CZ" b="1" dirty="0" smtClean="0"/>
              <a:t>mezery mezi buňkami v pixelech</a:t>
            </a:r>
          </a:p>
          <a:p>
            <a:pPr marL="0" indent="0">
              <a:spcBef>
                <a:spcPts val="600"/>
              </a:spcBef>
              <a:buNone/>
              <a:tabLst>
                <a:tab pos="2160000" algn="l"/>
              </a:tabLst>
            </a:pPr>
            <a:r>
              <a:rPr lang="cs-CZ" b="1" dirty="0" err="1" smtClean="0">
                <a:solidFill>
                  <a:srgbClr val="9A0000"/>
                </a:solidFill>
              </a:rPr>
              <a:t>cellpadding</a:t>
            </a:r>
            <a:r>
              <a:rPr lang="cs-CZ" b="1" dirty="0" smtClean="0">
                <a:solidFill>
                  <a:srgbClr val="0000FF"/>
                </a:solidFill>
              </a:rPr>
              <a:t>	</a:t>
            </a:r>
            <a:r>
              <a:rPr lang="cs-CZ" b="1" dirty="0" smtClean="0"/>
              <a:t>mezery v buňkách mezi ohraničením</a:t>
            </a:r>
            <a:br>
              <a:rPr lang="cs-CZ" b="1" dirty="0" smtClean="0"/>
            </a:br>
            <a:r>
              <a:rPr lang="cs-CZ" b="1" dirty="0" smtClean="0"/>
              <a:t>	a obsahem (textem) v pixelech</a:t>
            </a:r>
          </a:p>
          <a:p>
            <a:pPr marL="0" indent="0">
              <a:spcBef>
                <a:spcPts val="1200"/>
              </a:spcBef>
              <a:buNone/>
              <a:tabLst>
                <a:tab pos="1800000" algn="l"/>
              </a:tabLst>
            </a:pPr>
            <a:r>
              <a:rPr lang="cs-CZ" b="1" dirty="0" smtClean="0">
                <a:solidFill>
                  <a:srgbClr val="0000FF"/>
                </a:solidFill>
              </a:rPr>
              <a:t>&lt;</a:t>
            </a:r>
            <a:r>
              <a:rPr lang="cs-CZ" b="1" dirty="0" err="1" smtClean="0">
                <a:solidFill>
                  <a:srgbClr val="0000FF"/>
                </a:solidFill>
              </a:rPr>
              <a:t>tr</a:t>
            </a:r>
            <a:r>
              <a:rPr lang="cs-CZ" b="1" dirty="0" smtClean="0">
                <a:solidFill>
                  <a:srgbClr val="0000FF"/>
                </a:solidFill>
              </a:rPr>
              <a:t>&gt; &lt;</a:t>
            </a:r>
            <a:r>
              <a:rPr lang="cs-CZ" b="1" dirty="0" err="1" smtClean="0">
                <a:solidFill>
                  <a:srgbClr val="0000FF"/>
                </a:solidFill>
              </a:rPr>
              <a:t>th</a:t>
            </a:r>
            <a:r>
              <a:rPr lang="cs-CZ" b="1" dirty="0" smtClean="0">
                <a:solidFill>
                  <a:srgbClr val="0000FF"/>
                </a:solidFill>
              </a:rPr>
              <a:t>&gt; &lt;</a:t>
            </a:r>
            <a:r>
              <a:rPr lang="cs-CZ" b="1" dirty="0" err="1" smtClean="0">
                <a:solidFill>
                  <a:srgbClr val="0000FF"/>
                </a:solidFill>
              </a:rPr>
              <a:t>td</a:t>
            </a:r>
            <a:r>
              <a:rPr lang="cs-CZ" b="1" dirty="0" smtClean="0">
                <a:solidFill>
                  <a:srgbClr val="0000FF"/>
                </a:solidFill>
              </a:rPr>
              <a:t>&gt; </a:t>
            </a:r>
          </a:p>
          <a:p>
            <a:pPr marL="0" indent="0">
              <a:spcBef>
                <a:spcPts val="600"/>
              </a:spcBef>
              <a:buNone/>
              <a:tabLst>
                <a:tab pos="1800000" algn="l"/>
              </a:tabLst>
            </a:pPr>
            <a:r>
              <a:rPr lang="cs-CZ" b="1" dirty="0" err="1" smtClean="0">
                <a:solidFill>
                  <a:srgbClr val="9A0000"/>
                </a:solidFill>
              </a:rPr>
              <a:t>align</a:t>
            </a:r>
            <a:r>
              <a:rPr lang="cs-CZ" b="1" dirty="0" smtClean="0">
                <a:solidFill>
                  <a:srgbClr val="0000FF"/>
                </a:solidFill>
              </a:rPr>
              <a:t>	</a:t>
            </a:r>
            <a:r>
              <a:rPr lang="cs-CZ" b="1" dirty="0" smtClean="0"/>
              <a:t>vodorovné zarovnání obsahu buňky (textu)</a:t>
            </a:r>
            <a:br>
              <a:rPr lang="cs-CZ" b="1" dirty="0" smtClean="0"/>
            </a:br>
            <a:r>
              <a:rPr lang="cs-CZ" b="1" dirty="0" smtClean="0"/>
              <a:t>	   </a:t>
            </a:r>
            <a:r>
              <a:rPr lang="cs-CZ" b="1" dirty="0" err="1" smtClean="0">
                <a:solidFill>
                  <a:srgbClr val="168028"/>
                </a:solidFill>
              </a:rPr>
              <a:t>left</a:t>
            </a:r>
            <a:r>
              <a:rPr lang="cs-CZ" b="1" dirty="0" smtClean="0">
                <a:solidFill>
                  <a:srgbClr val="168028"/>
                </a:solidFill>
              </a:rPr>
              <a:t>, </a:t>
            </a:r>
            <a:r>
              <a:rPr lang="cs-CZ" b="1" dirty="0" err="1" smtClean="0">
                <a:solidFill>
                  <a:srgbClr val="168028"/>
                </a:solidFill>
              </a:rPr>
              <a:t>right</a:t>
            </a:r>
            <a:r>
              <a:rPr lang="cs-CZ" b="1" dirty="0" smtClean="0">
                <a:solidFill>
                  <a:srgbClr val="168028"/>
                </a:solidFill>
              </a:rPr>
              <a:t>, center, </a:t>
            </a:r>
            <a:r>
              <a:rPr lang="cs-CZ" b="1" dirty="0" err="1" smtClean="0">
                <a:solidFill>
                  <a:srgbClr val="168028"/>
                </a:solidFill>
              </a:rPr>
              <a:t>justify</a:t>
            </a:r>
            <a:endParaRPr lang="cs-CZ" b="1" dirty="0" smtClean="0">
              <a:solidFill>
                <a:srgbClr val="168028"/>
              </a:solidFill>
            </a:endParaRPr>
          </a:p>
          <a:p>
            <a:pPr marL="0" indent="0">
              <a:spcBef>
                <a:spcPts val="600"/>
              </a:spcBef>
              <a:buNone/>
              <a:tabLst>
                <a:tab pos="1800000" algn="l"/>
              </a:tabLst>
            </a:pPr>
            <a:r>
              <a:rPr lang="cs-CZ" b="1" dirty="0" err="1" smtClean="0">
                <a:solidFill>
                  <a:srgbClr val="9A0000"/>
                </a:solidFill>
              </a:rPr>
              <a:t>valign</a:t>
            </a:r>
            <a:r>
              <a:rPr lang="cs-CZ" b="1" dirty="0" smtClean="0">
                <a:solidFill>
                  <a:srgbClr val="0000FF"/>
                </a:solidFill>
              </a:rPr>
              <a:t>	</a:t>
            </a:r>
            <a:r>
              <a:rPr lang="cs-CZ" b="1" dirty="0" smtClean="0"/>
              <a:t> svislé zarovnání obsahu buňky (textu)</a:t>
            </a:r>
            <a:br>
              <a:rPr lang="cs-CZ" b="1" dirty="0" smtClean="0"/>
            </a:br>
            <a:r>
              <a:rPr lang="cs-CZ" b="1" dirty="0" smtClean="0"/>
              <a:t>	  </a:t>
            </a:r>
            <a:r>
              <a:rPr lang="cs-CZ" b="1" dirty="0" smtClean="0">
                <a:solidFill>
                  <a:srgbClr val="168028"/>
                </a:solidFill>
              </a:rPr>
              <a:t> top, </a:t>
            </a:r>
            <a:r>
              <a:rPr lang="cs-CZ" b="1" dirty="0" err="1" smtClean="0">
                <a:solidFill>
                  <a:srgbClr val="168028"/>
                </a:solidFill>
              </a:rPr>
              <a:t>middle</a:t>
            </a:r>
            <a:r>
              <a:rPr lang="cs-CZ" b="1" dirty="0" smtClean="0">
                <a:solidFill>
                  <a:srgbClr val="168028"/>
                </a:solidFill>
              </a:rPr>
              <a:t>, </a:t>
            </a:r>
            <a:r>
              <a:rPr lang="cs-CZ" b="1" dirty="0" err="1" smtClean="0">
                <a:solidFill>
                  <a:srgbClr val="168028"/>
                </a:solidFill>
              </a:rPr>
              <a:t>bottom</a:t>
            </a:r>
            <a:endParaRPr lang="cs-CZ" b="1" dirty="0" smtClean="0">
              <a:solidFill>
                <a:srgbClr val="16802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13446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Slučování v tabulce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5472608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  <a:tabLst>
                <a:tab pos="1800000" algn="l"/>
              </a:tabLst>
            </a:pPr>
            <a:r>
              <a:rPr lang="cs-CZ" b="1" dirty="0" err="1" smtClean="0">
                <a:solidFill>
                  <a:srgbClr val="9A0000"/>
                </a:solidFill>
              </a:rPr>
              <a:t>colspan</a:t>
            </a:r>
            <a:r>
              <a:rPr lang="cs-CZ" b="1" dirty="0" smtClean="0">
                <a:solidFill>
                  <a:srgbClr val="0000FF"/>
                </a:solidFill>
              </a:rPr>
              <a:t>	</a:t>
            </a:r>
            <a:r>
              <a:rPr lang="cs-CZ" b="1" dirty="0" smtClean="0"/>
              <a:t>počet slučovaných buněk vedle sebe</a:t>
            </a:r>
          </a:p>
          <a:p>
            <a:pPr marL="0" indent="0">
              <a:spcBef>
                <a:spcPts val="1200"/>
              </a:spcBef>
              <a:buNone/>
              <a:tabLst>
                <a:tab pos="1800000" algn="l"/>
              </a:tabLst>
            </a:pPr>
            <a:r>
              <a:rPr lang="cs-CZ" b="1" dirty="0" err="1" smtClean="0">
                <a:solidFill>
                  <a:srgbClr val="9A0000"/>
                </a:solidFill>
              </a:rPr>
              <a:t>rowspan</a:t>
            </a:r>
            <a:r>
              <a:rPr lang="cs-CZ" b="1" dirty="0" smtClean="0">
                <a:solidFill>
                  <a:srgbClr val="0000FF"/>
                </a:solidFill>
              </a:rPr>
              <a:t>	</a:t>
            </a:r>
            <a:r>
              <a:rPr lang="cs-CZ" b="1" dirty="0" smtClean="0"/>
              <a:t>počet slučovaných buněk pod sebou</a:t>
            </a:r>
          </a:p>
          <a:p>
            <a:pPr marL="0" indent="0">
              <a:spcBef>
                <a:spcPts val="2400"/>
              </a:spcBef>
              <a:buNone/>
              <a:tabLst>
                <a:tab pos="1800000" algn="l"/>
              </a:tabLst>
            </a:pPr>
            <a:endParaRPr lang="cs-CZ" b="1" dirty="0" smtClean="0">
              <a:solidFill>
                <a:srgbClr val="0000FF"/>
              </a:solidFill>
            </a:endParaRPr>
          </a:p>
          <a:p>
            <a:pPr marL="0" indent="0">
              <a:spcBef>
                <a:spcPts val="2400"/>
              </a:spcBef>
              <a:buNone/>
              <a:tabLst>
                <a:tab pos="1800000" algn="l"/>
              </a:tabLst>
            </a:pPr>
            <a:endParaRPr lang="cs-CZ" b="1" dirty="0" smtClean="0">
              <a:solidFill>
                <a:srgbClr val="0000FF"/>
              </a:solidFill>
            </a:endParaRPr>
          </a:p>
          <a:p>
            <a:pPr marL="0" indent="0">
              <a:spcBef>
                <a:spcPts val="2400"/>
              </a:spcBef>
              <a:buNone/>
              <a:tabLst>
                <a:tab pos="1800000" algn="l"/>
              </a:tabLst>
            </a:pPr>
            <a:r>
              <a:rPr lang="cs-CZ" b="1" dirty="0" smtClean="0">
                <a:solidFill>
                  <a:srgbClr val="0000FF"/>
                </a:solidFill>
              </a:rPr>
              <a:t>&lt;</a:t>
            </a:r>
            <a:r>
              <a:rPr lang="cs-CZ" b="1" dirty="0" err="1" smtClean="0">
                <a:solidFill>
                  <a:srgbClr val="0000FF"/>
                </a:solidFill>
              </a:rPr>
              <a:t>td</a:t>
            </a:r>
            <a:r>
              <a:rPr lang="cs-CZ" b="1" dirty="0" smtClean="0">
                <a:solidFill>
                  <a:srgbClr val="0000FF"/>
                </a:solidFill>
              </a:rPr>
              <a:t> </a:t>
            </a:r>
            <a:r>
              <a:rPr lang="cs-CZ" b="1" dirty="0" err="1" smtClean="0">
                <a:solidFill>
                  <a:srgbClr val="9A0000"/>
                </a:solidFill>
              </a:rPr>
              <a:t>colspan</a:t>
            </a:r>
            <a:r>
              <a:rPr lang="cs-CZ" b="1" dirty="0" smtClean="0">
                <a:solidFill>
                  <a:srgbClr val="9A0000"/>
                </a:solidFill>
              </a:rPr>
              <a:t>=</a:t>
            </a:r>
            <a:r>
              <a:rPr lang="cs-CZ" b="1" dirty="0" smtClean="0">
                <a:solidFill>
                  <a:srgbClr val="168028"/>
                </a:solidFill>
              </a:rPr>
              <a:t>"2"</a:t>
            </a:r>
            <a:r>
              <a:rPr lang="cs-CZ" b="1" dirty="0" smtClean="0">
                <a:solidFill>
                  <a:srgbClr val="0000FF"/>
                </a:solidFill>
              </a:rPr>
              <a:t>&gt; </a:t>
            </a:r>
            <a:r>
              <a:rPr lang="cs-CZ" b="1" dirty="0" smtClean="0"/>
              <a:t>Dvě sloučené buňky vedle sebe</a:t>
            </a:r>
            <a:r>
              <a:rPr lang="cs-CZ" b="1" dirty="0" smtClean="0">
                <a:solidFill>
                  <a:srgbClr val="0000FF"/>
                </a:solidFill>
              </a:rPr>
              <a:t> &lt;/</a:t>
            </a:r>
            <a:r>
              <a:rPr lang="cs-CZ" b="1" dirty="0" err="1" smtClean="0">
                <a:solidFill>
                  <a:srgbClr val="0000FF"/>
                </a:solidFill>
              </a:rPr>
              <a:t>td</a:t>
            </a:r>
            <a:r>
              <a:rPr lang="cs-CZ" b="1" dirty="0" smtClean="0">
                <a:solidFill>
                  <a:srgbClr val="0000FF"/>
                </a:solidFill>
              </a:rPr>
              <a:t>&gt;</a:t>
            </a:r>
          </a:p>
          <a:p>
            <a:pPr marL="0" indent="0">
              <a:spcBef>
                <a:spcPts val="1200"/>
              </a:spcBef>
              <a:buNone/>
              <a:tabLst>
                <a:tab pos="1800000" algn="l"/>
              </a:tabLst>
            </a:pPr>
            <a:r>
              <a:rPr lang="cs-CZ" b="1" dirty="0" smtClean="0">
                <a:solidFill>
                  <a:srgbClr val="0000FF"/>
                </a:solidFill>
              </a:rPr>
              <a:t>&lt;</a:t>
            </a:r>
            <a:r>
              <a:rPr lang="cs-CZ" b="1" dirty="0" err="1" smtClean="0">
                <a:solidFill>
                  <a:srgbClr val="0000FF"/>
                </a:solidFill>
              </a:rPr>
              <a:t>td</a:t>
            </a:r>
            <a:r>
              <a:rPr lang="cs-CZ" b="1" dirty="0" smtClean="0">
                <a:solidFill>
                  <a:srgbClr val="0000FF"/>
                </a:solidFill>
              </a:rPr>
              <a:t> </a:t>
            </a:r>
            <a:r>
              <a:rPr lang="cs-CZ" b="1" dirty="0" err="1" smtClean="0">
                <a:solidFill>
                  <a:srgbClr val="9A0000"/>
                </a:solidFill>
              </a:rPr>
              <a:t>rowspan</a:t>
            </a:r>
            <a:r>
              <a:rPr lang="cs-CZ" b="1" dirty="0" smtClean="0">
                <a:solidFill>
                  <a:srgbClr val="9A0000"/>
                </a:solidFill>
              </a:rPr>
              <a:t>=</a:t>
            </a:r>
            <a:r>
              <a:rPr lang="cs-CZ" b="1" dirty="0" smtClean="0">
                <a:solidFill>
                  <a:srgbClr val="168028"/>
                </a:solidFill>
              </a:rPr>
              <a:t>"2"</a:t>
            </a:r>
            <a:r>
              <a:rPr lang="cs-CZ" b="1" dirty="0" smtClean="0">
                <a:solidFill>
                  <a:srgbClr val="0000FF"/>
                </a:solidFill>
              </a:rPr>
              <a:t>&gt; </a:t>
            </a:r>
            <a:r>
              <a:rPr lang="cs-CZ" b="1" dirty="0" smtClean="0"/>
              <a:t>Dvě sloučené buňky pod sebou</a:t>
            </a:r>
            <a:r>
              <a:rPr lang="cs-CZ" b="1" dirty="0" smtClean="0">
                <a:solidFill>
                  <a:srgbClr val="0000FF"/>
                </a:solidFill>
              </a:rPr>
              <a:t> &lt;/</a:t>
            </a:r>
            <a:r>
              <a:rPr lang="cs-CZ" b="1" dirty="0" err="1" smtClean="0">
                <a:solidFill>
                  <a:srgbClr val="0000FF"/>
                </a:solidFill>
              </a:rPr>
              <a:t>td</a:t>
            </a:r>
            <a:r>
              <a:rPr lang="cs-CZ" b="1" dirty="0" smtClean="0">
                <a:solidFill>
                  <a:srgbClr val="0000FF"/>
                </a:solidFill>
              </a:rPr>
              <a:t>&gt;</a:t>
            </a:r>
            <a:endParaRPr lang="cs-CZ" b="1" dirty="0" smtClean="0"/>
          </a:p>
          <a:p>
            <a:pPr marL="0" indent="0">
              <a:spcBef>
                <a:spcPts val="1200"/>
              </a:spcBef>
              <a:buNone/>
              <a:tabLst>
                <a:tab pos="1800000" algn="l"/>
              </a:tabLst>
            </a:pPr>
            <a:endParaRPr lang="cs-CZ" b="1" dirty="0" smtClean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 descr="tb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2636912"/>
            <a:ext cx="7176985" cy="151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52872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Blok - &lt;div&gt;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28800"/>
            <a:ext cx="8712968" cy="4525963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sz="4000" dirty="0" smtClean="0">
                <a:solidFill>
                  <a:srgbClr val="0000FF"/>
                </a:solidFill>
              </a:rPr>
              <a:t>&lt;</a:t>
            </a:r>
            <a:r>
              <a:rPr lang="cs-CZ" sz="4000" dirty="0" smtClean="0">
                <a:solidFill>
                  <a:srgbClr val="0000FF"/>
                </a:solidFill>
              </a:rPr>
              <a:t>div </a:t>
            </a:r>
            <a:r>
              <a:rPr lang="cs-CZ" sz="4000" dirty="0" err="1" smtClean="0">
                <a:solidFill>
                  <a:srgbClr val="9A0000"/>
                </a:solidFill>
              </a:rPr>
              <a:t>align</a:t>
            </a:r>
            <a:r>
              <a:rPr lang="cs-CZ" sz="4000" dirty="0" smtClean="0">
                <a:solidFill>
                  <a:srgbClr val="9A0000"/>
                </a:solidFill>
              </a:rPr>
              <a:t>=</a:t>
            </a:r>
            <a:r>
              <a:rPr lang="cs-CZ" sz="4000" dirty="0" smtClean="0">
                <a:solidFill>
                  <a:srgbClr val="168028"/>
                </a:solidFill>
              </a:rPr>
              <a:t>"</a:t>
            </a:r>
            <a:r>
              <a:rPr lang="cs-CZ" sz="4000" dirty="0" err="1" smtClean="0">
                <a:solidFill>
                  <a:srgbClr val="168028"/>
                </a:solidFill>
              </a:rPr>
              <a:t>right</a:t>
            </a:r>
            <a:r>
              <a:rPr lang="cs-CZ" sz="4000" dirty="0" smtClean="0">
                <a:solidFill>
                  <a:srgbClr val="168028"/>
                </a:solidFill>
              </a:rPr>
              <a:t>"</a:t>
            </a:r>
            <a:r>
              <a:rPr lang="cs-CZ" sz="4000" dirty="0" smtClean="0">
                <a:solidFill>
                  <a:srgbClr val="0000FF"/>
                </a:solidFill>
              </a:rPr>
              <a:t> </a:t>
            </a:r>
            <a:r>
              <a:rPr lang="cs-CZ" sz="4000" dirty="0" err="1" smtClean="0">
                <a:solidFill>
                  <a:srgbClr val="9A0000"/>
                </a:solidFill>
              </a:rPr>
              <a:t>title</a:t>
            </a:r>
            <a:r>
              <a:rPr lang="cs-CZ" sz="4000" dirty="0" smtClean="0">
                <a:solidFill>
                  <a:srgbClr val="9A0000"/>
                </a:solidFill>
              </a:rPr>
              <a:t>=</a:t>
            </a:r>
            <a:r>
              <a:rPr lang="cs-CZ" sz="4000" dirty="0" smtClean="0">
                <a:solidFill>
                  <a:srgbClr val="168028"/>
                </a:solidFill>
              </a:rPr>
              <a:t>"Autor"</a:t>
            </a:r>
            <a:r>
              <a:rPr lang="en-US" sz="4000" dirty="0" smtClean="0">
                <a:solidFill>
                  <a:srgbClr val="0000FF"/>
                </a:solidFill>
              </a:rPr>
              <a:t>&gt;</a:t>
            </a:r>
            <a:r>
              <a:rPr lang="cs-CZ" sz="4000" b="0" dirty="0" smtClean="0">
                <a:solidFill>
                  <a:srgbClr val="0000FF"/>
                </a:solidFill>
              </a:rPr>
              <a:t> </a:t>
            </a:r>
            <a:r>
              <a:rPr lang="cs-CZ" sz="4000" b="0" dirty="0" smtClean="0"/>
              <a:t>Podpis</a:t>
            </a:r>
            <a:r>
              <a:rPr lang="cs-CZ" sz="4000" b="0" dirty="0" smtClean="0">
                <a:solidFill>
                  <a:srgbClr val="0000FF"/>
                </a:solidFill>
              </a:rPr>
              <a:t> </a:t>
            </a:r>
            <a:r>
              <a:rPr lang="en-US" sz="4000" dirty="0" smtClean="0">
                <a:solidFill>
                  <a:srgbClr val="0000FF"/>
                </a:solidFill>
              </a:rPr>
              <a:t>&lt;</a:t>
            </a:r>
            <a:r>
              <a:rPr lang="cs-CZ" sz="4000" dirty="0" smtClean="0">
                <a:solidFill>
                  <a:srgbClr val="0000FF"/>
                </a:solidFill>
              </a:rPr>
              <a:t>/div</a:t>
            </a:r>
            <a:r>
              <a:rPr lang="en-US" sz="4000" dirty="0" smtClean="0">
                <a:solidFill>
                  <a:srgbClr val="0000FF"/>
                </a:solidFill>
              </a:rPr>
              <a:t>&gt;</a:t>
            </a:r>
            <a:r>
              <a:rPr lang="cs-CZ" sz="4000" b="0" dirty="0" smtClean="0"/>
              <a:t>	</a:t>
            </a:r>
            <a:r>
              <a:rPr lang="cs-CZ" sz="4000" b="0" i="1" dirty="0" smtClean="0"/>
              <a:t>podpis s titulkem (text v bublince)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kumimoji="0" lang="cs-CZ" altLang="cs-CZ" sz="4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j-lt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kumimoji="0" lang="cs-CZ" altLang="cs-CZ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50193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Nadpisy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&lt;h1&gt;Nadpis nejvyšší úrovně&lt;/h1&gt;</a:t>
            </a:r>
            <a:br>
              <a:rPr lang="cs-CZ" b="1" dirty="0"/>
            </a:br>
            <a:r>
              <a:rPr lang="cs-CZ" b="1" dirty="0"/>
              <a:t>&lt;h2&gt;Nadpis kapitoly nebo odstavce&lt;/h2&gt;</a:t>
            </a:r>
            <a:br>
              <a:rPr lang="cs-CZ" b="1" dirty="0"/>
            </a:br>
            <a:r>
              <a:rPr lang="cs-CZ" b="1" dirty="0"/>
              <a:t>&lt;h3&gt;Podnadpis&lt;/h3&gt;</a:t>
            </a:r>
            <a:br>
              <a:rPr lang="cs-CZ" b="1" dirty="0"/>
            </a:br>
            <a:r>
              <a:rPr lang="cs-CZ" b="1" dirty="0"/>
              <a:t>...</a:t>
            </a:r>
            <a:br>
              <a:rPr lang="cs-CZ" b="1" dirty="0"/>
            </a:br>
            <a:r>
              <a:rPr lang="cs-CZ" b="1" dirty="0" smtClean="0"/>
              <a:t>&lt;h6&gt;Poslední podnadpis&lt;/</a:t>
            </a:r>
            <a:r>
              <a:rPr lang="cs-CZ" b="1" dirty="0"/>
              <a:t>h6&gt;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885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Formátování textu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28800"/>
            <a:ext cx="8712968" cy="4896544"/>
          </a:xfrm>
        </p:spPr>
        <p:txBody>
          <a:bodyPr>
            <a:normAutofit/>
          </a:bodyPr>
          <a:lstStyle/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kumimoji="0" lang="cs-CZ" altLang="cs-CZ" sz="4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j-lt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kumimoji="0" lang="cs-CZ" altLang="cs-CZ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5" name="Zástupný symbol pro obsah 1"/>
          <p:cNvSpPr txBox="1">
            <a:spLocks/>
          </p:cNvSpPr>
          <p:nvPr/>
        </p:nvSpPr>
        <p:spPr>
          <a:xfrm>
            <a:off x="357158" y="1196752"/>
            <a:ext cx="8429684" cy="5328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cs-CZ" dirty="0" smtClean="0">
                <a:solidFill>
                  <a:srgbClr val="0000FF"/>
                </a:solidFill>
              </a:rPr>
              <a:t>&lt;b&gt;/&lt;i&gt; </a:t>
            </a:r>
            <a:r>
              <a:rPr lang="cs-CZ" dirty="0" smtClean="0"/>
              <a:t>tučné/kurzíva </a:t>
            </a:r>
            <a:r>
              <a:rPr lang="cs-CZ" dirty="0" smtClean="0">
                <a:solidFill>
                  <a:srgbClr val="0000FF"/>
                </a:solidFill>
              </a:rPr>
              <a:t>&lt;/b&gt;/&lt;/i&gt; </a:t>
            </a:r>
          </a:p>
          <a:p>
            <a:pPr marL="0" lv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&lt;span&gt;</a:t>
            </a:r>
            <a:r>
              <a:rPr lang="cs-CZ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/>
              <a:t>část</a:t>
            </a:r>
            <a:r>
              <a:rPr lang="en-US" dirty="0" smtClean="0"/>
              <a:t> </a:t>
            </a:r>
            <a:r>
              <a:rPr lang="en-US" dirty="0" err="1" smtClean="0"/>
              <a:t>textu</a:t>
            </a:r>
            <a:r>
              <a:rPr lang="cs-CZ" dirty="0" smtClean="0"/>
              <a:t> </a:t>
            </a:r>
            <a:r>
              <a:rPr lang="en-US" dirty="0" smtClean="0">
                <a:solidFill>
                  <a:srgbClr val="0000FF"/>
                </a:solidFill>
              </a:rPr>
              <a:t>&lt;/span&gt;</a:t>
            </a:r>
          </a:p>
          <a:p>
            <a:pPr marL="0" lv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&lt;</a:t>
            </a:r>
            <a:r>
              <a:rPr lang="en-US" dirty="0" err="1" smtClean="0">
                <a:solidFill>
                  <a:srgbClr val="0000FF"/>
                </a:solidFill>
              </a:rPr>
              <a:t>em</a:t>
            </a:r>
            <a:r>
              <a:rPr lang="en-US" dirty="0" smtClean="0">
                <a:solidFill>
                  <a:srgbClr val="0000FF"/>
                </a:solidFill>
              </a:rPr>
              <a:t>&gt;</a:t>
            </a:r>
            <a:r>
              <a:rPr lang="cs-CZ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/>
              <a:t>kurzív</a:t>
            </a:r>
            <a:r>
              <a:rPr lang="cs-CZ" dirty="0" smtClean="0"/>
              <a:t>a </a:t>
            </a:r>
            <a:r>
              <a:rPr lang="en-US" dirty="0" smtClean="0">
                <a:solidFill>
                  <a:srgbClr val="0000FF"/>
                </a:solidFill>
              </a:rPr>
              <a:t>&lt;/</a:t>
            </a:r>
            <a:r>
              <a:rPr lang="en-US" dirty="0" err="1" smtClean="0">
                <a:solidFill>
                  <a:srgbClr val="0000FF"/>
                </a:solidFill>
              </a:rPr>
              <a:t>em</a:t>
            </a:r>
            <a:r>
              <a:rPr lang="en-US" dirty="0" smtClean="0">
                <a:solidFill>
                  <a:srgbClr val="0000FF"/>
                </a:solidFill>
              </a:rPr>
              <a:t>&gt;</a:t>
            </a:r>
          </a:p>
          <a:p>
            <a:pPr marL="0" lv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&lt;strong&gt;</a:t>
            </a:r>
            <a:r>
              <a:rPr lang="cs-CZ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/>
              <a:t>tučn</a:t>
            </a:r>
            <a:r>
              <a:rPr lang="cs-CZ" dirty="0" smtClean="0"/>
              <a:t>ě </a:t>
            </a:r>
            <a:r>
              <a:rPr lang="en-US" dirty="0" smtClean="0">
                <a:solidFill>
                  <a:srgbClr val="0000FF"/>
                </a:solidFill>
              </a:rPr>
              <a:t>&lt;/strong&gt;</a:t>
            </a:r>
          </a:p>
          <a:p>
            <a:pPr marL="0" lv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&lt;code&gt;</a:t>
            </a:r>
            <a:r>
              <a:rPr lang="cs-CZ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/>
              <a:t>výpis</a:t>
            </a:r>
            <a:r>
              <a:rPr lang="en-US" dirty="0" smtClean="0"/>
              <a:t> </a:t>
            </a:r>
            <a:r>
              <a:rPr lang="en-US" dirty="0" err="1" smtClean="0"/>
              <a:t>kódu</a:t>
            </a:r>
            <a:r>
              <a:rPr lang="cs-CZ" dirty="0" smtClean="0"/>
              <a:t> </a:t>
            </a:r>
            <a:r>
              <a:rPr lang="en-US" dirty="0" smtClean="0">
                <a:solidFill>
                  <a:srgbClr val="0000FF"/>
                </a:solidFill>
              </a:rPr>
              <a:t>&lt;/code&gt;</a:t>
            </a:r>
          </a:p>
          <a:p>
            <a:pPr marL="0" lv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&lt;</a:t>
            </a:r>
            <a:r>
              <a:rPr lang="en-US" dirty="0" err="1" smtClean="0">
                <a:solidFill>
                  <a:srgbClr val="0000FF"/>
                </a:solidFill>
              </a:rPr>
              <a:t>samp</a:t>
            </a:r>
            <a:r>
              <a:rPr lang="en-US" dirty="0" smtClean="0">
                <a:solidFill>
                  <a:srgbClr val="0000FF"/>
                </a:solidFill>
              </a:rPr>
              <a:t>&gt;</a:t>
            </a:r>
            <a:r>
              <a:rPr lang="cs-CZ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/>
              <a:t>ukázka</a:t>
            </a:r>
            <a:r>
              <a:rPr lang="cs-CZ" dirty="0" smtClean="0">
                <a:solidFill>
                  <a:srgbClr val="0000FF"/>
                </a:solidFill>
              </a:rPr>
              <a:t> </a:t>
            </a:r>
            <a:r>
              <a:rPr lang="en-US" dirty="0" smtClean="0">
                <a:solidFill>
                  <a:srgbClr val="0000FF"/>
                </a:solidFill>
              </a:rPr>
              <a:t>&lt;/</a:t>
            </a:r>
            <a:r>
              <a:rPr lang="en-US" dirty="0" err="1" smtClean="0">
                <a:solidFill>
                  <a:srgbClr val="0000FF"/>
                </a:solidFill>
              </a:rPr>
              <a:t>samp</a:t>
            </a:r>
            <a:r>
              <a:rPr lang="en-US" dirty="0" smtClean="0">
                <a:solidFill>
                  <a:srgbClr val="0000FF"/>
                </a:solidFill>
              </a:rPr>
              <a:t>&gt;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&lt;cite&gt;</a:t>
            </a:r>
            <a:r>
              <a:rPr lang="cs-CZ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/>
              <a:t>citace</a:t>
            </a:r>
            <a:r>
              <a:rPr lang="cs-CZ" dirty="0" smtClean="0">
                <a:solidFill>
                  <a:srgbClr val="0000FF"/>
                </a:solidFill>
              </a:rPr>
              <a:t> </a:t>
            </a:r>
            <a:r>
              <a:rPr lang="en-US" dirty="0" smtClean="0">
                <a:solidFill>
                  <a:srgbClr val="0000FF"/>
                </a:solidFill>
              </a:rPr>
              <a:t>&lt;/cite&gt;</a:t>
            </a:r>
            <a:endParaRPr lang="cs-CZ" dirty="0" smtClean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cs-CZ" dirty="0" smtClean="0"/>
              <a:t>horní</a:t>
            </a:r>
            <a:r>
              <a:rPr lang="cs-CZ" dirty="0" smtClean="0">
                <a:solidFill>
                  <a:srgbClr val="0000FF"/>
                </a:solidFill>
              </a:rPr>
              <a:t> &lt;sup&gt; </a:t>
            </a:r>
            <a:r>
              <a:rPr lang="cs-CZ" dirty="0" smtClean="0"/>
              <a:t>index</a:t>
            </a:r>
            <a:r>
              <a:rPr lang="cs-CZ" dirty="0" smtClean="0">
                <a:solidFill>
                  <a:srgbClr val="0000FF"/>
                </a:solidFill>
              </a:rPr>
              <a:t> &lt;/sup&gt;</a:t>
            </a:r>
          </a:p>
          <a:p>
            <a:pPr marL="0" indent="0">
              <a:buNone/>
            </a:pPr>
            <a:r>
              <a:rPr lang="cs-CZ" dirty="0" smtClean="0"/>
              <a:t>dolní</a:t>
            </a:r>
            <a:r>
              <a:rPr lang="cs-CZ" dirty="0" smtClean="0">
                <a:solidFill>
                  <a:srgbClr val="0000FF"/>
                </a:solidFill>
              </a:rPr>
              <a:t> &lt;sub&gt; </a:t>
            </a:r>
            <a:r>
              <a:rPr lang="cs-CZ" dirty="0" smtClean="0"/>
              <a:t>index</a:t>
            </a:r>
            <a:r>
              <a:rPr lang="cs-CZ" dirty="0" smtClean="0">
                <a:solidFill>
                  <a:srgbClr val="0000FF"/>
                </a:solidFill>
              </a:rPr>
              <a:t> &lt;/sub&gt;</a:t>
            </a:r>
          </a:p>
        </p:txBody>
      </p:sp>
    </p:spTree>
    <p:extLst>
      <p:ext uri="{BB962C8B-B14F-4D97-AF65-F5344CB8AC3E}">
        <p14:creationId xmlns:p14="http://schemas.microsoft.com/office/powerpoint/2010/main" val="25718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Odstavec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&lt;p&gt;</a:t>
            </a:r>
            <a:r>
              <a:rPr lang="cs-CZ" b="1" dirty="0" smtClean="0"/>
              <a:t>Odstavec zalamuje řádky podle šířky prostoru, který má (nejčastěji okna). Na konci odstavce se zalomí řádek.</a:t>
            </a:r>
            <a:r>
              <a:rPr lang="cs-CZ" b="1" dirty="0" smtClean="0">
                <a:solidFill>
                  <a:srgbClr val="FF0000"/>
                </a:solidFill>
              </a:rPr>
              <a:t>&lt;/p&gt;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&lt;p&gt;Zalomení řádku </a:t>
            </a:r>
            <a:r>
              <a:rPr lang="cs-CZ" b="1" dirty="0" smtClean="0">
                <a:solidFill>
                  <a:srgbClr val="FF0000"/>
                </a:solidFill>
              </a:rPr>
              <a:t>&lt;br&gt; </a:t>
            </a:r>
            <a:r>
              <a:rPr lang="cs-CZ" b="1" dirty="0" smtClean="0"/>
              <a:t>a pokračuji na novém řádku.&lt;/p&gt;</a:t>
            </a:r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1A962F"/>
                </a:solidFill>
              </a:rPr>
              <a:t>&amp;</a:t>
            </a:r>
            <a:r>
              <a:rPr lang="en-US" dirty="0" err="1" smtClean="0">
                <a:solidFill>
                  <a:srgbClr val="1A962F"/>
                </a:solidFill>
              </a:rPr>
              <a:t>nbsp</a:t>
            </a:r>
            <a:r>
              <a:rPr lang="en-US" dirty="0" smtClean="0">
                <a:solidFill>
                  <a:srgbClr val="1A962F"/>
                </a:solidFill>
              </a:rPr>
              <a:t>; </a:t>
            </a:r>
            <a:r>
              <a:rPr lang="en-US" dirty="0" err="1" smtClean="0"/>
              <a:t>neodd</a:t>
            </a:r>
            <a:r>
              <a:rPr lang="cs-CZ" dirty="0" smtClean="0"/>
              <a:t>ě</a:t>
            </a:r>
            <a:r>
              <a:rPr lang="en-US" dirty="0" err="1" smtClean="0"/>
              <a:t>liteln</a:t>
            </a:r>
            <a:r>
              <a:rPr lang="cs-CZ" dirty="0" smtClean="0"/>
              <a:t>á mezera</a:t>
            </a:r>
            <a:r>
              <a:rPr lang="en-US" dirty="0" smtClean="0"/>
              <a:t> </a:t>
            </a:r>
            <a:r>
              <a:rPr lang="cs-CZ" dirty="0" smtClean="0"/>
              <a:t>mezi slovy</a:t>
            </a:r>
          </a:p>
          <a:p>
            <a:pPr marL="0" indent="0">
              <a:buNone/>
            </a:pPr>
            <a:endParaRPr lang="cs-CZ" b="1" dirty="0"/>
          </a:p>
        </p:txBody>
      </p:sp>
      <p:sp>
        <p:nvSpPr>
          <p:cNvPr id="4" name="TextovéPole 3"/>
          <p:cNvSpPr txBox="1"/>
          <p:nvPr/>
        </p:nvSpPr>
        <p:spPr>
          <a:xfrm rot="16200000">
            <a:off x="7976493" y="5547267"/>
            <a:ext cx="14264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 err="1" smtClean="0"/>
              <a:t>Lorem</a:t>
            </a:r>
            <a:r>
              <a:rPr lang="cs-CZ" i="1" dirty="0" smtClean="0"/>
              <a:t> </a:t>
            </a:r>
            <a:r>
              <a:rPr lang="cs-CZ" i="1" dirty="0" err="1" smtClean="0"/>
              <a:t>Ipsum</a:t>
            </a:r>
            <a:endParaRPr lang="cs-CZ" i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2723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Seznam nečíslovaný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sz="4100" b="1" dirty="0" smtClean="0"/>
              <a:t>Nečíslovaný seznam (puntíky):</a:t>
            </a:r>
          </a:p>
          <a:p>
            <a:pPr marL="0" indent="0">
              <a:buNone/>
            </a:pPr>
            <a:r>
              <a:rPr lang="cs-CZ" sz="4100" b="1" dirty="0" smtClean="0"/>
              <a:t>	</a:t>
            </a:r>
            <a:r>
              <a:rPr lang="cs-CZ" sz="4100" b="1" dirty="0" smtClean="0">
                <a:solidFill>
                  <a:srgbClr val="FF0000"/>
                </a:solidFill>
              </a:rPr>
              <a:t>&lt;</a:t>
            </a:r>
            <a:r>
              <a:rPr lang="cs-CZ" sz="4100" b="1" dirty="0" err="1" smtClean="0">
                <a:solidFill>
                  <a:srgbClr val="FF0000"/>
                </a:solidFill>
              </a:rPr>
              <a:t>ul</a:t>
            </a:r>
            <a:r>
              <a:rPr lang="cs-CZ" sz="4100" b="1" dirty="0" smtClean="0">
                <a:solidFill>
                  <a:srgbClr val="FF0000"/>
                </a:solidFill>
              </a:rPr>
              <a:t>&gt;</a:t>
            </a:r>
            <a:br>
              <a:rPr lang="cs-CZ" sz="4100" b="1" dirty="0" smtClean="0">
                <a:solidFill>
                  <a:srgbClr val="FF0000"/>
                </a:solidFill>
              </a:rPr>
            </a:br>
            <a:r>
              <a:rPr lang="cs-CZ" sz="4100" b="1" dirty="0" smtClean="0"/>
              <a:t>  		</a:t>
            </a:r>
            <a:r>
              <a:rPr lang="cs-CZ" sz="4100" b="1" dirty="0" smtClean="0">
                <a:solidFill>
                  <a:srgbClr val="FF0000"/>
                </a:solidFill>
              </a:rPr>
              <a:t>&lt;</a:t>
            </a:r>
            <a:r>
              <a:rPr lang="cs-CZ" sz="4100" b="1" dirty="0" err="1" smtClean="0">
                <a:solidFill>
                  <a:srgbClr val="FF0000"/>
                </a:solidFill>
              </a:rPr>
              <a:t>li</a:t>
            </a:r>
            <a:r>
              <a:rPr lang="cs-CZ" sz="4100" b="1" dirty="0" smtClean="0">
                <a:solidFill>
                  <a:srgbClr val="FF0000"/>
                </a:solidFill>
              </a:rPr>
              <a:t>&gt;</a:t>
            </a:r>
            <a:r>
              <a:rPr lang="cs-CZ" sz="4100" b="1" dirty="0" smtClean="0"/>
              <a:t>první položka</a:t>
            </a:r>
            <a:r>
              <a:rPr lang="cs-CZ" sz="4100" b="1" dirty="0" smtClean="0">
                <a:solidFill>
                  <a:srgbClr val="FF0000"/>
                </a:solidFill>
              </a:rPr>
              <a:t>&lt;/</a:t>
            </a:r>
            <a:r>
              <a:rPr lang="cs-CZ" sz="4100" b="1" dirty="0" err="1" smtClean="0">
                <a:solidFill>
                  <a:srgbClr val="FF0000"/>
                </a:solidFill>
              </a:rPr>
              <a:t>li</a:t>
            </a:r>
            <a:r>
              <a:rPr lang="cs-CZ" sz="4100" b="1" dirty="0" smtClean="0">
                <a:solidFill>
                  <a:srgbClr val="FF0000"/>
                </a:solidFill>
              </a:rPr>
              <a:t>&gt;</a:t>
            </a:r>
            <a:br>
              <a:rPr lang="cs-CZ" sz="4100" b="1" dirty="0" smtClean="0">
                <a:solidFill>
                  <a:srgbClr val="FF0000"/>
                </a:solidFill>
              </a:rPr>
            </a:br>
            <a:r>
              <a:rPr lang="cs-CZ" sz="4100" b="1" dirty="0" smtClean="0"/>
              <a:t>  		&lt;</a:t>
            </a:r>
            <a:r>
              <a:rPr lang="cs-CZ" sz="4100" b="1" dirty="0" err="1" smtClean="0"/>
              <a:t>li</a:t>
            </a:r>
            <a:r>
              <a:rPr lang="cs-CZ" sz="4100" b="1" dirty="0" smtClean="0"/>
              <a:t>&gt;druhá položka&lt;/</a:t>
            </a:r>
            <a:r>
              <a:rPr lang="cs-CZ" sz="4100" b="1" dirty="0" err="1" smtClean="0"/>
              <a:t>li</a:t>
            </a:r>
            <a:r>
              <a:rPr lang="cs-CZ" sz="4100" b="1" dirty="0" smtClean="0"/>
              <a:t>&gt;</a:t>
            </a:r>
            <a:br>
              <a:rPr lang="cs-CZ" sz="4100" b="1" dirty="0" smtClean="0"/>
            </a:br>
            <a:r>
              <a:rPr lang="cs-CZ" sz="4100" b="1" dirty="0" smtClean="0"/>
              <a:t>	</a:t>
            </a:r>
            <a:r>
              <a:rPr lang="cs-CZ" sz="4100" b="1" dirty="0" smtClean="0">
                <a:solidFill>
                  <a:srgbClr val="FF0000"/>
                </a:solidFill>
              </a:rPr>
              <a:t>&lt;/</a:t>
            </a:r>
            <a:r>
              <a:rPr lang="cs-CZ" sz="4100" b="1" dirty="0" err="1" smtClean="0">
                <a:solidFill>
                  <a:srgbClr val="FF0000"/>
                </a:solidFill>
              </a:rPr>
              <a:t>ul</a:t>
            </a:r>
            <a:r>
              <a:rPr lang="cs-CZ" sz="4100" b="1" dirty="0" smtClean="0">
                <a:solidFill>
                  <a:srgbClr val="FF0000"/>
                </a:solidFill>
              </a:rPr>
              <a:t>&gt;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Obrázkové odrážky (CSS)</a:t>
            </a:r>
          </a:p>
          <a:p>
            <a:pPr marL="0" indent="0">
              <a:buNone/>
            </a:pPr>
            <a:r>
              <a:rPr lang="cs-CZ" b="1" dirty="0" smtClean="0"/>
              <a:t>		</a:t>
            </a:r>
          </a:p>
          <a:p>
            <a:pPr marL="0" indent="0">
              <a:buNone/>
            </a:pPr>
            <a:r>
              <a:rPr lang="cs-CZ" sz="3600" b="1" dirty="0" smtClean="0"/>
              <a:t>&lt;style type="text/</a:t>
            </a:r>
            <a:r>
              <a:rPr lang="cs-CZ" sz="3600" b="1" dirty="0" err="1" smtClean="0"/>
              <a:t>css</a:t>
            </a:r>
            <a:r>
              <a:rPr lang="cs-CZ" sz="3600" b="1" dirty="0" smtClean="0"/>
              <a:t>"&gt;</a:t>
            </a:r>
            <a:br>
              <a:rPr lang="cs-CZ" sz="3600" b="1" dirty="0" smtClean="0"/>
            </a:br>
            <a:r>
              <a:rPr lang="cs-CZ" sz="3600" b="1" dirty="0" smtClean="0"/>
              <a:t>	</a:t>
            </a:r>
            <a:r>
              <a:rPr lang="cs-CZ" sz="3600" b="1" dirty="0" err="1" smtClean="0">
                <a:solidFill>
                  <a:srgbClr val="0070C0"/>
                </a:solidFill>
              </a:rPr>
              <a:t>ul</a:t>
            </a:r>
            <a:r>
              <a:rPr lang="cs-CZ" sz="3600" b="1" dirty="0" smtClean="0">
                <a:solidFill>
                  <a:srgbClr val="0070C0"/>
                </a:solidFill>
              </a:rPr>
              <a:t> </a:t>
            </a:r>
            <a:r>
              <a:rPr lang="cs-CZ" sz="3600" b="1" dirty="0" err="1" smtClean="0">
                <a:solidFill>
                  <a:srgbClr val="0070C0"/>
                </a:solidFill>
              </a:rPr>
              <a:t>li</a:t>
            </a:r>
            <a:r>
              <a:rPr lang="cs-CZ" sz="3600" b="1" dirty="0" smtClean="0">
                <a:solidFill>
                  <a:srgbClr val="0070C0"/>
                </a:solidFill>
              </a:rPr>
              <a:t> {list-style-image: </a:t>
            </a:r>
            <a:r>
              <a:rPr lang="cs-CZ" sz="3600" b="1" dirty="0" err="1" smtClean="0">
                <a:solidFill>
                  <a:srgbClr val="0070C0"/>
                </a:solidFill>
              </a:rPr>
              <a:t>url</a:t>
            </a:r>
            <a:r>
              <a:rPr lang="cs-CZ" sz="3600" b="1" dirty="0" smtClean="0">
                <a:solidFill>
                  <a:srgbClr val="0070C0"/>
                </a:solidFill>
              </a:rPr>
              <a:t>("obrazek.gif"}</a:t>
            </a:r>
            <a:br>
              <a:rPr lang="cs-CZ" sz="3600" b="1" dirty="0" smtClean="0">
                <a:solidFill>
                  <a:srgbClr val="0070C0"/>
                </a:solidFill>
              </a:rPr>
            </a:br>
            <a:r>
              <a:rPr lang="cs-CZ" sz="3600" b="1" dirty="0" smtClean="0"/>
              <a:t>&lt;/style&gt;</a:t>
            </a:r>
          </a:p>
          <a:p>
            <a:pPr marL="0" indent="0">
              <a:buNone/>
            </a:pP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856176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Vzhled odrážky</a:t>
            </a:r>
            <a:endParaRPr lang="cs-CZ" dirty="0"/>
          </a:p>
        </p:txBody>
      </p:sp>
      <p:sp>
        <p:nvSpPr>
          <p:cNvPr id="4" name="Zástupný symbol pro obsah 1"/>
          <p:cNvSpPr txBox="1">
            <a:spLocks/>
          </p:cNvSpPr>
          <p:nvPr/>
        </p:nvSpPr>
        <p:spPr bwMode="auto">
          <a:xfrm>
            <a:off x="467544" y="1628800"/>
            <a:ext cx="3240360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hangingPunct="0">
              <a:spcBef>
                <a:spcPts val="1200"/>
              </a:spcBef>
            </a:pPr>
            <a:r>
              <a:rPr lang="cs-CZ" sz="2400" b="1" dirty="0" smtClean="0">
                <a:solidFill>
                  <a:srgbClr val="0000FF"/>
                </a:solidFill>
              </a:rPr>
              <a:t>&lt;</a:t>
            </a:r>
            <a:r>
              <a:rPr lang="cs-CZ" sz="2400" b="1" dirty="0" err="1" smtClean="0">
                <a:solidFill>
                  <a:srgbClr val="0000FF"/>
                </a:solidFill>
              </a:rPr>
              <a:t>ul</a:t>
            </a:r>
            <a:r>
              <a:rPr lang="cs-CZ" sz="2400" b="1" dirty="0" smtClean="0">
                <a:solidFill>
                  <a:srgbClr val="0000FF"/>
                </a:solidFill>
              </a:rPr>
              <a:t> </a:t>
            </a:r>
            <a:r>
              <a:rPr lang="cs-CZ" sz="2400" b="1" dirty="0" smtClean="0">
                <a:solidFill>
                  <a:srgbClr val="9A0000"/>
                </a:solidFill>
              </a:rPr>
              <a:t>type=</a:t>
            </a:r>
            <a:r>
              <a:rPr lang="cs-CZ" sz="2400" b="1" dirty="0" smtClean="0">
                <a:solidFill>
                  <a:srgbClr val="168028"/>
                </a:solidFill>
              </a:rPr>
              <a:t>"</a:t>
            </a:r>
            <a:r>
              <a:rPr lang="cs-CZ" sz="2400" b="1" dirty="0" err="1" smtClean="0">
                <a:solidFill>
                  <a:srgbClr val="168028"/>
                </a:solidFill>
              </a:rPr>
              <a:t>disc</a:t>
            </a:r>
            <a:r>
              <a:rPr lang="cs-CZ" sz="2400" b="1" dirty="0" smtClean="0">
                <a:solidFill>
                  <a:srgbClr val="168028"/>
                </a:solidFill>
              </a:rPr>
              <a:t>"</a:t>
            </a:r>
            <a:r>
              <a:rPr lang="cs-CZ" sz="2400" b="1" dirty="0" smtClean="0">
                <a:solidFill>
                  <a:srgbClr val="0000FF"/>
                </a:solidFill>
              </a:rPr>
              <a:t>&gt;</a:t>
            </a:r>
            <a:br>
              <a:rPr lang="cs-CZ" sz="2400" b="1" dirty="0" smtClean="0">
                <a:solidFill>
                  <a:srgbClr val="0000FF"/>
                </a:solidFill>
              </a:rPr>
            </a:br>
            <a:r>
              <a:rPr lang="cs-CZ" sz="2400" b="1" dirty="0" smtClean="0">
                <a:solidFill>
                  <a:srgbClr val="0000FF"/>
                </a:solidFill>
              </a:rPr>
              <a:t>  &lt;li&gt; </a:t>
            </a:r>
            <a:r>
              <a:rPr lang="cs-CZ" sz="2400" b="1" dirty="0" smtClean="0"/>
              <a:t>První</a:t>
            </a:r>
            <a:r>
              <a:rPr lang="cs-CZ" sz="2400" b="1" dirty="0" smtClean="0">
                <a:solidFill>
                  <a:srgbClr val="0000FF"/>
                </a:solidFill>
              </a:rPr>
              <a:t> &lt;/li&gt;</a:t>
            </a:r>
            <a:br>
              <a:rPr lang="cs-CZ" sz="2400" b="1" dirty="0" smtClean="0">
                <a:solidFill>
                  <a:srgbClr val="0000FF"/>
                </a:solidFill>
              </a:rPr>
            </a:br>
            <a:r>
              <a:rPr lang="cs-CZ" sz="2400" b="1" dirty="0" smtClean="0">
                <a:solidFill>
                  <a:srgbClr val="0000FF"/>
                </a:solidFill>
              </a:rPr>
              <a:t>  &lt;li&gt; </a:t>
            </a:r>
            <a:r>
              <a:rPr lang="cs-CZ" sz="2400" b="1" dirty="0" smtClean="0"/>
              <a:t>Druhá</a:t>
            </a:r>
            <a:r>
              <a:rPr lang="cs-CZ" sz="2400" b="1" dirty="0" smtClean="0">
                <a:solidFill>
                  <a:srgbClr val="0000FF"/>
                </a:solidFill>
              </a:rPr>
              <a:t> &lt;/li&gt;</a:t>
            </a:r>
            <a:br>
              <a:rPr lang="cs-CZ" sz="2400" b="1" dirty="0" smtClean="0">
                <a:solidFill>
                  <a:srgbClr val="0000FF"/>
                </a:solidFill>
              </a:rPr>
            </a:br>
            <a:r>
              <a:rPr lang="cs-CZ" sz="2400" b="1" dirty="0" smtClean="0">
                <a:solidFill>
                  <a:srgbClr val="0000FF"/>
                </a:solidFill>
              </a:rPr>
              <a:t>  &lt;li&gt;</a:t>
            </a:r>
            <a:r>
              <a:rPr lang="cs-CZ" sz="2400" b="1" dirty="0" smtClean="0"/>
              <a:t>Třetí</a:t>
            </a:r>
            <a:r>
              <a:rPr lang="cs-CZ" sz="2400" b="1" dirty="0" smtClean="0">
                <a:solidFill>
                  <a:srgbClr val="0000FF"/>
                </a:solidFill>
              </a:rPr>
              <a:t> &lt;/li&gt;</a:t>
            </a:r>
            <a:br>
              <a:rPr lang="cs-CZ" sz="2400" b="1" dirty="0" smtClean="0">
                <a:solidFill>
                  <a:srgbClr val="0000FF"/>
                </a:solidFill>
              </a:rPr>
            </a:br>
            <a:r>
              <a:rPr lang="cs-CZ" sz="2400" b="1" dirty="0" smtClean="0">
                <a:solidFill>
                  <a:srgbClr val="0000FF"/>
                </a:solidFill>
              </a:rPr>
              <a:t>&lt;/</a:t>
            </a:r>
            <a:r>
              <a:rPr lang="cs-CZ" sz="2400" b="1" dirty="0" err="1" smtClean="0">
                <a:solidFill>
                  <a:srgbClr val="0000FF"/>
                </a:solidFill>
              </a:rPr>
              <a:t>ul</a:t>
            </a:r>
            <a:r>
              <a:rPr lang="cs-CZ" sz="2400" b="1" dirty="0" smtClean="0">
                <a:solidFill>
                  <a:srgbClr val="0000FF"/>
                </a:solidFill>
              </a:rPr>
              <a:t>&gt;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6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Zástupný symbol pro obsah 1"/>
          <p:cNvSpPr txBox="1">
            <a:spLocks/>
          </p:cNvSpPr>
          <p:nvPr/>
        </p:nvSpPr>
        <p:spPr bwMode="auto">
          <a:xfrm>
            <a:off x="3059832" y="1628800"/>
            <a:ext cx="2736304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hangingPunct="0">
              <a:spcBef>
                <a:spcPts val="1200"/>
              </a:spcBef>
            </a:pPr>
            <a:r>
              <a:rPr lang="cs-CZ" sz="2400" b="1" dirty="0" smtClean="0">
                <a:solidFill>
                  <a:srgbClr val="0000FF"/>
                </a:solidFill>
              </a:rPr>
              <a:t>&lt;</a:t>
            </a:r>
            <a:r>
              <a:rPr lang="cs-CZ" sz="2400" b="1" dirty="0" err="1" smtClean="0">
                <a:solidFill>
                  <a:srgbClr val="0000FF"/>
                </a:solidFill>
              </a:rPr>
              <a:t>ul</a:t>
            </a:r>
            <a:r>
              <a:rPr lang="cs-CZ" sz="2400" b="1" dirty="0" smtClean="0">
                <a:solidFill>
                  <a:srgbClr val="0000FF"/>
                </a:solidFill>
              </a:rPr>
              <a:t> </a:t>
            </a:r>
            <a:r>
              <a:rPr lang="cs-CZ" sz="2400" b="1" dirty="0" smtClean="0">
                <a:solidFill>
                  <a:srgbClr val="9A0000"/>
                </a:solidFill>
              </a:rPr>
              <a:t>type=</a:t>
            </a:r>
            <a:r>
              <a:rPr lang="cs-CZ" sz="2400" b="1" dirty="0" smtClean="0">
                <a:solidFill>
                  <a:srgbClr val="168028"/>
                </a:solidFill>
              </a:rPr>
              <a:t>"</a:t>
            </a:r>
            <a:r>
              <a:rPr lang="cs-CZ" sz="2400" b="1" dirty="0" err="1" smtClean="0">
                <a:solidFill>
                  <a:srgbClr val="168028"/>
                </a:solidFill>
              </a:rPr>
              <a:t>circle</a:t>
            </a:r>
            <a:r>
              <a:rPr lang="cs-CZ" sz="2400" b="1" dirty="0" smtClean="0">
                <a:solidFill>
                  <a:srgbClr val="168028"/>
                </a:solidFill>
              </a:rPr>
              <a:t>"</a:t>
            </a:r>
            <a:r>
              <a:rPr lang="cs-CZ" sz="2400" b="1" dirty="0" smtClean="0">
                <a:solidFill>
                  <a:srgbClr val="0000FF"/>
                </a:solidFill>
              </a:rPr>
              <a:t>&gt;</a:t>
            </a:r>
            <a:br>
              <a:rPr lang="cs-CZ" sz="2400" b="1" dirty="0" smtClean="0">
                <a:solidFill>
                  <a:srgbClr val="0000FF"/>
                </a:solidFill>
              </a:rPr>
            </a:br>
            <a:r>
              <a:rPr lang="cs-CZ" sz="2400" b="1" dirty="0" smtClean="0">
                <a:solidFill>
                  <a:srgbClr val="0000FF"/>
                </a:solidFill>
              </a:rPr>
              <a:t>  &lt;li&gt; </a:t>
            </a:r>
            <a:r>
              <a:rPr lang="cs-CZ" sz="2400" b="1" dirty="0" smtClean="0"/>
              <a:t>První</a:t>
            </a:r>
            <a:r>
              <a:rPr lang="cs-CZ" sz="2400" b="1" dirty="0" smtClean="0">
                <a:solidFill>
                  <a:srgbClr val="0000FF"/>
                </a:solidFill>
              </a:rPr>
              <a:t> &lt;/li&gt;</a:t>
            </a:r>
            <a:br>
              <a:rPr lang="cs-CZ" sz="2400" b="1" dirty="0" smtClean="0">
                <a:solidFill>
                  <a:srgbClr val="0000FF"/>
                </a:solidFill>
              </a:rPr>
            </a:br>
            <a:r>
              <a:rPr lang="cs-CZ" sz="2400" b="1" dirty="0" smtClean="0">
                <a:solidFill>
                  <a:srgbClr val="0000FF"/>
                </a:solidFill>
              </a:rPr>
              <a:t>  &lt;li&gt; </a:t>
            </a:r>
            <a:r>
              <a:rPr lang="cs-CZ" sz="2400" b="1" dirty="0" smtClean="0"/>
              <a:t>Druhá</a:t>
            </a:r>
            <a:r>
              <a:rPr lang="cs-CZ" sz="2400" b="1" dirty="0" smtClean="0">
                <a:solidFill>
                  <a:srgbClr val="0000FF"/>
                </a:solidFill>
              </a:rPr>
              <a:t> &lt;/li&gt;</a:t>
            </a:r>
            <a:br>
              <a:rPr lang="cs-CZ" sz="2400" b="1" dirty="0" smtClean="0">
                <a:solidFill>
                  <a:srgbClr val="0000FF"/>
                </a:solidFill>
              </a:rPr>
            </a:br>
            <a:r>
              <a:rPr lang="cs-CZ" sz="2400" b="1" dirty="0" smtClean="0">
                <a:solidFill>
                  <a:srgbClr val="0000FF"/>
                </a:solidFill>
              </a:rPr>
              <a:t>  &lt;li&gt;</a:t>
            </a:r>
            <a:r>
              <a:rPr lang="cs-CZ" sz="2400" b="1" dirty="0" smtClean="0"/>
              <a:t>Třetí</a:t>
            </a:r>
            <a:r>
              <a:rPr lang="cs-CZ" sz="2400" b="1" dirty="0" smtClean="0">
                <a:solidFill>
                  <a:srgbClr val="0000FF"/>
                </a:solidFill>
              </a:rPr>
              <a:t> &lt;/li&gt;</a:t>
            </a:r>
            <a:br>
              <a:rPr lang="cs-CZ" sz="2400" b="1" dirty="0" smtClean="0">
                <a:solidFill>
                  <a:srgbClr val="0000FF"/>
                </a:solidFill>
              </a:rPr>
            </a:br>
            <a:r>
              <a:rPr lang="cs-CZ" sz="2400" b="1" dirty="0" smtClean="0">
                <a:solidFill>
                  <a:srgbClr val="0000FF"/>
                </a:solidFill>
              </a:rPr>
              <a:t>&lt;/</a:t>
            </a:r>
            <a:r>
              <a:rPr lang="cs-CZ" sz="2400" b="1" dirty="0" err="1" smtClean="0">
                <a:solidFill>
                  <a:srgbClr val="0000FF"/>
                </a:solidFill>
              </a:rPr>
              <a:t>ul</a:t>
            </a:r>
            <a:r>
              <a:rPr lang="cs-CZ" sz="2400" b="1" dirty="0" smtClean="0">
                <a:solidFill>
                  <a:srgbClr val="0000FF"/>
                </a:solidFill>
              </a:rPr>
              <a:t>&gt;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6" name="Zástupný symbol pro obsah 1"/>
          <p:cNvSpPr txBox="1">
            <a:spLocks/>
          </p:cNvSpPr>
          <p:nvPr/>
        </p:nvSpPr>
        <p:spPr bwMode="auto">
          <a:xfrm>
            <a:off x="5940152" y="1644252"/>
            <a:ext cx="2664296" cy="2432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hangingPunct="0">
              <a:spcBef>
                <a:spcPts val="1200"/>
              </a:spcBef>
            </a:pPr>
            <a:r>
              <a:rPr lang="cs-CZ" sz="2400" b="1" dirty="0" smtClean="0">
                <a:solidFill>
                  <a:srgbClr val="0000FF"/>
                </a:solidFill>
              </a:rPr>
              <a:t>&lt;</a:t>
            </a:r>
            <a:r>
              <a:rPr lang="cs-CZ" sz="2400" b="1" dirty="0" err="1" smtClean="0">
                <a:solidFill>
                  <a:srgbClr val="0000FF"/>
                </a:solidFill>
              </a:rPr>
              <a:t>ul</a:t>
            </a:r>
            <a:r>
              <a:rPr lang="cs-CZ" sz="2400" b="1" dirty="0" smtClean="0">
                <a:solidFill>
                  <a:srgbClr val="0000FF"/>
                </a:solidFill>
              </a:rPr>
              <a:t> </a:t>
            </a:r>
            <a:r>
              <a:rPr lang="cs-CZ" sz="2400" b="1" dirty="0" smtClean="0">
                <a:solidFill>
                  <a:srgbClr val="9A0000"/>
                </a:solidFill>
              </a:rPr>
              <a:t>type=</a:t>
            </a:r>
            <a:r>
              <a:rPr lang="cs-CZ" sz="2400" b="1" dirty="0" smtClean="0">
                <a:solidFill>
                  <a:srgbClr val="168028"/>
                </a:solidFill>
              </a:rPr>
              <a:t>"square"</a:t>
            </a:r>
            <a:r>
              <a:rPr lang="cs-CZ" sz="2400" b="1" dirty="0" smtClean="0">
                <a:solidFill>
                  <a:srgbClr val="0000FF"/>
                </a:solidFill>
              </a:rPr>
              <a:t>&gt;</a:t>
            </a:r>
            <a:br>
              <a:rPr lang="cs-CZ" sz="2400" b="1" dirty="0" smtClean="0">
                <a:solidFill>
                  <a:srgbClr val="0000FF"/>
                </a:solidFill>
              </a:rPr>
            </a:br>
            <a:r>
              <a:rPr lang="cs-CZ" sz="2400" b="1" dirty="0" smtClean="0">
                <a:solidFill>
                  <a:srgbClr val="0000FF"/>
                </a:solidFill>
              </a:rPr>
              <a:t>  &lt;li&gt; </a:t>
            </a:r>
            <a:r>
              <a:rPr lang="cs-CZ" sz="2400" b="1" dirty="0" smtClean="0"/>
              <a:t>První</a:t>
            </a:r>
            <a:r>
              <a:rPr lang="cs-CZ" sz="2400" b="1" dirty="0" smtClean="0">
                <a:solidFill>
                  <a:srgbClr val="0000FF"/>
                </a:solidFill>
              </a:rPr>
              <a:t> &lt;/li&gt;</a:t>
            </a:r>
            <a:br>
              <a:rPr lang="cs-CZ" sz="2400" b="1" dirty="0" smtClean="0">
                <a:solidFill>
                  <a:srgbClr val="0000FF"/>
                </a:solidFill>
              </a:rPr>
            </a:br>
            <a:r>
              <a:rPr lang="cs-CZ" sz="2400" b="1" dirty="0" smtClean="0">
                <a:solidFill>
                  <a:srgbClr val="0000FF"/>
                </a:solidFill>
              </a:rPr>
              <a:t>  &lt;li&gt; </a:t>
            </a:r>
            <a:r>
              <a:rPr lang="cs-CZ" sz="2400" b="1" dirty="0" smtClean="0"/>
              <a:t>Druhá</a:t>
            </a:r>
            <a:r>
              <a:rPr lang="cs-CZ" sz="2400" b="1" dirty="0" smtClean="0">
                <a:solidFill>
                  <a:srgbClr val="0000FF"/>
                </a:solidFill>
              </a:rPr>
              <a:t> &lt;/li&gt;</a:t>
            </a:r>
            <a:br>
              <a:rPr lang="cs-CZ" sz="2400" b="1" dirty="0" smtClean="0">
                <a:solidFill>
                  <a:srgbClr val="0000FF"/>
                </a:solidFill>
              </a:rPr>
            </a:br>
            <a:r>
              <a:rPr lang="cs-CZ" sz="2400" b="1" dirty="0" smtClean="0">
                <a:solidFill>
                  <a:srgbClr val="0000FF"/>
                </a:solidFill>
              </a:rPr>
              <a:t>  &lt;li&gt;</a:t>
            </a:r>
            <a:r>
              <a:rPr lang="cs-CZ" sz="2400" b="1" dirty="0" smtClean="0"/>
              <a:t>Třetí</a:t>
            </a:r>
            <a:r>
              <a:rPr lang="cs-CZ" sz="2400" b="1" dirty="0" smtClean="0">
                <a:solidFill>
                  <a:srgbClr val="0000FF"/>
                </a:solidFill>
              </a:rPr>
              <a:t> &lt;/li&gt;</a:t>
            </a:r>
            <a:br>
              <a:rPr lang="cs-CZ" sz="2400" b="1" dirty="0" smtClean="0">
                <a:solidFill>
                  <a:srgbClr val="0000FF"/>
                </a:solidFill>
              </a:rPr>
            </a:br>
            <a:r>
              <a:rPr lang="cs-CZ" sz="2400" b="1" dirty="0" smtClean="0">
                <a:solidFill>
                  <a:srgbClr val="0000FF"/>
                </a:solidFill>
              </a:rPr>
              <a:t>&lt;/</a:t>
            </a:r>
            <a:r>
              <a:rPr lang="cs-CZ" sz="2400" b="1" dirty="0" err="1" smtClean="0">
                <a:solidFill>
                  <a:srgbClr val="0000FF"/>
                </a:solidFill>
              </a:rPr>
              <a:t>ul</a:t>
            </a:r>
            <a:r>
              <a:rPr lang="cs-CZ" sz="2400" b="1" dirty="0" smtClean="0">
                <a:solidFill>
                  <a:srgbClr val="0000FF"/>
                </a:solidFill>
              </a:rPr>
              <a:t>&gt;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467544" y="4077071"/>
            <a:ext cx="60121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168028"/>
                </a:solidFill>
              </a:rPr>
              <a:t>disc</a:t>
            </a:r>
            <a:r>
              <a:rPr lang="cs-CZ" sz="3200" dirty="0" smtClean="0">
                <a:solidFill>
                  <a:srgbClr val="168028"/>
                </a:solidFill>
              </a:rPr>
              <a:t>		</a:t>
            </a:r>
            <a:r>
              <a:rPr lang="cs-CZ" sz="3200" dirty="0" smtClean="0"/>
              <a:t>(kolečko - výchozí)</a:t>
            </a:r>
          </a:p>
          <a:p>
            <a:r>
              <a:rPr lang="en-US" sz="3200" dirty="0" smtClean="0">
                <a:solidFill>
                  <a:srgbClr val="168028"/>
                </a:solidFill>
              </a:rPr>
              <a:t>circle</a:t>
            </a:r>
            <a:r>
              <a:rPr lang="cs-CZ" sz="3200" dirty="0" smtClean="0">
                <a:solidFill>
                  <a:srgbClr val="168028"/>
                </a:solidFill>
              </a:rPr>
              <a:t>		</a:t>
            </a:r>
            <a:r>
              <a:rPr lang="cs-CZ" sz="3200" dirty="0" smtClean="0"/>
              <a:t>(kroužek)</a:t>
            </a:r>
            <a:r>
              <a:rPr lang="cs-CZ" sz="3200" dirty="0" smtClean="0">
                <a:solidFill>
                  <a:srgbClr val="168028"/>
                </a:solidFill>
              </a:rPr>
              <a:t/>
            </a:r>
            <a:br>
              <a:rPr lang="cs-CZ" sz="3200" dirty="0" smtClean="0">
                <a:solidFill>
                  <a:srgbClr val="168028"/>
                </a:solidFill>
              </a:rPr>
            </a:br>
            <a:r>
              <a:rPr lang="en-US" sz="3200" dirty="0" smtClean="0">
                <a:solidFill>
                  <a:srgbClr val="168028"/>
                </a:solidFill>
              </a:rPr>
              <a:t>square</a:t>
            </a:r>
            <a:r>
              <a:rPr lang="cs-CZ" sz="3200" dirty="0" smtClean="0">
                <a:solidFill>
                  <a:srgbClr val="168028"/>
                </a:solidFill>
              </a:rPr>
              <a:t>	</a:t>
            </a:r>
            <a:r>
              <a:rPr lang="cs-CZ" sz="3200" dirty="0" smtClean="0"/>
              <a:t>(čtvereček)</a:t>
            </a:r>
            <a:endParaRPr lang="cs-CZ" sz="3200" dirty="0"/>
          </a:p>
        </p:txBody>
      </p:sp>
      <p:pic>
        <p:nvPicPr>
          <p:cNvPr id="8" name="Obrázek 7" descr="ul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1673" y="3882777"/>
            <a:ext cx="2201253" cy="2714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82010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Seznam číslovaný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504056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z="4100" b="1" dirty="0" smtClean="0"/>
              <a:t>Číslovaný </a:t>
            </a:r>
            <a:r>
              <a:rPr lang="cs-CZ" sz="4100" b="1" dirty="0" smtClean="0"/>
              <a:t>seznam </a:t>
            </a:r>
            <a:r>
              <a:rPr lang="cs-CZ" sz="4100" b="1" dirty="0" smtClean="0"/>
              <a:t>(1, a, A, I, …):</a:t>
            </a:r>
            <a:endParaRPr lang="cs-CZ" sz="4100" b="1" dirty="0" smtClean="0"/>
          </a:p>
          <a:p>
            <a:pPr marL="0" indent="0">
              <a:buNone/>
            </a:pPr>
            <a:r>
              <a:rPr lang="cs-CZ" sz="4100" b="1" dirty="0" smtClean="0"/>
              <a:t>	</a:t>
            </a:r>
            <a:r>
              <a:rPr lang="cs-CZ" sz="4100" b="1" dirty="0" smtClean="0">
                <a:solidFill>
                  <a:srgbClr val="FF0000"/>
                </a:solidFill>
              </a:rPr>
              <a:t>&lt;</a:t>
            </a:r>
            <a:r>
              <a:rPr lang="cs-CZ" sz="4100" b="1" dirty="0" err="1">
                <a:solidFill>
                  <a:srgbClr val="FF0000"/>
                </a:solidFill>
              </a:rPr>
              <a:t>o</a:t>
            </a:r>
            <a:r>
              <a:rPr lang="cs-CZ" sz="4100" b="1" dirty="0" err="1" smtClean="0">
                <a:solidFill>
                  <a:srgbClr val="FF0000"/>
                </a:solidFill>
              </a:rPr>
              <a:t>l</a:t>
            </a:r>
            <a:r>
              <a:rPr lang="cs-CZ" sz="4100" b="1" dirty="0" smtClean="0">
                <a:solidFill>
                  <a:srgbClr val="FF0000"/>
                </a:solidFill>
              </a:rPr>
              <a:t>&gt;</a:t>
            </a:r>
            <a:br>
              <a:rPr lang="cs-CZ" sz="4100" b="1" dirty="0" smtClean="0">
                <a:solidFill>
                  <a:srgbClr val="FF0000"/>
                </a:solidFill>
              </a:rPr>
            </a:br>
            <a:r>
              <a:rPr lang="cs-CZ" sz="4100" b="1" dirty="0" smtClean="0"/>
              <a:t>  		</a:t>
            </a:r>
            <a:r>
              <a:rPr lang="cs-CZ" sz="4100" b="1" dirty="0" smtClean="0">
                <a:solidFill>
                  <a:srgbClr val="FF0000"/>
                </a:solidFill>
              </a:rPr>
              <a:t>&lt;</a:t>
            </a:r>
            <a:r>
              <a:rPr lang="cs-CZ" sz="4100" b="1" dirty="0" err="1" smtClean="0">
                <a:solidFill>
                  <a:srgbClr val="FF0000"/>
                </a:solidFill>
              </a:rPr>
              <a:t>li</a:t>
            </a:r>
            <a:r>
              <a:rPr lang="cs-CZ" sz="4100" b="1" dirty="0" smtClean="0">
                <a:solidFill>
                  <a:srgbClr val="FF0000"/>
                </a:solidFill>
              </a:rPr>
              <a:t>&gt;</a:t>
            </a:r>
            <a:r>
              <a:rPr lang="cs-CZ" sz="4100" b="1" dirty="0" smtClean="0"/>
              <a:t>první položka</a:t>
            </a:r>
            <a:r>
              <a:rPr lang="cs-CZ" sz="4100" b="1" dirty="0" smtClean="0">
                <a:solidFill>
                  <a:srgbClr val="FF0000"/>
                </a:solidFill>
              </a:rPr>
              <a:t>&lt;/</a:t>
            </a:r>
            <a:r>
              <a:rPr lang="cs-CZ" sz="4100" b="1" dirty="0" err="1" smtClean="0">
                <a:solidFill>
                  <a:srgbClr val="FF0000"/>
                </a:solidFill>
              </a:rPr>
              <a:t>li</a:t>
            </a:r>
            <a:r>
              <a:rPr lang="cs-CZ" sz="4100" b="1" dirty="0" smtClean="0">
                <a:solidFill>
                  <a:srgbClr val="FF0000"/>
                </a:solidFill>
              </a:rPr>
              <a:t>&gt;</a:t>
            </a:r>
            <a:br>
              <a:rPr lang="cs-CZ" sz="4100" b="1" dirty="0" smtClean="0">
                <a:solidFill>
                  <a:srgbClr val="FF0000"/>
                </a:solidFill>
              </a:rPr>
            </a:br>
            <a:r>
              <a:rPr lang="cs-CZ" sz="4100" b="1" dirty="0" smtClean="0"/>
              <a:t>  		&lt;</a:t>
            </a:r>
            <a:r>
              <a:rPr lang="cs-CZ" sz="4100" b="1" dirty="0" err="1" smtClean="0"/>
              <a:t>li</a:t>
            </a:r>
            <a:r>
              <a:rPr lang="cs-CZ" sz="4100" b="1" dirty="0" smtClean="0"/>
              <a:t>&gt;druhá položka&lt;/</a:t>
            </a:r>
            <a:r>
              <a:rPr lang="cs-CZ" sz="4100" b="1" dirty="0" err="1" smtClean="0"/>
              <a:t>li</a:t>
            </a:r>
            <a:r>
              <a:rPr lang="cs-CZ" sz="4100" b="1" dirty="0" smtClean="0"/>
              <a:t>&gt;</a:t>
            </a:r>
            <a:br>
              <a:rPr lang="cs-CZ" sz="4100" b="1" dirty="0" smtClean="0"/>
            </a:br>
            <a:r>
              <a:rPr lang="cs-CZ" sz="4100" b="1" dirty="0" smtClean="0"/>
              <a:t>	</a:t>
            </a:r>
            <a:r>
              <a:rPr lang="cs-CZ" sz="4100" b="1" dirty="0" smtClean="0">
                <a:solidFill>
                  <a:srgbClr val="FF0000"/>
                </a:solidFill>
              </a:rPr>
              <a:t>&lt;/</a:t>
            </a:r>
            <a:r>
              <a:rPr lang="cs-CZ" sz="4100" b="1" dirty="0" err="1" smtClean="0">
                <a:solidFill>
                  <a:srgbClr val="FF0000"/>
                </a:solidFill>
              </a:rPr>
              <a:t>ol</a:t>
            </a:r>
            <a:r>
              <a:rPr lang="cs-CZ" sz="4100" b="1" dirty="0" smtClean="0">
                <a:solidFill>
                  <a:srgbClr val="FF0000"/>
                </a:solidFill>
              </a:rPr>
              <a:t>&gt;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Změna </a:t>
            </a:r>
            <a:r>
              <a:rPr lang="cs-CZ" dirty="0" smtClean="0"/>
              <a:t>číslování(CSS)</a:t>
            </a:r>
          </a:p>
          <a:p>
            <a:pPr marL="0" indent="0">
              <a:buNone/>
            </a:pPr>
            <a:r>
              <a:rPr lang="cs-CZ" sz="1300" b="1" dirty="0" smtClean="0"/>
              <a:t>		</a:t>
            </a:r>
          </a:p>
          <a:p>
            <a:pPr marL="0" indent="0">
              <a:buNone/>
            </a:pPr>
            <a:r>
              <a:rPr lang="cs-CZ" sz="3600" b="1" dirty="0" smtClean="0"/>
              <a:t>&lt;style type="text/</a:t>
            </a:r>
            <a:r>
              <a:rPr lang="cs-CZ" sz="3600" b="1" dirty="0" err="1" smtClean="0"/>
              <a:t>css</a:t>
            </a:r>
            <a:r>
              <a:rPr lang="cs-CZ" sz="3600" b="1" dirty="0" smtClean="0"/>
              <a:t>"&gt;</a:t>
            </a:r>
            <a:br>
              <a:rPr lang="cs-CZ" sz="3600" b="1" dirty="0" smtClean="0"/>
            </a:br>
            <a:r>
              <a:rPr lang="cs-CZ" sz="3600" b="1" dirty="0" smtClean="0"/>
              <a:t>	</a:t>
            </a:r>
            <a:r>
              <a:rPr lang="cs-CZ" sz="3600" b="1" dirty="0" err="1" smtClean="0">
                <a:solidFill>
                  <a:srgbClr val="0070C0"/>
                </a:solidFill>
              </a:rPr>
              <a:t>ol</a:t>
            </a:r>
            <a:r>
              <a:rPr lang="cs-CZ" sz="3600" b="1" dirty="0" smtClean="0">
                <a:solidFill>
                  <a:srgbClr val="0070C0"/>
                </a:solidFill>
              </a:rPr>
              <a:t> </a:t>
            </a:r>
            <a:r>
              <a:rPr lang="cs-CZ" sz="3600" b="1" dirty="0" err="1" smtClean="0">
                <a:solidFill>
                  <a:srgbClr val="0070C0"/>
                </a:solidFill>
              </a:rPr>
              <a:t>li</a:t>
            </a:r>
            <a:r>
              <a:rPr lang="cs-CZ" sz="3600" b="1" dirty="0" smtClean="0">
                <a:solidFill>
                  <a:srgbClr val="0070C0"/>
                </a:solidFill>
              </a:rPr>
              <a:t> {list-style-type: </a:t>
            </a:r>
            <a:r>
              <a:rPr lang="cs-CZ" sz="3600" b="1" dirty="0" err="1" smtClean="0">
                <a:solidFill>
                  <a:srgbClr val="0070C0"/>
                </a:solidFill>
              </a:rPr>
              <a:t>lower-alpha</a:t>
            </a:r>
            <a:r>
              <a:rPr lang="cs-CZ" sz="3600" b="1" dirty="0" smtClean="0">
                <a:solidFill>
                  <a:srgbClr val="0070C0"/>
                </a:solidFill>
              </a:rPr>
              <a:t>;}</a:t>
            </a:r>
            <a:br>
              <a:rPr lang="cs-CZ" sz="3600" b="1" dirty="0" smtClean="0">
                <a:solidFill>
                  <a:srgbClr val="0070C0"/>
                </a:solidFill>
              </a:rPr>
            </a:br>
            <a:r>
              <a:rPr lang="cs-CZ" sz="3600" b="1" dirty="0" smtClean="0"/>
              <a:t>&lt;/style&gt;</a:t>
            </a: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5644162" y="3789040"/>
            <a:ext cx="31518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&lt;ol start="5"&gt;</a:t>
            </a:r>
          </a:p>
          <a:p>
            <a:r>
              <a:rPr lang="it-IT" sz="2400" dirty="0" smtClean="0"/>
              <a:t>         &lt;li&gt;</a:t>
            </a:r>
            <a:r>
              <a:rPr lang="cs-CZ" sz="2400" dirty="0" smtClean="0"/>
              <a:t>položka 1</a:t>
            </a:r>
            <a:r>
              <a:rPr lang="it-IT" sz="2400" dirty="0" smtClean="0"/>
              <a:t>&lt;/li&gt;</a:t>
            </a:r>
          </a:p>
          <a:p>
            <a:r>
              <a:rPr lang="it-IT" sz="2400" dirty="0" smtClean="0"/>
              <a:t>         &lt;li&gt;</a:t>
            </a:r>
            <a:r>
              <a:rPr lang="cs-CZ" sz="2400" dirty="0" smtClean="0"/>
              <a:t>položka 2</a:t>
            </a:r>
            <a:r>
              <a:rPr lang="it-IT" sz="2400" dirty="0" smtClean="0"/>
              <a:t>&lt;/li&gt;</a:t>
            </a:r>
          </a:p>
          <a:p>
            <a:r>
              <a:rPr lang="it-IT" sz="2400" dirty="0" smtClean="0"/>
              <a:t> &lt;/ol&gt;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035228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Změna stylu číslování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>
                <a:solidFill>
                  <a:srgbClr val="168028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dirty="0" smtClean="0">
                <a:solidFill>
                  <a:srgbClr val="168028"/>
                </a:solidFill>
              </a:rPr>
              <a:t>	</a:t>
            </a:r>
            <a:r>
              <a:rPr lang="cs-CZ" dirty="0" smtClean="0"/>
              <a:t>(arabská čísla - výchozí)</a:t>
            </a:r>
            <a:r>
              <a:rPr lang="cs-CZ" dirty="0" smtClean="0">
                <a:solidFill>
                  <a:srgbClr val="168028"/>
                </a:solidFill>
              </a:rPr>
              <a:t/>
            </a:r>
            <a:br>
              <a:rPr lang="cs-CZ" dirty="0" smtClean="0">
                <a:solidFill>
                  <a:srgbClr val="168028"/>
                </a:solidFill>
              </a:rPr>
            </a:br>
            <a:r>
              <a:rPr lang="cs-CZ" dirty="0" smtClean="0">
                <a:solidFill>
                  <a:srgbClr val="168028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dirty="0" smtClean="0">
                <a:solidFill>
                  <a:srgbClr val="168028"/>
                </a:solidFill>
              </a:rPr>
              <a:t>	</a:t>
            </a:r>
            <a:r>
              <a:rPr lang="cs-CZ" dirty="0" smtClean="0"/>
              <a:t>(velká písmena)</a:t>
            </a:r>
            <a:r>
              <a:rPr lang="cs-CZ" dirty="0" smtClean="0">
                <a:solidFill>
                  <a:srgbClr val="168028"/>
                </a:solidFill>
              </a:rPr>
              <a:t/>
            </a:r>
            <a:br>
              <a:rPr lang="cs-CZ" dirty="0" smtClean="0">
                <a:solidFill>
                  <a:srgbClr val="168028"/>
                </a:solidFill>
              </a:rPr>
            </a:br>
            <a:r>
              <a:rPr lang="cs-CZ" dirty="0" smtClean="0">
                <a:solidFill>
                  <a:srgbClr val="168028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dirty="0" smtClean="0">
                <a:solidFill>
                  <a:srgbClr val="168028"/>
                </a:solidFill>
              </a:rPr>
              <a:t>	</a:t>
            </a:r>
            <a:r>
              <a:rPr lang="cs-CZ" dirty="0" smtClean="0"/>
              <a:t>(malá písmena)</a:t>
            </a:r>
            <a:br>
              <a:rPr lang="cs-CZ" dirty="0" smtClean="0"/>
            </a:br>
            <a:r>
              <a:rPr lang="cs-CZ" dirty="0" smtClean="0">
                <a:solidFill>
                  <a:srgbClr val="168028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dirty="0" smtClean="0"/>
              <a:t>	(římská malá čísla) </a:t>
            </a:r>
            <a:br>
              <a:rPr lang="cs-CZ" dirty="0" smtClean="0"/>
            </a:br>
            <a:r>
              <a:rPr lang="cs-CZ" dirty="0" smtClean="0">
                <a:solidFill>
                  <a:srgbClr val="168028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dirty="0" smtClean="0"/>
              <a:t>	(římská velká čísla)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467544" y="4437112"/>
            <a:ext cx="309292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cs-CZ" sz="2400" b="1" dirty="0" smtClean="0">
                <a:solidFill>
                  <a:srgbClr val="0000FF"/>
                </a:solidFill>
              </a:rPr>
              <a:t>&lt;</a:t>
            </a:r>
            <a:r>
              <a:rPr lang="cs-CZ" sz="2400" b="1" dirty="0" err="1" smtClean="0">
                <a:solidFill>
                  <a:srgbClr val="0000FF"/>
                </a:solidFill>
              </a:rPr>
              <a:t>ol</a:t>
            </a:r>
            <a:r>
              <a:rPr lang="cs-CZ" sz="2400" b="1" dirty="0" smtClean="0">
                <a:solidFill>
                  <a:srgbClr val="0000FF"/>
                </a:solidFill>
              </a:rPr>
              <a:t> </a:t>
            </a:r>
            <a:r>
              <a:rPr lang="cs-CZ" sz="2400" b="1" dirty="0" smtClean="0">
                <a:solidFill>
                  <a:srgbClr val="9A0000"/>
                </a:solidFill>
              </a:rPr>
              <a:t>type=</a:t>
            </a:r>
            <a:r>
              <a:rPr lang="cs-CZ" sz="2400" b="1" dirty="0" smtClean="0">
                <a:solidFill>
                  <a:srgbClr val="168028"/>
                </a:solidFill>
              </a:rPr>
              <a:t>"A"</a:t>
            </a:r>
            <a:r>
              <a:rPr lang="cs-CZ" sz="2400" b="1" dirty="0" smtClean="0">
                <a:solidFill>
                  <a:srgbClr val="0000FF"/>
                </a:solidFill>
              </a:rPr>
              <a:t>&gt;</a:t>
            </a:r>
            <a:br>
              <a:rPr lang="cs-CZ" sz="2400" b="1" dirty="0" smtClean="0">
                <a:solidFill>
                  <a:srgbClr val="0000FF"/>
                </a:solidFill>
              </a:rPr>
            </a:br>
            <a:r>
              <a:rPr lang="cs-CZ" sz="2400" b="1" dirty="0" smtClean="0">
                <a:solidFill>
                  <a:srgbClr val="0000FF"/>
                </a:solidFill>
              </a:rPr>
              <a:t> &lt;li&gt; </a:t>
            </a:r>
            <a:r>
              <a:rPr lang="cs-CZ" sz="2400" b="1" dirty="0" smtClean="0"/>
              <a:t>První</a:t>
            </a:r>
            <a:r>
              <a:rPr lang="cs-CZ" sz="2400" b="1" dirty="0" smtClean="0">
                <a:solidFill>
                  <a:srgbClr val="0000FF"/>
                </a:solidFill>
              </a:rPr>
              <a:t> &lt;/li&gt;</a:t>
            </a:r>
            <a:br>
              <a:rPr lang="cs-CZ" sz="2400" b="1" dirty="0" smtClean="0">
                <a:solidFill>
                  <a:srgbClr val="0000FF"/>
                </a:solidFill>
              </a:rPr>
            </a:br>
            <a:r>
              <a:rPr lang="cs-CZ" sz="2400" b="1" dirty="0" smtClean="0">
                <a:solidFill>
                  <a:srgbClr val="0000FF"/>
                </a:solidFill>
              </a:rPr>
              <a:t>  &lt;li&gt; </a:t>
            </a:r>
            <a:r>
              <a:rPr lang="cs-CZ" sz="2400" b="1" dirty="0" smtClean="0"/>
              <a:t>Druhá</a:t>
            </a:r>
            <a:r>
              <a:rPr lang="cs-CZ" sz="2400" b="1" dirty="0" smtClean="0">
                <a:solidFill>
                  <a:srgbClr val="0000FF"/>
                </a:solidFill>
              </a:rPr>
              <a:t> &lt;/li&gt;</a:t>
            </a:r>
            <a:br>
              <a:rPr lang="cs-CZ" sz="2400" b="1" dirty="0" smtClean="0">
                <a:solidFill>
                  <a:srgbClr val="0000FF"/>
                </a:solidFill>
              </a:rPr>
            </a:br>
            <a:r>
              <a:rPr lang="cs-CZ" sz="2400" b="1" dirty="0" smtClean="0">
                <a:solidFill>
                  <a:srgbClr val="0000FF"/>
                </a:solidFill>
              </a:rPr>
              <a:t>  &lt;li&gt;</a:t>
            </a:r>
            <a:r>
              <a:rPr lang="cs-CZ" sz="2400" b="1" dirty="0" smtClean="0"/>
              <a:t>Třetí</a:t>
            </a:r>
            <a:r>
              <a:rPr lang="cs-CZ" sz="2400" b="1" dirty="0" smtClean="0">
                <a:solidFill>
                  <a:srgbClr val="0000FF"/>
                </a:solidFill>
              </a:rPr>
              <a:t> &lt;/li&gt;</a:t>
            </a:r>
            <a:br>
              <a:rPr lang="cs-CZ" sz="2400" b="1" dirty="0" smtClean="0">
                <a:solidFill>
                  <a:srgbClr val="0000FF"/>
                </a:solidFill>
              </a:rPr>
            </a:br>
            <a:r>
              <a:rPr lang="cs-CZ" sz="2400" b="1" dirty="0" smtClean="0">
                <a:solidFill>
                  <a:srgbClr val="0000FF"/>
                </a:solidFill>
              </a:rPr>
              <a:t>&lt;/</a:t>
            </a:r>
            <a:r>
              <a:rPr lang="cs-CZ" sz="2400" b="1" dirty="0" err="1" smtClean="0">
                <a:solidFill>
                  <a:srgbClr val="0000FF"/>
                </a:solidFill>
              </a:rPr>
              <a:t>ol</a:t>
            </a:r>
            <a:r>
              <a:rPr lang="cs-CZ" sz="2400" b="1" dirty="0" smtClean="0">
                <a:solidFill>
                  <a:srgbClr val="0000FF"/>
                </a:solidFill>
              </a:rPr>
              <a:t>&gt;</a:t>
            </a:r>
          </a:p>
        </p:txBody>
      </p:sp>
      <p:pic>
        <p:nvPicPr>
          <p:cNvPr id="5" name="Obrázek 4" descr="ol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76977" y="2276872"/>
            <a:ext cx="3237652" cy="3992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49834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535</Words>
  <Application>Microsoft Office PowerPoint</Application>
  <PresentationFormat>Předvádění na obrazovce (4:3)</PresentationFormat>
  <Paragraphs>151</Paragraphs>
  <Slides>22</Slides>
  <Notes>1</Notes>
  <HiddenSlides>1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8" baseType="lpstr">
      <vt:lpstr>Arial</vt:lpstr>
      <vt:lpstr>Calibri</vt:lpstr>
      <vt:lpstr>Courier New</vt:lpstr>
      <vt:lpstr>MS Sans Serif</vt:lpstr>
      <vt:lpstr>Times New Roman</vt:lpstr>
      <vt:lpstr>Motiv systému Office</vt:lpstr>
      <vt:lpstr>Typy tagů</vt:lpstr>
      <vt:lpstr>Struktura stránky</vt:lpstr>
      <vt:lpstr>Nadpisy</vt:lpstr>
      <vt:lpstr>Formátování textu</vt:lpstr>
      <vt:lpstr>Odstavec</vt:lpstr>
      <vt:lpstr>Seznam nečíslovaný</vt:lpstr>
      <vt:lpstr>Vzhled odrážky</vt:lpstr>
      <vt:lpstr>Seznam číslovaný</vt:lpstr>
      <vt:lpstr>Změna stylu číslování</vt:lpstr>
      <vt:lpstr>Víceúrovňové seznamy</vt:lpstr>
      <vt:lpstr>Definiční seznam - rejstřík</vt:lpstr>
      <vt:lpstr>Odkazy</vt:lpstr>
      <vt:lpstr>Obrázek jako odkaz</vt:lpstr>
      <vt:lpstr>Záložka</vt:lpstr>
      <vt:lpstr>Obrázek</vt:lpstr>
      <vt:lpstr>Obrázek obtékaný textem</vt:lpstr>
      <vt:lpstr>Tabulka</vt:lpstr>
      <vt:lpstr>Tabulka</vt:lpstr>
      <vt:lpstr>Prezentace aplikace PowerPoint</vt:lpstr>
      <vt:lpstr>Parametry tabulky</vt:lpstr>
      <vt:lpstr>Slučování v tabulce</vt:lpstr>
      <vt:lpstr>Blok - &lt;div&gt;</vt:lpstr>
    </vt:vector>
  </TitlesOfParts>
  <Company>Gymnázium, Boskovice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Jaroslav Synek</dc:creator>
  <cp:lastModifiedBy>synek</cp:lastModifiedBy>
  <cp:revision>10</cp:revision>
  <dcterms:created xsi:type="dcterms:W3CDTF">2017-01-17T21:30:05Z</dcterms:created>
  <dcterms:modified xsi:type="dcterms:W3CDTF">2017-01-19T09:46:57Z</dcterms:modified>
</cp:coreProperties>
</file>