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theme/theme4.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5.xml" ContentType="application/vnd.openxmlformats-officedocument.theme+xml"/>
  <Override PartName="/ppt/slideLayouts/slideLayout13.xml" ContentType="application/vnd.openxmlformats-officedocument.presentationml.slideLayout+xml"/>
  <Override PartName="/ppt/theme/theme6.xml" ContentType="application/vnd.openxmlformats-officedocument.theme+xml"/>
  <Override PartName="/ppt/slideLayouts/slideLayout14.xml" ContentType="application/vnd.openxmlformats-officedocument.presentationml.slideLayout+xml"/>
  <Override PartName="/ppt/theme/theme7.xml" ContentType="application/vnd.openxmlformats-officedocument.theme+xml"/>
  <Override PartName="/ppt/slideLayouts/slideLayout15.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 id="2147483662" r:id="rId2"/>
    <p:sldMasterId id="2147483665" r:id="rId3"/>
    <p:sldMasterId id="2147483671" r:id="rId4"/>
    <p:sldMasterId id="2147483674" r:id="rId5"/>
    <p:sldMasterId id="2147483679" r:id="rId6"/>
    <p:sldMasterId id="2147483684" r:id="rId7"/>
    <p:sldMasterId id="2147483688" r:id="rId8"/>
  </p:sldMasterIdLst>
  <p:notesMasterIdLst>
    <p:notesMasterId r:id="rId56"/>
  </p:notesMasterIdLst>
  <p:handoutMasterIdLst>
    <p:handoutMasterId r:id="rId57"/>
  </p:handoutMasterIdLst>
  <p:sldIdLst>
    <p:sldId id="256" r:id="rId9"/>
    <p:sldId id="258" r:id="rId10"/>
    <p:sldId id="259" r:id="rId11"/>
    <p:sldId id="257" r:id="rId12"/>
    <p:sldId id="261" r:id="rId13"/>
    <p:sldId id="263" r:id="rId14"/>
    <p:sldId id="264" r:id="rId15"/>
    <p:sldId id="262" r:id="rId16"/>
    <p:sldId id="267" r:id="rId17"/>
    <p:sldId id="265" r:id="rId18"/>
    <p:sldId id="270" r:id="rId19"/>
    <p:sldId id="268" r:id="rId20"/>
    <p:sldId id="266" r:id="rId21"/>
    <p:sldId id="269" r:id="rId22"/>
    <p:sldId id="271" r:id="rId23"/>
    <p:sldId id="272" r:id="rId24"/>
    <p:sldId id="274" r:id="rId25"/>
    <p:sldId id="273" r:id="rId26"/>
    <p:sldId id="275" r:id="rId27"/>
    <p:sldId id="276" r:id="rId28"/>
    <p:sldId id="279" r:id="rId29"/>
    <p:sldId id="277" r:id="rId30"/>
    <p:sldId id="278" r:id="rId31"/>
    <p:sldId id="280" r:id="rId32"/>
    <p:sldId id="283" r:id="rId33"/>
    <p:sldId id="284" r:id="rId34"/>
    <p:sldId id="285" r:id="rId35"/>
    <p:sldId id="281" r:id="rId36"/>
    <p:sldId id="286" r:id="rId37"/>
    <p:sldId id="287" r:id="rId38"/>
    <p:sldId id="288" r:id="rId39"/>
    <p:sldId id="289" r:id="rId40"/>
    <p:sldId id="282" r:id="rId41"/>
    <p:sldId id="290" r:id="rId42"/>
    <p:sldId id="291" r:id="rId43"/>
    <p:sldId id="292" r:id="rId44"/>
    <p:sldId id="293" r:id="rId45"/>
    <p:sldId id="294" r:id="rId46"/>
    <p:sldId id="295" r:id="rId47"/>
    <p:sldId id="296" r:id="rId48"/>
    <p:sldId id="303" r:id="rId49"/>
    <p:sldId id="298" r:id="rId50"/>
    <p:sldId id="297" r:id="rId51"/>
    <p:sldId id="299" r:id="rId52"/>
    <p:sldId id="300" r:id="rId53"/>
    <p:sldId id="301" r:id="rId54"/>
    <p:sldId id="260" r:id="rId55"/>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0000"/>
    <a:srgbClr val="9A0000"/>
    <a:srgbClr val="168028"/>
    <a:srgbClr val="1A962F"/>
    <a:srgbClr val="00FF00"/>
    <a:srgbClr val="10A0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05" autoAdjust="0"/>
    <p:restoredTop sz="94660"/>
  </p:normalViewPr>
  <p:slideViewPr>
    <p:cSldViewPr>
      <p:cViewPr>
        <p:scale>
          <a:sx n="79" d="100"/>
          <a:sy n="79" d="100"/>
        </p:scale>
        <p:origin x="-534" y="204"/>
      </p:cViewPr>
      <p:guideLst>
        <p:guide orient="horz" pos="2160"/>
        <p:guide pos="2880"/>
      </p:guideLst>
    </p:cSldViewPr>
  </p:slideViewPr>
  <p:notesTextViewPr>
    <p:cViewPr>
      <p:scale>
        <a:sx n="100" d="100"/>
        <a:sy n="100" d="100"/>
      </p:scale>
      <p:origin x="0" y="0"/>
    </p:cViewPr>
  </p:notesTextViewPr>
  <p:notesViewPr>
    <p:cSldViewPr>
      <p:cViewPr varScale="1">
        <p:scale>
          <a:sx n="65" d="100"/>
          <a:sy n="65" d="100"/>
        </p:scale>
        <p:origin x="-284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slide" Target="slides/slide42.xml"/><Relationship Id="rId55" Type="http://schemas.openxmlformats.org/officeDocument/2006/relationships/slide" Target="slides/slide47.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slide" Target="slides/slide33.xml"/><Relationship Id="rId54" Type="http://schemas.openxmlformats.org/officeDocument/2006/relationships/slide" Target="slides/slide46.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slide" Target="slides/slide45.xml"/><Relationship Id="rId58"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slide" Target="slides/slide44.xml"/><Relationship Id="rId6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notesMaster" Target="notesMasters/notesMaster1.xml"/><Relationship Id="rId8" Type="http://schemas.openxmlformats.org/officeDocument/2006/relationships/slideMaster" Target="slideMasters/slideMaster8.xml"/><Relationship Id="rId51" Type="http://schemas.openxmlformats.org/officeDocument/2006/relationships/slide" Target="slides/slide43.xml"/><Relationship Id="rId3"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3350B11-CEF3-4321-BBC6-9954D800C8FB}" type="datetimeFigureOut">
              <a:rPr lang="cs-CZ"/>
              <a:pPr>
                <a:defRPr/>
              </a:pPr>
              <a:t>16. 1. 2017</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E814F9F-9A24-4DDD-874C-62E6C7D84F70}" type="slidenum">
              <a:rPr lang="cs-CZ"/>
              <a:pPr>
                <a:defRPr/>
              </a:pPr>
              <a:t>‹#›</a:t>
            </a:fld>
            <a:endParaRPr lang="cs-CZ"/>
          </a:p>
        </p:txBody>
      </p:sp>
    </p:spTree>
    <p:extLst>
      <p:ext uri="{BB962C8B-B14F-4D97-AF65-F5344CB8AC3E}">
        <p14:creationId xmlns:p14="http://schemas.microsoft.com/office/powerpoint/2010/main" val="8012888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7DD36BE-6F42-4EDE-A4AF-60A14A89DB11}" type="datetimeFigureOut">
              <a:rPr lang="cs-CZ"/>
              <a:pPr>
                <a:defRPr/>
              </a:pPr>
              <a:t>16. 1. 2017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smtClean="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279C1B0-ED20-4AD5-9FED-4FD3B54D0FE1}" type="slidenum">
              <a:rPr lang="cs-CZ"/>
              <a:pPr>
                <a:defRPr/>
              </a:pPr>
              <a:t>‹#›</a:t>
            </a:fld>
            <a:endParaRPr lang="cs-CZ"/>
          </a:p>
        </p:txBody>
      </p:sp>
    </p:spTree>
    <p:extLst>
      <p:ext uri="{BB962C8B-B14F-4D97-AF65-F5344CB8AC3E}">
        <p14:creationId xmlns:p14="http://schemas.microsoft.com/office/powerpoint/2010/main" val="31406485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 name="TextovéPole 3"/>
          <p:cNvSpPr txBox="1"/>
          <p:nvPr/>
        </p:nvSpPr>
        <p:spPr>
          <a:xfrm>
            <a:off x="3357554" y="2357430"/>
            <a:ext cx="2428875" cy="584200"/>
          </a:xfrm>
          <a:prstGeom prst="rect">
            <a:avLst/>
          </a:prstGeom>
          <a:noFill/>
        </p:spPr>
        <p:txBody>
          <a:bodyPr>
            <a:spAutoFit/>
          </a:bodyPr>
          <a:lstStyle/>
          <a:p>
            <a:pPr algn="ctr">
              <a:defRPr/>
            </a:pPr>
            <a:r>
              <a:rPr lang="cs-CZ" sz="3200" b="1" dirty="0"/>
              <a:t>MODUL</a:t>
            </a:r>
          </a:p>
        </p:txBody>
      </p:sp>
      <p:sp>
        <p:nvSpPr>
          <p:cNvPr id="2" name="Nadpis 1"/>
          <p:cNvSpPr>
            <a:spLocks noGrp="1"/>
          </p:cNvSpPr>
          <p:nvPr>
            <p:ph type="ctrTitle"/>
          </p:nvPr>
        </p:nvSpPr>
        <p:spPr>
          <a:xfrm>
            <a:off x="714348" y="2928934"/>
            <a:ext cx="7772400" cy="1470025"/>
          </a:xfrm>
        </p:spPr>
        <p:txBody>
          <a:bodyPr/>
          <a:lstStyle>
            <a:lvl1pPr algn="ctr">
              <a:defRPr/>
            </a:lvl1pPr>
          </a:lstStyle>
          <a:p>
            <a:r>
              <a:rPr lang="cs-CZ" smtClean="0"/>
              <a:t>Klepnutím lze upravit styl předlohy nadpisů.</a:t>
            </a:r>
            <a:endParaRPr lang="cs-CZ" dirty="0"/>
          </a:p>
        </p:txBody>
      </p:sp>
      <p:sp>
        <p:nvSpPr>
          <p:cNvPr id="3" name="Podnadpis 2"/>
          <p:cNvSpPr>
            <a:spLocks noGrp="1"/>
          </p:cNvSpPr>
          <p:nvPr>
            <p:ph type="subTitle" idx="1"/>
          </p:nvPr>
        </p:nvSpPr>
        <p:spPr>
          <a:xfrm>
            <a:off x="1357290" y="4500570"/>
            <a:ext cx="6400800" cy="1752600"/>
          </a:xfrm>
        </p:spPr>
        <p:txBody>
          <a:bodyPr/>
          <a:lstStyle>
            <a:lvl1pPr marL="0" indent="0" algn="ctr">
              <a:buNone/>
              <a:defRPr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dirty="0" smtClean="0"/>
          </a:p>
        </p:txBody>
      </p:sp>
      <p:sp>
        <p:nvSpPr>
          <p:cNvPr id="5" name="Rectangle 8"/>
          <p:cNvSpPr>
            <a:spLocks noGrp="1" noChangeArrowheads="1"/>
          </p:cNvSpPr>
          <p:nvPr>
            <p:ph type="ftr" sz="quarter" idx="10"/>
          </p:nvPr>
        </p:nvSpPr>
        <p:spPr/>
        <p:txBody>
          <a:bodyPr/>
          <a:lstStyle>
            <a:lvl1pPr algn="ctr">
              <a:defRPr/>
            </a:lvl1pPr>
          </a:lstStyle>
          <a:p>
            <a:pPr>
              <a:defRPr/>
            </a:pPr>
            <a:r>
              <a:rPr lang="cs-CZ" smtClean="0"/>
              <a:t>Textový editor</a:t>
            </a:r>
            <a:endParaRPr lang="cs-CZ" dirty="0"/>
          </a:p>
        </p:txBody>
      </p:sp>
      <p:sp>
        <p:nvSpPr>
          <p:cNvPr id="6" name="Rectangle 8"/>
          <p:cNvSpPr>
            <a:spLocks noGrp="1" noChangeArrowheads="1"/>
          </p:cNvSpPr>
          <p:nvPr>
            <p:ph type="sldNum" sz="quarter" idx="4"/>
          </p:nvPr>
        </p:nvSpPr>
        <p:spPr bwMode="auto">
          <a:xfrm>
            <a:off x="7500938" y="1428750"/>
            <a:ext cx="1500187"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50" b="1" i="1" dirty="0">
                <a:latin typeface="+mn-lt"/>
                <a:cs typeface="+mn-cs"/>
              </a:defRPr>
            </a:lvl1pPr>
          </a:lstStyle>
          <a:p>
            <a:pPr>
              <a:defRPr/>
            </a:pPr>
            <a:r>
              <a:rPr lang="cs-CZ" dirty="0"/>
              <a:t>číslo </a:t>
            </a:r>
            <a:r>
              <a:rPr lang="cs-CZ" b="0" dirty="0"/>
              <a:t>snímku</a:t>
            </a:r>
            <a:r>
              <a:rPr lang="cs-CZ" dirty="0"/>
              <a:t> </a:t>
            </a:r>
            <a:fld id="{596809EC-130A-4C23-AB6C-E531387A786D}" type="slidenum">
              <a:rPr lang="cs-CZ"/>
              <a:pPr>
                <a:defRPr/>
              </a:pPr>
              <a:t>‹#›</a:t>
            </a:fld>
            <a:endParaRPr lang="cs-CZ" dirty="0"/>
          </a:p>
        </p:txBody>
      </p:sp>
      <p:sp>
        <p:nvSpPr>
          <p:cNvPr id="9" name="Rectangle 7"/>
          <p:cNvSpPr>
            <a:spLocks noGrp="1" noChangeArrowheads="1"/>
          </p:cNvSpPr>
          <p:nvPr>
            <p:ph type="dt" sz="half" idx="2"/>
          </p:nvPr>
        </p:nvSpPr>
        <p:spPr bwMode="auto">
          <a:xfrm>
            <a:off x="7500938" y="1285875"/>
            <a:ext cx="1500187"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50" i="1" smtClean="0">
                <a:latin typeface="+mn-lt"/>
                <a:cs typeface="+mn-cs"/>
              </a:defRPr>
            </a:lvl1pPr>
          </a:lstStyle>
          <a:p>
            <a:pPr>
              <a:defRPr/>
            </a:pPr>
            <a:fld id="{8102F73E-A263-4B7E-BE66-FD7A0332E65E}" type="datetime1">
              <a:rPr lang="cs-CZ" smtClean="0"/>
              <a:pPr>
                <a:defRPr/>
              </a:pPr>
              <a:t>16. 1. 2017</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Klepnutím lze upravit styl předlohy nadpisů.</a:t>
            </a:r>
            <a:endParaRPr lang="cs-CZ" dirty="0"/>
          </a:p>
        </p:txBody>
      </p:sp>
      <p:sp>
        <p:nvSpPr>
          <p:cNvPr id="3" name="Zástupný symbol pro obsah 2"/>
          <p:cNvSpPr>
            <a:spLocks noGrp="1"/>
          </p:cNvSpPr>
          <p:nvPr>
            <p:ph idx="1"/>
          </p:nvPr>
        </p:nvSpPr>
        <p:spPr/>
        <p:txBody>
          <a:bodyPr/>
          <a:lstStyle>
            <a:lvl1pPr>
              <a:defRPr sz="1600"/>
            </a:lvl1pPr>
            <a:lvl2pPr marL="631825" indent="-269875">
              <a:buFont typeface="+mj-lt"/>
              <a:buAutoNum type="alphaLcParenR"/>
              <a:defRPr sz="1400"/>
            </a:lvl2pPr>
            <a:lvl3pPr>
              <a:defRPr sz="1400"/>
            </a:lvl3pPr>
            <a:lvl4pPr marL="892175" indent="-173038" defTabSz="892175">
              <a:buFont typeface="Wingdings" pitchFamily="2" charset="2"/>
              <a:buChar char="ü"/>
              <a:defRPr sz="1400"/>
            </a:lvl4pPr>
            <a:lvl5pPr marL="990600" indent="-185738">
              <a:defRPr sz="1200"/>
            </a:lvl5p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datum 3"/>
          <p:cNvSpPr>
            <a:spLocks noGrp="1"/>
          </p:cNvSpPr>
          <p:nvPr>
            <p:ph type="dt" sz="half" idx="10"/>
          </p:nvPr>
        </p:nvSpPr>
        <p:spPr/>
        <p:txBody>
          <a:bodyPr/>
          <a:lstStyle>
            <a:lvl1pPr>
              <a:defRPr smtClean="0"/>
            </a:lvl1pPr>
          </a:lstStyle>
          <a:p>
            <a:pPr>
              <a:defRPr/>
            </a:pPr>
            <a:fld id="{293B5DE7-7167-4697-AC19-FFADB0A8B7AD}" type="datetime1">
              <a:rPr lang="cs-CZ" smtClean="0"/>
              <a:pPr>
                <a:defRPr/>
              </a:pPr>
              <a:t>16. 1. 2017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r>
              <a:rPr lang="cs-CZ" smtClean="0"/>
              <a:t>Textový editor</a:t>
            </a:r>
            <a:endParaRPr lang="cs-CZ"/>
          </a:p>
        </p:txBody>
      </p:sp>
      <p:sp>
        <p:nvSpPr>
          <p:cNvPr id="6" name="Zástupný symbol pro číslo snímku 5"/>
          <p:cNvSpPr>
            <a:spLocks noGrp="1"/>
          </p:cNvSpPr>
          <p:nvPr>
            <p:ph type="sldNum" sz="quarter" idx="12"/>
          </p:nvPr>
        </p:nvSpPr>
        <p:spPr>
          <a:xfrm>
            <a:off x="7286625" y="1428750"/>
            <a:ext cx="1714500" cy="285750"/>
          </a:xfrm>
        </p:spPr>
        <p:txBody>
          <a:bodyPr/>
          <a:lstStyle>
            <a:lvl1pPr>
              <a:defRPr sz="1050" b="0" i="1"/>
            </a:lvl1pPr>
          </a:lstStyle>
          <a:p>
            <a:pPr>
              <a:defRPr/>
            </a:pPr>
            <a:r>
              <a:rPr lang="cs-CZ"/>
              <a:t>číslo snímku </a:t>
            </a:r>
            <a:fld id="{E8ABCAF5-B3AA-47FC-826A-3B2E6CB78001}"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sz="3200"/>
            </a:lvl1pPr>
          </a:lstStyle>
          <a:p>
            <a:r>
              <a:rPr lang="cs-CZ" smtClean="0"/>
              <a:t>Klepnutím lze upravit styl předlohy nadpisů.</a:t>
            </a:r>
            <a:endParaRPr lang="cs-CZ" dirty="0"/>
          </a:p>
        </p:txBody>
      </p:sp>
      <p:sp>
        <p:nvSpPr>
          <p:cNvPr id="3" name="Zástupný symbol pro obsah 2"/>
          <p:cNvSpPr>
            <a:spLocks noGrp="1"/>
          </p:cNvSpPr>
          <p:nvPr>
            <p:ph idx="1"/>
          </p:nvPr>
        </p:nvSpPr>
        <p:spPr/>
        <p:txBody>
          <a:bodyPr/>
          <a:lstStyle>
            <a:lvl1pPr marL="358775" indent="-358775">
              <a:defRPr/>
            </a:lvl1pPr>
            <a:lvl2pPr marL="804863" indent="-350838">
              <a:buFont typeface="+mj-lt"/>
              <a:buAutoNum type="alphaLcParenR"/>
              <a:defRPr/>
            </a:lvl2pPr>
            <a:lvl3pPr>
              <a:defRPr>
                <a:solidFill>
                  <a:srgbClr val="C00000"/>
                </a:solidFill>
              </a:defRPr>
            </a:lvl3pPr>
            <a:lvl4pPr marL="1158875" indent="-266700">
              <a:defRPr/>
            </a:lvl4pPr>
            <a:lvl5pPr marL="1349375" indent="-271463">
              <a:defRPr/>
            </a:lvl5p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Rectangle 6"/>
          <p:cNvSpPr>
            <a:spLocks noGrp="1" noChangeArrowheads="1"/>
          </p:cNvSpPr>
          <p:nvPr>
            <p:ph type="dt" sz="half" idx="10"/>
          </p:nvPr>
        </p:nvSpPr>
        <p:spPr>
          <a:ln/>
        </p:spPr>
        <p:txBody>
          <a:bodyPr/>
          <a:lstStyle>
            <a:lvl1pPr>
              <a:defRPr/>
            </a:lvl1pPr>
          </a:lstStyle>
          <a:p>
            <a:pPr>
              <a:defRPr/>
            </a:pPr>
            <a:fld id="{EA4299E1-42A7-4CF2-9085-AE2AAF7E5370}" type="datetime1">
              <a:rPr lang="cs-CZ" smtClean="0"/>
              <a:pPr>
                <a:defRPr/>
              </a:pPr>
              <a:t>16. 1. 2017</a:t>
            </a:fld>
            <a:endParaRPr lang="cs-CZ"/>
          </a:p>
        </p:txBody>
      </p:sp>
      <p:sp>
        <p:nvSpPr>
          <p:cNvPr id="5" name="Rectangle 7"/>
          <p:cNvSpPr>
            <a:spLocks noGrp="1" noChangeArrowheads="1"/>
          </p:cNvSpPr>
          <p:nvPr>
            <p:ph type="ftr" sz="quarter" idx="11"/>
          </p:nvPr>
        </p:nvSpPr>
        <p:spPr>
          <a:ln/>
        </p:spPr>
        <p:txBody>
          <a:bodyPr/>
          <a:lstStyle>
            <a:lvl1pPr>
              <a:defRPr/>
            </a:lvl1pPr>
          </a:lstStyle>
          <a:p>
            <a:pPr>
              <a:defRPr/>
            </a:pPr>
            <a:r>
              <a:rPr lang="cs-CZ" smtClean="0"/>
              <a:t>Textový editor</a:t>
            </a: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r>
              <a:rPr lang="cs-CZ"/>
              <a:t>číslo snímku </a:t>
            </a:r>
            <a:fld id="{2D77FE27-6EE4-40C4-81C5-DF30946CC13C}"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lvl1pPr>
              <a:defRPr smtClean="0"/>
            </a:lvl1pPr>
          </a:lstStyle>
          <a:p>
            <a:pPr>
              <a:defRPr/>
            </a:pPr>
            <a:fld id="{E68B7184-70D0-48C6-921F-97733996060A}" type="datetime1">
              <a:rPr lang="cs-CZ" smtClean="0"/>
              <a:pPr>
                <a:defRPr/>
              </a:pPr>
              <a:t>16. 1. 2017</a:t>
            </a:fld>
            <a:endParaRPr lang="cs-CZ"/>
          </a:p>
        </p:txBody>
      </p:sp>
      <p:sp>
        <p:nvSpPr>
          <p:cNvPr id="4" name="Zástupný symbol pro zápatí 3"/>
          <p:cNvSpPr>
            <a:spLocks noGrp="1"/>
          </p:cNvSpPr>
          <p:nvPr>
            <p:ph type="ftr" sz="quarter" idx="11"/>
          </p:nvPr>
        </p:nvSpPr>
        <p:spPr/>
        <p:txBody>
          <a:bodyPr/>
          <a:lstStyle>
            <a:lvl1pPr>
              <a:defRPr/>
            </a:lvl1pPr>
          </a:lstStyle>
          <a:p>
            <a:pPr>
              <a:defRPr/>
            </a:pPr>
            <a:r>
              <a:rPr lang="cs-CZ" smtClean="0"/>
              <a:t>Textový editor</a:t>
            </a:r>
            <a:endParaRPr lang="cs-CZ"/>
          </a:p>
        </p:txBody>
      </p:sp>
      <p:sp>
        <p:nvSpPr>
          <p:cNvPr id="5" name="Zástupný symbol pro číslo snímku 4"/>
          <p:cNvSpPr>
            <a:spLocks noGrp="1"/>
          </p:cNvSpPr>
          <p:nvPr>
            <p:ph type="sldNum" sz="quarter" idx="12"/>
          </p:nvPr>
        </p:nvSpPr>
        <p:spPr>
          <a:xfrm>
            <a:off x="7286625" y="1357313"/>
            <a:ext cx="1643063" cy="358775"/>
          </a:xfrm>
        </p:spPr>
        <p:txBody>
          <a:bodyPr/>
          <a:lstStyle>
            <a:lvl1pPr algn="ctr">
              <a:defRPr sz="1050" b="0" i="1"/>
            </a:lvl1pPr>
          </a:lstStyle>
          <a:p>
            <a:pPr>
              <a:defRPr/>
            </a:pPr>
            <a:r>
              <a:rPr lang="cs-CZ"/>
              <a:t>číslo snímku </a:t>
            </a:r>
            <a:fld id="{12F34028-135C-4F2C-AC99-A3F92B4865A4}" type="slidenum">
              <a:rPr lang="cs-CZ"/>
              <a:pPr>
                <a:defRPr/>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Rectangle 6"/>
          <p:cNvSpPr>
            <a:spLocks noGrp="1" noChangeArrowheads="1"/>
          </p:cNvSpPr>
          <p:nvPr>
            <p:ph type="dt" sz="half" idx="10"/>
          </p:nvPr>
        </p:nvSpPr>
        <p:spPr>
          <a:ln/>
        </p:spPr>
        <p:txBody>
          <a:bodyPr/>
          <a:lstStyle>
            <a:lvl1pPr>
              <a:defRPr/>
            </a:lvl1pPr>
          </a:lstStyle>
          <a:p>
            <a:pPr>
              <a:defRPr/>
            </a:pPr>
            <a:fld id="{83BBA903-11C2-423F-A326-CE5CAD660C9F}" type="datetime1">
              <a:rPr lang="cs-CZ" smtClean="0"/>
              <a:pPr>
                <a:defRPr/>
              </a:pPr>
              <a:t>16. 1. 2017</a:t>
            </a:fld>
            <a:endParaRPr lang="cs-CZ"/>
          </a:p>
        </p:txBody>
      </p:sp>
      <p:sp>
        <p:nvSpPr>
          <p:cNvPr id="5" name="Rectangle 7"/>
          <p:cNvSpPr>
            <a:spLocks noGrp="1" noChangeArrowheads="1"/>
          </p:cNvSpPr>
          <p:nvPr>
            <p:ph type="ftr" sz="quarter" idx="11"/>
          </p:nvPr>
        </p:nvSpPr>
        <p:spPr>
          <a:ln/>
        </p:spPr>
        <p:txBody>
          <a:bodyPr/>
          <a:lstStyle>
            <a:lvl1pPr>
              <a:defRPr/>
            </a:lvl1pPr>
          </a:lstStyle>
          <a:p>
            <a:pPr>
              <a:defRPr/>
            </a:pPr>
            <a:r>
              <a:rPr lang="cs-CZ" smtClean="0"/>
              <a:t>Textový editor</a:t>
            </a: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r>
              <a:rPr lang="cs-CZ"/>
              <a:t>číslo snímku </a:t>
            </a:r>
            <a:fld id="{73E76032-9EEE-4434-AF4B-31E5EA9951DC}" type="slidenum">
              <a:rPr lang="cs-CZ"/>
              <a:pPr>
                <a:defRPr/>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Rectangle 6"/>
          <p:cNvSpPr>
            <a:spLocks noGrp="1" noChangeArrowheads="1"/>
          </p:cNvSpPr>
          <p:nvPr>
            <p:ph type="dt" sz="half" idx="10"/>
          </p:nvPr>
        </p:nvSpPr>
        <p:spPr>
          <a:ln/>
        </p:spPr>
        <p:txBody>
          <a:bodyPr/>
          <a:lstStyle>
            <a:lvl1pPr>
              <a:defRPr/>
            </a:lvl1pPr>
          </a:lstStyle>
          <a:p>
            <a:pPr>
              <a:defRPr/>
            </a:pPr>
            <a:fld id="{3BEDEE13-C768-4940-BFF9-BD8BBBE2240D}" type="datetime1">
              <a:rPr lang="cs-CZ" smtClean="0"/>
              <a:pPr>
                <a:defRPr/>
              </a:pPr>
              <a:t>16. 1. 2017</a:t>
            </a:fld>
            <a:endParaRPr lang="cs-CZ"/>
          </a:p>
        </p:txBody>
      </p:sp>
      <p:sp>
        <p:nvSpPr>
          <p:cNvPr id="5" name="Rectangle 7"/>
          <p:cNvSpPr>
            <a:spLocks noGrp="1" noChangeArrowheads="1"/>
          </p:cNvSpPr>
          <p:nvPr>
            <p:ph type="ftr" sz="quarter" idx="11"/>
          </p:nvPr>
        </p:nvSpPr>
        <p:spPr>
          <a:ln/>
        </p:spPr>
        <p:txBody>
          <a:bodyPr/>
          <a:lstStyle>
            <a:lvl1pPr>
              <a:defRPr/>
            </a:lvl1pPr>
          </a:lstStyle>
          <a:p>
            <a:pPr>
              <a:defRPr/>
            </a:pPr>
            <a:r>
              <a:rPr lang="cs-CZ" smtClean="0"/>
              <a:t>Textový editor</a:t>
            </a: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r>
              <a:rPr lang="cs-CZ"/>
              <a:t>číslo snímku </a:t>
            </a:r>
            <a:fld id="{BE554021-A847-4D4C-9490-EBA6547E8BB0}" type="slidenum">
              <a:rPr lang="cs-CZ"/>
              <a:pPr>
                <a:defRPr/>
              </a:pPr>
              <a:t>‹#›</a:t>
            </a:fld>
            <a:endParaRPr lang="cs-CZ"/>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Rectangle 6"/>
          <p:cNvSpPr>
            <a:spLocks noGrp="1" noChangeArrowheads="1"/>
          </p:cNvSpPr>
          <p:nvPr>
            <p:ph type="dt" sz="half" idx="10"/>
          </p:nvPr>
        </p:nvSpPr>
        <p:spPr>
          <a:xfrm>
            <a:off x="7215188" y="1214438"/>
            <a:ext cx="1714500" cy="303212"/>
          </a:xfrm>
        </p:spPr>
        <p:txBody>
          <a:bodyPr/>
          <a:lstStyle>
            <a:lvl1pPr>
              <a:defRPr smtClean="0"/>
            </a:lvl1pPr>
          </a:lstStyle>
          <a:p>
            <a:pPr>
              <a:defRPr/>
            </a:pPr>
            <a:fld id="{1D5362C5-93C9-448F-9BA6-A52E92E23778}" type="datetime1">
              <a:rPr lang="cs-CZ" smtClean="0"/>
              <a:pPr>
                <a:defRPr/>
              </a:pPr>
              <a:t>16. 1. 2017</a:t>
            </a:fld>
            <a:endParaRPr lang="cs-CZ"/>
          </a:p>
        </p:txBody>
      </p:sp>
      <p:sp>
        <p:nvSpPr>
          <p:cNvPr id="5" name="Rectangle 7"/>
          <p:cNvSpPr>
            <a:spLocks noGrp="1" noChangeArrowheads="1"/>
          </p:cNvSpPr>
          <p:nvPr>
            <p:ph type="ftr" sz="quarter" idx="11"/>
          </p:nvPr>
        </p:nvSpPr>
        <p:spPr/>
        <p:txBody>
          <a:bodyPr/>
          <a:lstStyle>
            <a:lvl1pPr algn="ctr">
              <a:defRPr/>
            </a:lvl1pPr>
          </a:lstStyle>
          <a:p>
            <a:pPr>
              <a:defRPr/>
            </a:pPr>
            <a:r>
              <a:rPr lang="cs-CZ" smtClean="0"/>
              <a:t>Textový editor</a:t>
            </a:r>
            <a:endParaRPr lang="cs-CZ"/>
          </a:p>
        </p:txBody>
      </p:sp>
      <p:sp>
        <p:nvSpPr>
          <p:cNvPr id="6" name="Rectangle 8"/>
          <p:cNvSpPr>
            <a:spLocks noGrp="1" noChangeArrowheads="1"/>
          </p:cNvSpPr>
          <p:nvPr>
            <p:ph type="sldNum" sz="quarter" idx="12"/>
          </p:nvPr>
        </p:nvSpPr>
        <p:spPr/>
        <p:txBody>
          <a:bodyPr/>
          <a:lstStyle>
            <a:lvl1pPr>
              <a:defRPr/>
            </a:lvl1pPr>
          </a:lstStyle>
          <a:p>
            <a:pPr>
              <a:defRPr/>
            </a:pPr>
            <a:r>
              <a:rPr lang="cs-CZ"/>
              <a:t>číslo snímku </a:t>
            </a:r>
            <a:fld id="{72FC1723-603C-4B9A-8E95-4705CE4E6881}"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bg>
      <p:bgRef idx="1001">
        <a:schemeClr val="bg1"/>
      </p:bgRef>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00099" y="2000240"/>
            <a:ext cx="7215239" cy="4381510"/>
          </a:xfrm>
        </p:spPr>
        <p:txBody>
          <a:bodyPr/>
          <a:lstStyle>
            <a:lvl1pPr>
              <a:buAutoNum type="arabicPeriod"/>
              <a:defRPr baseline="0"/>
            </a:lvl1pPr>
            <a:lvl2pPr marL="614362" indent="-342900">
              <a:buFont typeface="+mj-lt"/>
              <a:buAutoNum type="arabicParenR"/>
              <a:defRPr/>
            </a:lvl2pPr>
            <a:lvl3pPr marL="614362" indent="-342900">
              <a:buFont typeface="+mj-lt"/>
              <a:buAutoNum type="alphaLcParenR"/>
              <a:defRPr/>
            </a:lvl3pPr>
            <a:lvl4pPr marL="892175" indent="-260350">
              <a:defRPr/>
            </a:lvl4pPr>
            <a:lvl5pPr marL="990600" indent="-358775">
              <a:defRPr/>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smtClean="0"/>
          </a:p>
        </p:txBody>
      </p:sp>
      <p:sp>
        <p:nvSpPr>
          <p:cNvPr id="4" name="Zástupný symbol pro zápatí 14"/>
          <p:cNvSpPr>
            <a:spLocks noGrp="1"/>
          </p:cNvSpPr>
          <p:nvPr>
            <p:ph type="ftr" sz="quarter" idx="10"/>
          </p:nvPr>
        </p:nvSpPr>
        <p:spPr/>
        <p:txBody>
          <a:bodyPr/>
          <a:lstStyle>
            <a:lvl1pPr>
              <a:defRPr/>
            </a:lvl1pPr>
          </a:lstStyle>
          <a:p>
            <a:pPr>
              <a:defRPr/>
            </a:pPr>
            <a:r>
              <a:rPr lang="cs-CZ" smtClean="0"/>
              <a:t>Textový editor</a:t>
            </a:r>
            <a:endParaRPr lang="cs-CZ"/>
          </a:p>
        </p:txBody>
      </p:sp>
      <p:sp>
        <p:nvSpPr>
          <p:cNvPr id="5" name="TextovéPole 4"/>
          <p:cNvSpPr txBox="1"/>
          <p:nvPr userDrawn="1"/>
        </p:nvSpPr>
        <p:spPr>
          <a:xfrm>
            <a:off x="214282" y="1428736"/>
            <a:ext cx="6357982" cy="523220"/>
          </a:xfrm>
          <a:prstGeom prst="rect">
            <a:avLst/>
          </a:prstGeom>
          <a:noFill/>
        </p:spPr>
        <p:txBody>
          <a:bodyPr wrap="square" rtlCol="0">
            <a:spAutoFit/>
          </a:bodyPr>
          <a:lstStyle/>
          <a:p>
            <a:r>
              <a:rPr lang="cs-CZ" sz="2800" b="1" dirty="0" smtClean="0">
                <a:solidFill>
                  <a:srgbClr val="10A036"/>
                </a:solidFill>
              </a:rPr>
              <a:t>Obsah modulu</a:t>
            </a:r>
            <a:endParaRPr lang="cs-CZ" sz="2800" b="1" dirty="0">
              <a:solidFill>
                <a:srgbClr val="10A036"/>
              </a:solidFill>
            </a:endParaRPr>
          </a:p>
        </p:txBody>
      </p:sp>
      <p:sp>
        <p:nvSpPr>
          <p:cNvPr id="6" name="Rectangle 8"/>
          <p:cNvSpPr>
            <a:spLocks noGrp="1" noChangeArrowheads="1"/>
          </p:cNvSpPr>
          <p:nvPr>
            <p:ph type="sldNum" sz="quarter" idx="4"/>
          </p:nvPr>
        </p:nvSpPr>
        <p:spPr bwMode="auto">
          <a:xfrm>
            <a:off x="7500938" y="1428750"/>
            <a:ext cx="1500187"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50" b="1" i="1" dirty="0">
                <a:latin typeface="+mn-lt"/>
                <a:cs typeface="+mn-cs"/>
              </a:defRPr>
            </a:lvl1pPr>
          </a:lstStyle>
          <a:p>
            <a:pPr>
              <a:defRPr/>
            </a:pPr>
            <a:r>
              <a:rPr lang="cs-CZ" dirty="0"/>
              <a:t>číslo </a:t>
            </a:r>
            <a:r>
              <a:rPr lang="cs-CZ" b="0" dirty="0"/>
              <a:t>snímku</a:t>
            </a:r>
            <a:r>
              <a:rPr lang="cs-CZ" dirty="0"/>
              <a:t> </a:t>
            </a:r>
            <a:fld id="{596809EC-130A-4C23-AB6C-E531387A786D}" type="slidenum">
              <a:rPr lang="cs-CZ"/>
              <a:pPr>
                <a:defRPr/>
              </a:pPr>
              <a:t>‹#›</a:t>
            </a:fld>
            <a:endParaRPr lang="cs-CZ" dirty="0"/>
          </a:p>
        </p:txBody>
      </p:sp>
      <p:sp>
        <p:nvSpPr>
          <p:cNvPr id="7" name="Rectangle 7"/>
          <p:cNvSpPr>
            <a:spLocks noGrp="1" noChangeArrowheads="1"/>
          </p:cNvSpPr>
          <p:nvPr>
            <p:ph type="dt" sz="half" idx="2"/>
          </p:nvPr>
        </p:nvSpPr>
        <p:spPr bwMode="auto">
          <a:xfrm>
            <a:off x="7500938" y="1285875"/>
            <a:ext cx="1500187"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50" i="1" smtClean="0">
                <a:latin typeface="+mn-lt"/>
                <a:cs typeface="+mn-cs"/>
              </a:defRPr>
            </a:lvl1pPr>
          </a:lstStyle>
          <a:p>
            <a:pPr>
              <a:defRPr/>
            </a:pPr>
            <a:fld id="{108B26C1-6C78-46AA-A9D2-6F52D57E91C9}" type="datetime1">
              <a:rPr lang="cs-CZ" smtClean="0"/>
              <a:pPr>
                <a:defRPr/>
              </a:pPr>
              <a:t>16. 1. 2017</a:t>
            </a:fld>
            <a:endParaRPr lang="cs-CZ"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Nadpis a obsah">
    <p:bg>
      <p:bgRef idx="1001">
        <a:schemeClr val="bg1"/>
      </p:bgRef>
    </p:bg>
    <p:spTree>
      <p:nvGrpSpPr>
        <p:cNvPr id="1" name=""/>
        <p:cNvGrpSpPr/>
        <p:nvPr/>
      </p:nvGrpSpPr>
      <p:grpSpPr>
        <a:xfrm>
          <a:off x="0" y="0"/>
          <a:ext cx="0" cy="0"/>
          <a:chOff x="0" y="0"/>
          <a:chExt cx="0" cy="0"/>
        </a:xfrm>
      </p:grpSpPr>
      <p:sp>
        <p:nvSpPr>
          <p:cNvPr id="5" name="Nadpis 1"/>
          <p:cNvSpPr txBox="1">
            <a:spLocks/>
          </p:cNvSpPr>
          <p:nvPr/>
        </p:nvSpPr>
        <p:spPr bwMode="auto">
          <a:xfrm>
            <a:off x="214313" y="3786188"/>
            <a:ext cx="7165975" cy="647700"/>
          </a:xfrm>
          <a:prstGeom prst="rect">
            <a:avLst/>
          </a:prstGeom>
          <a:noFill/>
          <a:ln w="9525">
            <a:noFill/>
            <a:miter lim="800000"/>
            <a:headEnd/>
            <a:tailEnd/>
          </a:ln>
        </p:spPr>
        <p:txBody>
          <a:bodyPr anchor="ctr"/>
          <a:lstStyle>
            <a:lvl1pPr>
              <a:defRPr/>
            </a:lvl1pPr>
          </a:lstStyle>
          <a:p>
            <a:pPr>
              <a:defRPr/>
            </a:pPr>
            <a:r>
              <a:rPr lang="cs-CZ" sz="2800" b="1" kern="0" dirty="0" smtClean="0">
                <a:solidFill>
                  <a:srgbClr val="008000"/>
                </a:solidFill>
                <a:latin typeface="+mj-lt"/>
                <a:ea typeface="+mj-ea"/>
                <a:cs typeface="+mj-cs"/>
              </a:rPr>
              <a:t>Požadované vstupní předpoklady</a:t>
            </a:r>
            <a:endParaRPr lang="cs-CZ" sz="2800" b="1" kern="0" dirty="0">
              <a:solidFill>
                <a:srgbClr val="008000"/>
              </a:solidFill>
              <a:latin typeface="+mj-lt"/>
              <a:ea typeface="+mj-ea"/>
              <a:cs typeface="+mj-cs"/>
            </a:endParaRPr>
          </a:p>
        </p:txBody>
      </p:sp>
      <p:sp>
        <p:nvSpPr>
          <p:cNvPr id="3" name="Zástupný symbol pro obsah 2"/>
          <p:cNvSpPr>
            <a:spLocks noGrp="1"/>
          </p:cNvSpPr>
          <p:nvPr>
            <p:ph idx="1"/>
          </p:nvPr>
        </p:nvSpPr>
        <p:spPr>
          <a:xfrm>
            <a:off x="1000099" y="2000240"/>
            <a:ext cx="7215239" cy="1571636"/>
          </a:xfrm>
        </p:spPr>
        <p:txBody>
          <a:bodyPr/>
          <a:lstStyle>
            <a:lvl1pPr marL="342900" indent="-342900">
              <a:buFont typeface="+mj-lt"/>
              <a:buAutoNum type="arabicPeriod"/>
              <a:defRPr baseline="0"/>
            </a:lvl1pPr>
            <a:lvl2pPr marL="614362" indent="-342900">
              <a:buFont typeface="+mj-lt"/>
              <a:buNone/>
              <a:defRPr/>
            </a:lvl2pPr>
            <a:lvl3pPr marL="614362" indent="-342900">
              <a:buFont typeface="+mj-lt"/>
              <a:buAutoNum type="alphaLcParenR"/>
              <a:defRPr/>
            </a:lvl3pPr>
            <a:lvl4pPr marL="892175" indent="-260350">
              <a:defRPr/>
            </a:lvl4pPr>
            <a:lvl5pPr marL="990600" indent="-358775">
              <a:defRPr/>
            </a:lvl5pPr>
          </a:lstStyle>
          <a:p>
            <a:pPr lvl="0"/>
            <a:r>
              <a:rPr lang="cs-CZ" smtClean="0"/>
              <a:t>Klepnutím lze upravit styly předlohy textu.</a:t>
            </a:r>
          </a:p>
          <a:p>
            <a:pPr lvl="1"/>
            <a:r>
              <a:rPr lang="cs-CZ" smtClean="0"/>
              <a:t>Druhá úroveň</a:t>
            </a:r>
          </a:p>
        </p:txBody>
      </p:sp>
      <p:sp>
        <p:nvSpPr>
          <p:cNvPr id="8" name="Zástupný symbol pro obsah 2"/>
          <p:cNvSpPr>
            <a:spLocks noGrp="1"/>
          </p:cNvSpPr>
          <p:nvPr>
            <p:ph idx="13"/>
          </p:nvPr>
        </p:nvSpPr>
        <p:spPr>
          <a:xfrm>
            <a:off x="928662" y="4500570"/>
            <a:ext cx="7215239" cy="1571636"/>
          </a:xfrm>
        </p:spPr>
        <p:txBody>
          <a:bodyPr/>
          <a:lstStyle>
            <a:lvl1pPr marL="342900" indent="-342900">
              <a:buFont typeface="+mj-lt"/>
              <a:buNone/>
              <a:defRPr baseline="0"/>
            </a:lvl1pPr>
            <a:lvl2pPr marL="614362" indent="-342900">
              <a:buFont typeface="+mj-lt"/>
              <a:buNone/>
              <a:defRPr/>
            </a:lvl2pPr>
            <a:lvl3pPr marL="614362" indent="-342900">
              <a:buFont typeface="+mj-lt"/>
              <a:buAutoNum type="alphaLcParenR"/>
              <a:defRPr/>
            </a:lvl3pPr>
            <a:lvl4pPr marL="892175" indent="-260350">
              <a:defRPr/>
            </a:lvl4pPr>
            <a:lvl5pPr marL="990600" indent="-358775">
              <a:defRPr/>
            </a:lvl5pPr>
          </a:lstStyle>
          <a:p>
            <a:pPr lvl="0"/>
            <a:r>
              <a:rPr lang="cs-CZ" smtClean="0"/>
              <a:t>Klepnutím lze upravit styly předlohy textu.</a:t>
            </a:r>
          </a:p>
        </p:txBody>
      </p:sp>
      <p:sp>
        <p:nvSpPr>
          <p:cNvPr id="6" name="Zástupný symbol pro zápatí 14"/>
          <p:cNvSpPr>
            <a:spLocks noGrp="1"/>
          </p:cNvSpPr>
          <p:nvPr>
            <p:ph type="ftr" sz="quarter" idx="14"/>
          </p:nvPr>
        </p:nvSpPr>
        <p:spPr/>
        <p:txBody>
          <a:bodyPr/>
          <a:lstStyle>
            <a:lvl1pPr>
              <a:defRPr/>
            </a:lvl1pPr>
          </a:lstStyle>
          <a:p>
            <a:pPr>
              <a:defRPr/>
            </a:pPr>
            <a:r>
              <a:rPr lang="cs-CZ" smtClean="0"/>
              <a:t>Textový editor</a:t>
            </a:r>
            <a:endParaRPr lang="cs-CZ"/>
          </a:p>
        </p:txBody>
      </p:sp>
      <p:sp>
        <p:nvSpPr>
          <p:cNvPr id="7" name="TextovéPole 6"/>
          <p:cNvSpPr txBox="1"/>
          <p:nvPr userDrawn="1"/>
        </p:nvSpPr>
        <p:spPr>
          <a:xfrm>
            <a:off x="214282" y="1357298"/>
            <a:ext cx="6572296" cy="523220"/>
          </a:xfrm>
          <a:prstGeom prst="rect">
            <a:avLst/>
          </a:prstGeom>
          <a:noFill/>
        </p:spPr>
        <p:txBody>
          <a:bodyPr wrap="square" rtlCol="0">
            <a:spAutoFit/>
          </a:bodyPr>
          <a:lstStyle/>
          <a:p>
            <a:r>
              <a:rPr lang="cs-CZ" sz="2800" b="1" dirty="0" smtClean="0">
                <a:solidFill>
                  <a:srgbClr val="1A962F"/>
                </a:solidFill>
              </a:rPr>
              <a:t>Charakteristika modulu</a:t>
            </a:r>
            <a:endParaRPr lang="cs-CZ" sz="2800" b="1" dirty="0">
              <a:solidFill>
                <a:srgbClr val="1A962F"/>
              </a:solidFill>
            </a:endParaRPr>
          </a:p>
        </p:txBody>
      </p:sp>
      <p:sp>
        <p:nvSpPr>
          <p:cNvPr id="9" name="Rectangle 8"/>
          <p:cNvSpPr>
            <a:spLocks noGrp="1" noChangeArrowheads="1"/>
          </p:cNvSpPr>
          <p:nvPr>
            <p:ph type="sldNum" sz="quarter" idx="4"/>
          </p:nvPr>
        </p:nvSpPr>
        <p:spPr bwMode="auto">
          <a:xfrm>
            <a:off x="7500938" y="1428750"/>
            <a:ext cx="1500187"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50" b="1" i="1" dirty="0">
                <a:latin typeface="+mn-lt"/>
                <a:cs typeface="+mn-cs"/>
              </a:defRPr>
            </a:lvl1pPr>
          </a:lstStyle>
          <a:p>
            <a:pPr>
              <a:defRPr/>
            </a:pPr>
            <a:r>
              <a:rPr lang="cs-CZ" dirty="0"/>
              <a:t>číslo </a:t>
            </a:r>
            <a:r>
              <a:rPr lang="cs-CZ" b="0" dirty="0"/>
              <a:t>snímku</a:t>
            </a:r>
            <a:r>
              <a:rPr lang="cs-CZ" dirty="0"/>
              <a:t> </a:t>
            </a:r>
            <a:fld id="{596809EC-130A-4C23-AB6C-E531387A786D}" type="slidenum">
              <a:rPr lang="cs-CZ"/>
              <a:pPr>
                <a:defRPr/>
              </a:pPr>
              <a:t>‹#›</a:t>
            </a:fld>
            <a:endParaRPr lang="cs-CZ" dirty="0"/>
          </a:p>
        </p:txBody>
      </p:sp>
      <p:sp>
        <p:nvSpPr>
          <p:cNvPr id="10" name="Rectangle 7"/>
          <p:cNvSpPr>
            <a:spLocks noGrp="1" noChangeArrowheads="1"/>
          </p:cNvSpPr>
          <p:nvPr>
            <p:ph type="dt" sz="half" idx="2"/>
          </p:nvPr>
        </p:nvSpPr>
        <p:spPr bwMode="auto">
          <a:xfrm>
            <a:off x="7500938" y="1285875"/>
            <a:ext cx="1500187"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50" i="1" smtClean="0">
                <a:latin typeface="+mn-lt"/>
                <a:cs typeface="+mn-cs"/>
              </a:defRPr>
            </a:lvl1pPr>
          </a:lstStyle>
          <a:p>
            <a:pPr>
              <a:defRPr/>
            </a:pPr>
            <a:fld id="{8D0290A4-1F2C-4397-92F8-8B23648A8618}" type="datetime1">
              <a:rPr lang="cs-CZ" smtClean="0"/>
              <a:pPr>
                <a:defRPr/>
              </a:pPr>
              <a:t>16. 1. 2017</a:t>
            </a:fld>
            <a:endParaRPr lang="cs-CZ"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Nadpis a obsah">
    <p:bg>
      <p:bgRef idx="1001">
        <a:schemeClr val="bg1"/>
      </p:bgRef>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00099" y="2000240"/>
            <a:ext cx="7215239" cy="4381510"/>
          </a:xfrm>
        </p:spPr>
        <p:txBody>
          <a:bodyPr/>
          <a:lstStyle>
            <a:lvl1pPr>
              <a:buAutoNum type="arabicPeriod"/>
              <a:defRPr baseline="0"/>
            </a:lvl1pPr>
            <a:lvl2pPr marL="614362" indent="-342900">
              <a:buFont typeface="+mj-lt"/>
              <a:buAutoNum type="arabicParenR"/>
              <a:defRPr/>
            </a:lvl2pPr>
            <a:lvl3pPr marL="614362" indent="-342900">
              <a:buFont typeface="+mj-lt"/>
              <a:buAutoNum type="alphaLcParenR"/>
              <a:defRPr/>
            </a:lvl3pPr>
            <a:lvl4pPr marL="892175" indent="-260350">
              <a:defRPr/>
            </a:lvl4pPr>
            <a:lvl5pPr marL="990600" indent="-358775">
              <a:defRPr/>
            </a:lvl5pPr>
          </a:lstStyle>
          <a:p>
            <a:pPr lvl="0"/>
            <a:r>
              <a:rPr lang="cs-CZ" smtClean="0"/>
              <a:t>Klepnutím lze upravit styly předlohy textu.</a:t>
            </a:r>
          </a:p>
        </p:txBody>
      </p:sp>
      <p:sp>
        <p:nvSpPr>
          <p:cNvPr id="4" name="Zástupný symbol pro zápatí 14"/>
          <p:cNvSpPr>
            <a:spLocks noGrp="1"/>
          </p:cNvSpPr>
          <p:nvPr>
            <p:ph type="ftr" sz="quarter" idx="10"/>
          </p:nvPr>
        </p:nvSpPr>
        <p:spPr/>
        <p:txBody>
          <a:bodyPr/>
          <a:lstStyle>
            <a:lvl1pPr>
              <a:defRPr/>
            </a:lvl1pPr>
          </a:lstStyle>
          <a:p>
            <a:pPr>
              <a:defRPr/>
            </a:pPr>
            <a:r>
              <a:rPr lang="cs-CZ" smtClean="0"/>
              <a:t>Textový editor</a:t>
            </a:r>
            <a:endParaRPr lang="cs-CZ"/>
          </a:p>
        </p:txBody>
      </p:sp>
      <p:sp>
        <p:nvSpPr>
          <p:cNvPr id="5" name="TextovéPole 4"/>
          <p:cNvSpPr txBox="1"/>
          <p:nvPr userDrawn="1"/>
        </p:nvSpPr>
        <p:spPr>
          <a:xfrm>
            <a:off x="285720" y="1357298"/>
            <a:ext cx="5857916" cy="523220"/>
          </a:xfrm>
          <a:prstGeom prst="rect">
            <a:avLst/>
          </a:prstGeom>
          <a:noFill/>
        </p:spPr>
        <p:txBody>
          <a:bodyPr wrap="square" rtlCol="0">
            <a:spAutoFit/>
          </a:bodyPr>
          <a:lstStyle/>
          <a:p>
            <a:r>
              <a:rPr lang="cs-CZ" sz="2800" b="1" dirty="0" smtClean="0">
                <a:solidFill>
                  <a:srgbClr val="1A962F"/>
                </a:solidFill>
              </a:rPr>
              <a:t>Předpokládané výsledky</a:t>
            </a:r>
            <a:endParaRPr lang="cs-CZ" sz="2800" b="1" dirty="0">
              <a:solidFill>
                <a:srgbClr val="1A962F"/>
              </a:solidFill>
            </a:endParaRPr>
          </a:p>
        </p:txBody>
      </p:sp>
      <p:sp>
        <p:nvSpPr>
          <p:cNvPr id="6" name="Rectangle 8"/>
          <p:cNvSpPr>
            <a:spLocks noGrp="1" noChangeArrowheads="1"/>
          </p:cNvSpPr>
          <p:nvPr>
            <p:ph type="sldNum" sz="quarter" idx="4"/>
          </p:nvPr>
        </p:nvSpPr>
        <p:spPr bwMode="auto">
          <a:xfrm>
            <a:off x="7500938" y="1428750"/>
            <a:ext cx="1500187"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50" b="1" i="1" dirty="0">
                <a:latin typeface="+mn-lt"/>
                <a:cs typeface="+mn-cs"/>
              </a:defRPr>
            </a:lvl1pPr>
          </a:lstStyle>
          <a:p>
            <a:pPr>
              <a:defRPr/>
            </a:pPr>
            <a:r>
              <a:rPr lang="cs-CZ" dirty="0"/>
              <a:t>číslo </a:t>
            </a:r>
            <a:r>
              <a:rPr lang="cs-CZ" b="0" dirty="0"/>
              <a:t>snímku</a:t>
            </a:r>
            <a:r>
              <a:rPr lang="cs-CZ" dirty="0"/>
              <a:t> </a:t>
            </a:r>
            <a:fld id="{596809EC-130A-4C23-AB6C-E531387A786D}" type="slidenum">
              <a:rPr lang="cs-CZ"/>
              <a:pPr>
                <a:defRPr/>
              </a:pPr>
              <a:t>‹#›</a:t>
            </a:fld>
            <a:endParaRPr lang="cs-CZ" dirty="0"/>
          </a:p>
        </p:txBody>
      </p:sp>
      <p:sp>
        <p:nvSpPr>
          <p:cNvPr id="7" name="Rectangle 7"/>
          <p:cNvSpPr>
            <a:spLocks noGrp="1" noChangeArrowheads="1"/>
          </p:cNvSpPr>
          <p:nvPr>
            <p:ph type="dt" sz="half" idx="2"/>
          </p:nvPr>
        </p:nvSpPr>
        <p:spPr bwMode="auto">
          <a:xfrm>
            <a:off x="7500938" y="1285875"/>
            <a:ext cx="1500187"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50" i="1" smtClean="0">
                <a:latin typeface="+mn-lt"/>
                <a:cs typeface="+mn-cs"/>
              </a:defRPr>
            </a:lvl1pPr>
          </a:lstStyle>
          <a:p>
            <a:pPr>
              <a:defRPr/>
            </a:pPr>
            <a:fld id="{9C6F5B92-8DEE-4B31-AB28-71D42EE38D6E}" type="datetime1">
              <a:rPr lang="cs-CZ" smtClean="0"/>
              <a:pPr>
                <a:defRPr/>
              </a:pPr>
              <a:t>16. 1. 2017</a:t>
            </a:fld>
            <a:endParaRPr lang="cs-CZ" dirty="0"/>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Nadpis a obsah">
    <p:bg>
      <p:bgRef idx="1001">
        <a:schemeClr val="bg1"/>
      </p:bgRef>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00099" y="2000240"/>
            <a:ext cx="7215239" cy="4381510"/>
          </a:xfrm>
        </p:spPr>
        <p:txBody>
          <a:bodyPr/>
          <a:lstStyle>
            <a:lvl1pPr marL="304800" marR="0" indent="-304800" algn="l" defTabSz="914400" rtl="0" eaLnBrk="1" fontAlgn="base" latinLnBrk="0" hangingPunct="1">
              <a:lnSpc>
                <a:spcPct val="100000"/>
              </a:lnSpc>
              <a:spcBef>
                <a:spcPct val="20000"/>
              </a:spcBef>
              <a:spcAft>
                <a:spcPct val="0"/>
              </a:spcAft>
              <a:buClrTx/>
              <a:buSzTx/>
              <a:buFontTx/>
              <a:buNone/>
              <a:tabLst/>
              <a:defRPr baseline="0"/>
            </a:lvl1pPr>
            <a:lvl2pPr marL="614362" indent="-342900">
              <a:buFont typeface="+mj-lt"/>
              <a:buAutoNum type="arabicParenR"/>
              <a:defRPr/>
            </a:lvl2pPr>
            <a:lvl3pPr marL="614362" indent="-342900">
              <a:buFont typeface="+mj-lt"/>
              <a:buAutoNum type="alphaLcParenR"/>
              <a:defRPr/>
            </a:lvl3pPr>
            <a:lvl4pPr marL="892175" indent="-260350">
              <a:defRPr/>
            </a:lvl4pPr>
            <a:lvl5pPr marL="990600" indent="-358775">
              <a:defRPr/>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smtClean="0"/>
          </a:p>
        </p:txBody>
      </p:sp>
      <p:sp>
        <p:nvSpPr>
          <p:cNvPr id="4" name="Zástupný symbol pro zápatí 14"/>
          <p:cNvSpPr>
            <a:spLocks noGrp="1"/>
          </p:cNvSpPr>
          <p:nvPr>
            <p:ph type="ftr" sz="quarter" idx="10"/>
          </p:nvPr>
        </p:nvSpPr>
        <p:spPr/>
        <p:txBody>
          <a:bodyPr/>
          <a:lstStyle>
            <a:lvl1pPr>
              <a:defRPr/>
            </a:lvl1pPr>
          </a:lstStyle>
          <a:p>
            <a:pPr>
              <a:defRPr/>
            </a:pPr>
            <a:r>
              <a:rPr lang="cs-CZ" smtClean="0"/>
              <a:t>Textový editor</a:t>
            </a:r>
            <a:endParaRPr lang="cs-CZ"/>
          </a:p>
        </p:txBody>
      </p:sp>
      <p:sp>
        <p:nvSpPr>
          <p:cNvPr id="5" name="TextovéPole 4"/>
          <p:cNvSpPr txBox="1"/>
          <p:nvPr userDrawn="1"/>
        </p:nvSpPr>
        <p:spPr>
          <a:xfrm>
            <a:off x="214282" y="1428736"/>
            <a:ext cx="6572296" cy="523220"/>
          </a:xfrm>
          <a:prstGeom prst="rect">
            <a:avLst/>
          </a:prstGeom>
          <a:noFill/>
        </p:spPr>
        <p:txBody>
          <a:bodyPr wrap="square" rtlCol="0">
            <a:spAutoFit/>
          </a:bodyPr>
          <a:lstStyle/>
          <a:p>
            <a:r>
              <a:rPr lang="ru-RU" sz="2800" b="1" kern="1200" dirty="0" smtClean="0">
                <a:solidFill>
                  <a:srgbClr val="1A962F"/>
                </a:solidFill>
                <a:latin typeface="Arial" charset="0"/>
                <a:ea typeface="+mn-ea"/>
                <a:cs typeface="Arial" charset="0"/>
              </a:rPr>
              <a:t>Seznam použitých zdrojů </a:t>
            </a:r>
            <a:endParaRPr lang="cs-CZ" sz="2800" b="1" kern="1200" dirty="0">
              <a:solidFill>
                <a:srgbClr val="1A962F"/>
              </a:solidFill>
              <a:latin typeface="Arial" charset="0"/>
              <a:ea typeface="+mn-ea"/>
              <a:cs typeface="Arial" charset="0"/>
            </a:endParaRPr>
          </a:p>
        </p:txBody>
      </p:sp>
      <p:sp>
        <p:nvSpPr>
          <p:cNvPr id="6" name="Rectangle 8"/>
          <p:cNvSpPr>
            <a:spLocks noGrp="1" noChangeArrowheads="1"/>
          </p:cNvSpPr>
          <p:nvPr>
            <p:ph type="sldNum" sz="quarter" idx="4"/>
          </p:nvPr>
        </p:nvSpPr>
        <p:spPr bwMode="auto">
          <a:xfrm>
            <a:off x="7500938" y="1428750"/>
            <a:ext cx="1500187"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50" b="1" i="1" dirty="0">
                <a:latin typeface="+mn-lt"/>
                <a:cs typeface="+mn-cs"/>
              </a:defRPr>
            </a:lvl1pPr>
          </a:lstStyle>
          <a:p>
            <a:pPr>
              <a:defRPr/>
            </a:pPr>
            <a:r>
              <a:rPr lang="cs-CZ" dirty="0"/>
              <a:t>číslo </a:t>
            </a:r>
            <a:r>
              <a:rPr lang="cs-CZ" b="0" dirty="0"/>
              <a:t>snímku</a:t>
            </a:r>
            <a:r>
              <a:rPr lang="cs-CZ" dirty="0"/>
              <a:t> </a:t>
            </a:r>
            <a:fld id="{596809EC-130A-4C23-AB6C-E531387A786D}" type="slidenum">
              <a:rPr lang="cs-CZ"/>
              <a:pPr>
                <a:defRPr/>
              </a:pPr>
              <a:t>‹#›</a:t>
            </a:fld>
            <a:endParaRPr lang="cs-CZ" dirty="0"/>
          </a:p>
        </p:txBody>
      </p:sp>
      <p:sp>
        <p:nvSpPr>
          <p:cNvPr id="7" name="Rectangle 7"/>
          <p:cNvSpPr>
            <a:spLocks noGrp="1" noChangeArrowheads="1"/>
          </p:cNvSpPr>
          <p:nvPr>
            <p:ph type="dt" sz="half" idx="2"/>
          </p:nvPr>
        </p:nvSpPr>
        <p:spPr bwMode="auto">
          <a:xfrm>
            <a:off x="7500938" y="1285875"/>
            <a:ext cx="1500187"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50" i="1" smtClean="0">
                <a:latin typeface="+mn-lt"/>
                <a:cs typeface="+mn-cs"/>
              </a:defRPr>
            </a:lvl1pPr>
          </a:lstStyle>
          <a:p>
            <a:pPr>
              <a:defRPr/>
            </a:pPr>
            <a:fld id="{1E6D8F47-4171-40A3-ADCA-CACADCC264AF}" type="datetime1">
              <a:rPr lang="cs-CZ" smtClean="0"/>
              <a:pPr>
                <a:defRPr/>
              </a:pPr>
              <a:t>16. 1. 2017</a:t>
            </a:fld>
            <a:endParaRPr lang="cs-CZ"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datum 3"/>
          <p:cNvSpPr>
            <a:spLocks noGrp="1"/>
          </p:cNvSpPr>
          <p:nvPr>
            <p:ph type="dt" sz="half" idx="10"/>
          </p:nvPr>
        </p:nvSpPr>
        <p:spPr>
          <a:xfrm>
            <a:off x="7500938" y="1214438"/>
            <a:ext cx="1500187" cy="231775"/>
          </a:xfrm>
        </p:spPr>
        <p:txBody>
          <a:bodyPr/>
          <a:lstStyle>
            <a:lvl1pPr algn="ctr">
              <a:defRPr sz="1000" smtClean="0"/>
            </a:lvl1pPr>
          </a:lstStyle>
          <a:p>
            <a:pPr>
              <a:defRPr/>
            </a:pPr>
            <a:fld id="{2E23830F-F450-4C30-AFAE-F9A25F9C5503}" type="datetime1">
              <a:rPr lang="cs-CZ" smtClean="0"/>
              <a:pPr>
                <a:defRPr/>
              </a:pPr>
              <a:t>16. 1. 2017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r>
              <a:rPr lang="cs-CZ" smtClean="0"/>
              <a:t>Textový editor</a:t>
            </a:r>
            <a:endParaRPr lang="cs-CZ"/>
          </a:p>
        </p:txBody>
      </p:sp>
      <p:sp>
        <p:nvSpPr>
          <p:cNvPr id="6" name="Zástupný symbol pro číslo snímku 5"/>
          <p:cNvSpPr>
            <a:spLocks noGrp="1"/>
          </p:cNvSpPr>
          <p:nvPr>
            <p:ph type="sldNum" sz="quarter" idx="12"/>
          </p:nvPr>
        </p:nvSpPr>
        <p:spPr>
          <a:xfrm>
            <a:off x="7500938" y="1428750"/>
            <a:ext cx="1500187" cy="285750"/>
          </a:xfrm>
        </p:spPr>
        <p:txBody>
          <a:bodyPr/>
          <a:lstStyle>
            <a:lvl1pPr>
              <a:defRPr sz="1050" b="0" i="1"/>
            </a:lvl1pPr>
          </a:lstStyle>
          <a:p>
            <a:pPr>
              <a:defRPr/>
            </a:pPr>
            <a:r>
              <a:rPr lang="cs-CZ"/>
              <a:t>číslo snímku </a:t>
            </a:r>
            <a:fld id="{6AF26BBD-D491-4F5D-B92C-EAD40FD338FE}"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a obsah">
    <p:bg>
      <p:bgRef idx="1001">
        <a:schemeClr val="bg1"/>
      </p:bgRef>
    </p:bg>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lvl2pPr marL="614362" indent="-342900">
              <a:buFont typeface="+mj-lt"/>
              <a:buAutoNum type="alphaUcPeriod"/>
              <a:defRPr/>
            </a:lvl2pPr>
            <a:lvl3pPr marL="614362" indent="-342900">
              <a:buFont typeface="+mj-lt"/>
              <a:buAutoNum type="alphaLcParenR"/>
              <a:defRPr/>
            </a:lvl3pPr>
            <a:lvl4pPr marL="892175" indent="-260350">
              <a:defRPr/>
            </a:lvl4pPr>
            <a:lvl5pPr marL="990600" indent="-358775">
              <a:defRPr/>
            </a:lvl5p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11" name="Zástupný symbol pro datum 10"/>
          <p:cNvSpPr>
            <a:spLocks noGrp="1"/>
          </p:cNvSpPr>
          <p:nvPr>
            <p:ph type="dt" sz="half" idx="10"/>
          </p:nvPr>
        </p:nvSpPr>
        <p:spPr/>
        <p:txBody>
          <a:bodyPr/>
          <a:lstStyle/>
          <a:p>
            <a:pPr>
              <a:defRPr/>
            </a:pPr>
            <a:fld id="{EE6591EE-9A98-4677-8824-6763EEC2315F}" type="datetime1">
              <a:rPr lang="cs-CZ" smtClean="0"/>
              <a:pPr>
                <a:defRPr/>
              </a:pPr>
              <a:t>16. 1. 2017</a:t>
            </a:fld>
            <a:endParaRPr lang="cs-CZ" dirty="0"/>
          </a:p>
        </p:txBody>
      </p:sp>
      <p:sp>
        <p:nvSpPr>
          <p:cNvPr id="12" name="Zástupný symbol pro číslo snímku 11"/>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a:t>
            </a:fld>
            <a:endParaRPr lang="cs-CZ"/>
          </a:p>
        </p:txBody>
      </p:sp>
      <p:sp>
        <p:nvSpPr>
          <p:cNvPr id="13" name="Zástupný symbol pro zápatí 12"/>
          <p:cNvSpPr>
            <a:spLocks noGrp="1"/>
          </p:cNvSpPr>
          <p:nvPr>
            <p:ph type="ftr" sz="quarter" idx="12"/>
          </p:nvPr>
        </p:nvSpPr>
        <p:spPr/>
        <p:txBody>
          <a:bodyPr/>
          <a:lstStyle/>
          <a:p>
            <a:pPr>
              <a:defRPr/>
            </a:pPr>
            <a:r>
              <a:rPr lang="cs-CZ" smtClean="0"/>
              <a:t>Textový editor</a:t>
            </a:r>
            <a:endParaRPr lang="cs-CZ"/>
          </a:p>
        </p:txBody>
      </p:sp>
      <p:sp>
        <p:nvSpPr>
          <p:cNvPr id="14" name="Nadpis 13"/>
          <p:cNvSpPr>
            <a:spLocks noGrp="1"/>
          </p:cNvSpPr>
          <p:nvPr>
            <p:ph type="title"/>
          </p:nvPr>
        </p:nvSpPr>
        <p:spPr/>
        <p:txBody>
          <a:bodyPr/>
          <a:lstStyle/>
          <a:p>
            <a:r>
              <a:rPr lang="cs-CZ" smtClean="0"/>
              <a:t>Klepnutím lze upravit styl předlohy nadpisů.</a:t>
            </a:r>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354013" y="1989138"/>
            <a:ext cx="4141787" cy="4392612"/>
          </a:xfrm>
        </p:spPr>
        <p:txBody>
          <a:bodyPr/>
          <a:lstStyle>
            <a:lvl1pPr>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obsah 3"/>
          <p:cNvSpPr>
            <a:spLocks noGrp="1"/>
          </p:cNvSpPr>
          <p:nvPr>
            <p:ph sz="half" idx="2"/>
          </p:nvPr>
        </p:nvSpPr>
        <p:spPr>
          <a:xfrm>
            <a:off x="4648200" y="1989138"/>
            <a:ext cx="4141788" cy="4392612"/>
          </a:xfrm>
        </p:spPr>
        <p:txBody>
          <a:bodyPr/>
          <a:lstStyle>
            <a:lvl1pPr>
              <a:defRPr sz="1600"/>
            </a:lvl1pPr>
            <a:lvl2pPr>
              <a:defRPr sz="1400"/>
            </a:lvl2pPr>
            <a:lvl3pPr>
              <a:defRPr sz="1400"/>
            </a:lvl3pPr>
            <a:lvl4pPr>
              <a:defRPr sz="1400"/>
            </a:lvl4pPr>
            <a:lvl5pPr>
              <a:defRPr sz="1800"/>
            </a:lvl5pPr>
            <a:lvl6pPr>
              <a:defRPr sz="1800"/>
            </a:lvl6pPr>
            <a:lvl7pPr>
              <a:defRPr sz="1800"/>
            </a:lvl7pPr>
            <a:lvl8pPr>
              <a:defRPr sz="1800"/>
            </a:lvl8pPr>
            <a:lvl9pPr>
              <a:defRPr sz="1800"/>
            </a:lvl9p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5" name="Rectangle 7"/>
          <p:cNvSpPr>
            <a:spLocks noGrp="1" noChangeArrowheads="1"/>
          </p:cNvSpPr>
          <p:nvPr>
            <p:ph type="dt" sz="half" idx="10"/>
          </p:nvPr>
        </p:nvSpPr>
        <p:spPr>
          <a:xfrm>
            <a:off x="7500938" y="1214438"/>
            <a:ext cx="1500187" cy="431800"/>
          </a:xfrm>
        </p:spPr>
        <p:txBody>
          <a:bodyPr/>
          <a:lstStyle>
            <a:lvl1pPr algn="ctr">
              <a:defRPr smtClean="0"/>
            </a:lvl1pPr>
          </a:lstStyle>
          <a:p>
            <a:pPr>
              <a:defRPr/>
            </a:pPr>
            <a:fld id="{5D245F2B-F9C0-4FFF-891C-8A12C451B368}" type="datetime1">
              <a:rPr lang="cs-CZ" smtClean="0"/>
              <a:pPr>
                <a:defRPr/>
              </a:pPr>
              <a:t>16. 1. 2017</a:t>
            </a:fld>
            <a:endParaRPr lang="cs-CZ"/>
          </a:p>
        </p:txBody>
      </p:sp>
      <p:sp>
        <p:nvSpPr>
          <p:cNvPr id="6" name="Rectangle 8"/>
          <p:cNvSpPr>
            <a:spLocks noGrp="1" noChangeArrowheads="1"/>
          </p:cNvSpPr>
          <p:nvPr>
            <p:ph type="ftr" sz="quarter" idx="11"/>
          </p:nvPr>
        </p:nvSpPr>
        <p:spPr/>
        <p:txBody>
          <a:bodyPr/>
          <a:lstStyle>
            <a:lvl1pPr>
              <a:defRPr/>
            </a:lvl1pPr>
          </a:lstStyle>
          <a:p>
            <a:pPr>
              <a:defRPr/>
            </a:pPr>
            <a:r>
              <a:rPr lang="cs-CZ" smtClean="0"/>
              <a:t>Textový editor</a:t>
            </a:r>
            <a:endParaRPr lang="cs-CZ"/>
          </a:p>
        </p:txBody>
      </p:sp>
      <p:sp>
        <p:nvSpPr>
          <p:cNvPr id="7" name="Rectangle 9"/>
          <p:cNvSpPr>
            <a:spLocks noGrp="1" noChangeArrowheads="1"/>
          </p:cNvSpPr>
          <p:nvPr>
            <p:ph type="sldNum" sz="quarter" idx="12"/>
          </p:nvPr>
        </p:nvSpPr>
        <p:spPr/>
        <p:txBody>
          <a:bodyPr/>
          <a:lstStyle>
            <a:lvl1pPr>
              <a:defRPr/>
            </a:lvl1pPr>
          </a:lstStyle>
          <a:p>
            <a:pPr>
              <a:defRPr/>
            </a:pPr>
            <a:r>
              <a:rPr lang="cs-CZ"/>
              <a:t>číslo snímku </a:t>
            </a:r>
            <a:fld id="{06629D08-5858-46DE-9E8E-7D47046BC1B5}"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7"/>
          <p:cNvSpPr>
            <a:spLocks noGrp="1" noChangeArrowheads="1"/>
          </p:cNvSpPr>
          <p:nvPr>
            <p:ph type="dt" sz="half" idx="10"/>
          </p:nvPr>
        </p:nvSpPr>
        <p:spPr>
          <a:ln/>
        </p:spPr>
        <p:txBody>
          <a:bodyPr/>
          <a:lstStyle>
            <a:lvl1pPr>
              <a:defRPr/>
            </a:lvl1pPr>
          </a:lstStyle>
          <a:p>
            <a:pPr>
              <a:defRPr/>
            </a:pPr>
            <a:fld id="{ECCF149B-C8D9-41C6-86E8-6243EC5AAF9E}" type="datetime1">
              <a:rPr lang="cs-CZ" smtClean="0"/>
              <a:pPr>
                <a:defRPr/>
              </a:pPr>
              <a:t>16. 1. 2017</a:t>
            </a:fld>
            <a:endParaRPr lang="cs-CZ" dirty="0"/>
          </a:p>
        </p:txBody>
      </p:sp>
      <p:sp>
        <p:nvSpPr>
          <p:cNvPr id="4" name="Rectangle 8"/>
          <p:cNvSpPr>
            <a:spLocks noGrp="1" noChangeArrowheads="1"/>
          </p:cNvSpPr>
          <p:nvPr>
            <p:ph type="ftr" sz="quarter" idx="11"/>
          </p:nvPr>
        </p:nvSpPr>
        <p:spPr>
          <a:ln/>
        </p:spPr>
        <p:txBody>
          <a:bodyPr/>
          <a:lstStyle>
            <a:lvl1pPr>
              <a:defRPr/>
            </a:lvl1pPr>
          </a:lstStyle>
          <a:p>
            <a:pPr>
              <a:defRPr/>
            </a:pPr>
            <a:r>
              <a:rPr lang="cs-CZ" smtClean="0"/>
              <a:t>Textový editor</a:t>
            </a:r>
            <a:endParaRPr lang="cs-CZ"/>
          </a:p>
        </p:txBody>
      </p:sp>
      <p:sp>
        <p:nvSpPr>
          <p:cNvPr id="5" name="Rectangle 9"/>
          <p:cNvSpPr>
            <a:spLocks noGrp="1" noChangeArrowheads="1"/>
          </p:cNvSpPr>
          <p:nvPr>
            <p:ph type="sldNum" sz="quarter" idx="12"/>
          </p:nvPr>
        </p:nvSpPr>
        <p:spPr>
          <a:ln/>
        </p:spPr>
        <p:txBody>
          <a:bodyPr/>
          <a:lstStyle>
            <a:lvl1pPr>
              <a:defRPr/>
            </a:lvl1pPr>
          </a:lstStyle>
          <a:p>
            <a:pPr>
              <a:defRPr/>
            </a:pPr>
            <a:r>
              <a:rPr lang="cs-CZ"/>
              <a:t>číslo snímku </a:t>
            </a:r>
            <a:fld id="{0577FD47-F03C-44F6-A626-8C9215499D70}"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1.jpe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4.xml"/><Relationship Id="rId1" Type="http://schemas.openxmlformats.org/officeDocument/2006/relationships/slideLayout" Target="../slideLayouts/slideLayout10.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image" Target="../media/image1.jpe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6.xml"/><Relationship Id="rId1" Type="http://schemas.openxmlformats.org/officeDocument/2006/relationships/slideLayout" Target="../slideLayouts/slideLayout13.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7.xml"/><Relationship Id="rId1" Type="http://schemas.openxmlformats.org/officeDocument/2006/relationships/slideLayout" Target="../slideLayouts/slideLayout14.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8.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a:off x="8964613" y="1196975"/>
            <a:ext cx="179387" cy="0"/>
          </a:xfrm>
          <a:prstGeom prst="line">
            <a:avLst/>
          </a:prstGeom>
          <a:noFill/>
          <a:ln w="38100">
            <a:solidFill>
              <a:schemeClr val="accent2"/>
            </a:solidFill>
            <a:round/>
            <a:headEnd/>
            <a:tailEnd/>
          </a:ln>
          <a:effectLst/>
        </p:spPr>
        <p:txBody>
          <a:bodyPr/>
          <a:lstStyle/>
          <a:p>
            <a:pPr>
              <a:defRPr/>
            </a:pPr>
            <a:endParaRPr lang="cs-CZ"/>
          </a:p>
        </p:txBody>
      </p:sp>
      <p:sp>
        <p:nvSpPr>
          <p:cNvPr id="4099" name="Line 3"/>
          <p:cNvSpPr>
            <a:spLocks noChangeShapeType="1"/>
          </p:cNvSpPr>
          <p:nvPr/>
        </p:nvSpPr>
        <p:spPr bwMode="auto">
          <a:xfrm>
            <a:off x="0" y="1196975"/>
            <a:ext cx="7380288" cy="0"/>
          </a:xfrm>
          <a:prstGeom prst="line">
            <a:avLst/>
          </a:prstGeom>
          <a:noFill/>
          <a:ln w="38100">
            <a:solidFill>
              <a:srgbClr val="000080"/>
            </a:solidFill>
            <a:round/>
            <a:headEnd/>
            <a:tailEnd/>
          </a:ln>
          <a:effectLst/>
        </p:spPr>
        <p:txBody>
          <a:bodyPr/>
          <a:lstStyle/>
          <a:p>
            <a:pPr>
              <a:defRPr/>
            </a:pPr>
            <a:endParaRPr lang="cs-CZ"/>
          </a:p>
        </p:txBody>
      </p:sp>
      <p:sp>
        <p:nvSpPr>
          <p:cNvPr id="1028" name="Rectangle 4"/>
          <p:cNvSpPr>
            <a:spLocks noGrp="1" noChangeArrowheads="1"/>
          </p:cNvSpPr>
          <p:nvPr>
            <p:ph type="title"/>
          </p:nvPr>
        </p:nvSpPr>
        <p:spPr bwMode="auto">
          <a:xfrm>
            <a:off x="250825" y="1268413"/>
            <a:ext cx="7165975" cy="6477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4101" name="AutoShape 5"/>
          <p:cNvSpPr>
            <a:spLocks noChangeArrowheads="1"/>
          </p:cNvSpPr>
          <p:nvPr/>
        </p:nvSpPr>
        <p:spPr bwMode="auto">
          <a:xfrm>
            <a:off x="7524750" y="692150"/>
            <a:ext cx="1476375" cy="1008063"/>
          </a:xfrm>
          <a:prstGeom prst="roundRect">
            <a:avLst>
              <a:gd name="adj" fmla="val 16667"/>
            </a:avLst>
          </a:prstGeom>
          <a:solidFill>
            <a:srgbClr val="92D050"/>
          </a:solidFill>
          <a:ln w="19050">
            <a:solidFill>
              <a:schemeClr val="accent2"/>
            </a:solidFill>
            <a:round/>
            <a:headEnd/>
            <a:tailEnd/>
          </a:ln>
          <a:effectLst/>
        </p:spPr>
        <p:txBody>
          <a:bodyPr wrap="none" anchor="ctr"/>
          <a:lstStyle/>
          <a:p>
            <a:pPr>
              <a:defRPr/>
            </a:pPr>
            <a:endParaRPr lang="cs-CZ"/>
          </a:p>
        </p:txBody>
      </p:sp>
      <p:sp>
        <p:nvSpPr>
          <p:cNvPr id="1030" name="Rectangle 6"/>
          <p:cNvSpPr>
            <a:spLocks noGrp="1" noChangeArrowheads="1"/>
          </p:cNvSpPr>
          <p:nvPr>
            <p:ph type="body" idx="1"/>
          </p:nvPr>
        </p:nvSpPr>
        <p:spPr bwMode="auto">
          <a:xfrm>
            <a:off x="1643063" y="2000250"/>
            <a:ext cx="6500812" cy="43815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104" name="Rectangle 8"/>
          <p:cNvSpPr>
            <a:spLocks noGrp="1" noChangeArrowheads="1"/>
          </p:cNvSpPr>
          <p:nvPr>
            <p:ph type="ftr" sz="quarter" idx="3"/>
          </p:nvPr>
        </p:nvSpPr>
        <p:spPr bwMode="auto">
          <a:xfrm>
            <a:off x="0" y="6381750"/>
            <a:ext cx="9144000" cy="476250"/>
          </a:xfrm>
          <a:prstGeom prst="rect">
            <a:avLst/>
          </a:prstGeom>
          <a:solidFill>
            <a:srgbClr val="92D050"/>
          </a:solid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defRPr sz="1600" b="1"/>
            </a:lvl1pPr>
          </a:lstStyle>
          <a:p>
            <a:pPr>
              <a:defRPr/>
            </a:pPr>
            <a:r>
              <a:rPr lang="cs-CZ" smtClean="0"/>
              <a:t>Textový editor</a:t>
            </a:r>
            <a:endParaRPr lang="cs-CZ"/>
          </a:p>
        </p:txBody>
      </p:sp>
      <p:sp>
        <p:nvSpPr>
          <p:cNvPr id="4106" name="Text Box 10"/>
          <p:cNvSpPr txBox="1">
            <a:spLocks noChangeArrowheads="1"/>
          </p:cNvSpPr>
          <p:nvPr/>
        </p:nvSpPr>
        <p:spPr bwMode="auto">
          <a:xfrm>
            <a:off x="6227763" y="260350"/>
            <a:ext cx="2736850" cy="336550"/>
          </a:xfrm>
          <a:prstGeom prst="rect">
            <a:avLst/>
          </a:prstGeom>
          <a:noFill/>
          <a:ln w="9525">
            <a:noFill/>
            <a:miter lim="800000"/>
            <a:headEnd/>
            <a:tailEnd/>
          </a:ln>
          <a:effectLst/>
        </p:spPr>
        <p:txBody>
          <a:bodyPr>
            <a:spAutoFit/>
          </a:bodyPr>
          <a:lstStyle/>
          <a:p>
            <a:pPr algn="r">
              <a:spcBef>
                <a:spcPct val="50000"/>
              </a:spcBef>
              <a:defRPr/>
            </a:pPr>
            <a:r>
              <a:rPr lang="cs-CZ" sz="1600" b="1"/>
              <a:t>Standardizace ICT výuky</a:t>
            </a:r>
          </a:p>
        </p:txBody>
      </p:sp>
      <p:pic>
        <p:nvPicPr>
          <p:cNvPr id="1033" name="Picture 11" descr="VOS SUMPERK PSD black"/>
          <p:cNvPicPr>
            <a:picLocks noChangeAspect="1" noChangeArrowheads="1"/>
          </p:cNvPicPr>
          <p:nvPr/>
        </p:nvPicPr>
        <p:blipFill>
          <a:blip r:embed="rId7" cstate="print"/>
          <a:srcRect/>
          <a:stretch>
            <a:fillRect/>
          </a:stretch>
        </p:blipFill>
        <p:spPr bwMode="auto">
          <a:xfrm>
            <a:off x="250825" y="188913"/>
            <a:ext cx="5135563" cy="863600"/>
          </a:xfrm>
          <a:prstGeom prst="rect">
            <a:avLst/>
          </a:prstGeom>
          <a:noFill/>
          <a:ln w="9525">
            <a:noFill/>
            <a:miter lim="800000"/>
            <a:headEnd/>
            <a:tailEnd/>
          </a:ln>
        </p:spPr>
      </p:pic>
      <p:sp>
        <p:nvSpPr>
          <p:cNvPr id="4108" name="Text Box 12"/>
          <p:cNvSpPr txBox="1">
            <a:spLocks noChangeArrowheads="1"/>
          </p:cNvSpPr>
          <p:nvPr/>
        </p:nvSpPr>
        <p:spPr bwMode="auto">
          <a:xfrm>
            <a:off x="735013" y="928688"/>
            <a:ext cx="6645275" cy="244475"/>
          </a:xfrm>
          <a:prstGeom prst="rect">
            <a:avLst/>
          </a:prstGeom>
          <a:noFill/>
          <a:ln w="9525">
            <a:noFill/>
            <a:miter lim="800000"/>
            <a:headEnd/>
            <a:tailEnd/>
          </a:ln>
          <a:effectLst/>
        </p:spPr>
        <p:txBody>
          <a:bodyPr>
            <a:spAutoFit/>
          </a:bodyPr>
          <a:lstStyle/>
          <a:p>
            <a:pPr>
              <a:defRPr/>
            </a:pPr>
            <a:endParaRPr lang="cs-CZ"/>
          </a:p>
        </p:txBody>
      </p:sp>
      <p:sp>
        <p:nvSpPr>
          <p:cNvPr id="4109" name="Line 13"/>
          <p:cNvSpPr>
            <a:spLocks noChangeShapeType="1"/>
          </p:cNvSpPr>
          <p:nvPr/>
        </p:nvSpPr>
        <p:spPr bwMode="auto">
          <a:xfrm>
            <a:off x="7308850" y="1196975"/>
            <a:ext cx="215900" cy="0"/>
          </a:xfrm>
          <a:prstGeom prst="line">
            <a:avLst/>
          </a:prstGeom>
          <a:noFill/>
          <a:ln w="38100">
            <a:solidFill>
              <a:srgbClr val="000080"/>
            </a:solidFill>
            <a:round/>
            <a:headEnd/>
            <a:tailEnd/>
          </a:ln>
          <a:effectLst/>
        </p:spPr>
        <p:txBody>
          <a:bodyPr/>
          <a:lstStyle/>
          <a:p>
            <a:pPr>
              <a:defRPr/>
            </a:pPr>
            <a:endParaRPr lang="cs-CZ"/>
          </a:p>
        </p:txBody>
      </p:sp>
      <p:sp>
        <p:nvSpPr>
          <p:cNvPr id="4110" name="Text Box 14"/>
          <p:cNvSpPr txBox="1">
            <a:spLocks noChangeArrowheads="1"/>
          </p:cNvSpPr>
          <p:nvPr/>
        </p:nvSpPr>
        <p:spPr bwMode="auto">
          <a:xfrm>
            <a:off x="7500938" y="714375"/>
            <a:ext cx="1512887" cy="515938"/>
          </a:xfrm>
          <a:prstGeom prst="rect">
            <a:avLst/>
          </a:prstGeom>
          <a:noFill/>
          <a:ln w="9525">
            <a:noFill/>
            <a:miter lim="800000"/>
            <a:headEnd/>
            <a:tailEnd/>
          </a:ln>
          <a:effectLst/>
        </p:spPr>
        <p:txBody>
          <a:bodyPr>
            <a:spAutoFit/>
          </a:bodyPr>
          <a:lstStyle/>
          <a:p>
            <a:pPr algn="ctr">
              <a:spcBef>
                <a:spcPct val="50000"/>
              </a:spcBef>
              <a:defRPr/>
            </a:pPr>
            <a:r>
              <a:rPr lang="cs-CZ" sz="1100" b="1" dirty="0"/>
              <a:t>CHARAKTERISTKA</a:t>
            </a:r>
          </a:p>
          <a:p>
            <a:pPr algn="ctr">
              <a:spcBef>
                <a:spcPct val="50000"/>
              </a:spcBef>
              <a:defRPr/>
            </a:pPr>
            <a:r>
              <a:rPr lang="cs-CZ" sz="1100" b="1" dirty="0"/>
              <a:t>MODULU</a:t>
            </a:r>
          </a:p>
        </p:txBody>
      </p:sp>
      <p:sp>
        <p:nvSpPr>
          <p:cNvPr id="4111" name="Line 15"/>
          <p:cNvSpPr>
            <a:spLocks noChangeShapeType="1"/>
          </p:cNvSpPr>
          <p:nvPr/>
        </p:nvSpPr>
        <p:spPr bwMode="auto">
          <a:xfrm>
            <a:off x="9144000" y="1125538"/>
            <a:ext cx="0" cy="71437"/>
          </a:xfrm>
          <a:prstGeom prst="line">
            <a:avLst/>
          </a:prstGeom>
          <a:noFill/>
          <a:ln w="9525">
            <a:solidFill>
              <a:schemeClr val="tx1"/>
            </a:solidFill>
            <a:round/>
            <a:headEnd/>
            <a:tailEnd/>
          </a:ln>
          <a:effectLst/>
        </p:spPr>
        <p:txBody>
          <a:bodyPr/>
          <a:lstStyle/>
          <a:p>
            <a:pPr>
              <a:defRPr/>
            </a:pPr>
            <a:endParaRPr lang="cs-CZ"/>
          </a:p>
        </p:txBody>
      </p:sp>
      <p:sp>
        <p:nvSpPr>
          <p:cNvPr id="14" name="Rectangle 7"/>
          <p:cNvSpPr>
            <a:spLocks noGrp="1" noChangeArrowheads="1"/>
          </p:cNvSpPr>
          <p:nvPr>
            <p:ph type="dt" sz="half" idx="2"/>
          </p:nvPr>
        </p:nvSpPr>
        <p:spPr bwMode="auto">
          <a:xfrm>
            <a:off x="7500938" y="1285875"/>
            <a:ext cx="1500187"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50" i="1" smtClean="0">
                <a:latin typeface="+mn-lt"/>
                <a:cs typeface="+mn-cs"/>
              </a:defRPr>
            </a:lvl1pPr>
          </a:lstStyle>
          <a:p>
            <a:pPr>
              <a:defRPr/>
            </a:pPr>
            <a:fld id="{1F80879C-0820-46AC-A822-CA89173B5F97}" type="datetime1">
              <a:rPr lang="cs-CZ" smtClean="0"/>
              <a:pPr>
                <a:defRPr/>
              </a:pPr>
              <a:t>16. 1. 2017</a:t>
            </a:fld>
            <a:endParaRPr lang="cs-CZ" dirty="0"/>
          </a:p>
        </p:txBody>
      </p:sp>
      <p:sp>
        <p:nvSpPr>
          <p:cNvPr id="15" name="Rectangle 8"/>
          <p:cNvSpPr>
            <a:spLocks noGrp="1" noChangeArrowheads="1"/>
          </p:cNvSpPr>
          <p:nvPr>
            <p:ph type="sldNum" sz="quarter" idx="4"/>
          </p:nvPr>
        </p:nvSpPr>
        <p:spPr bwMode="auto">
          <a:xfrm>
            <a:off x="7500938" y="1428750"/>
            <a:ext cx="1500187"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50" b="1" i="1" dirty="0">
                <a:latin typeface="+mn-lt"/>
                <a:cs typeface="+mn-cs"/>
              </a:defRPr>
            </a:lvl1pPr>
          </a:lstStyle>
          <a:p>
            <a:pPr>
              <a:defRPr/>
            </a:pPr>
            <a:r>
              <a:rPr lang="cs-CZ" dirty="0"/>
              <a:t>číslo </a:t>
            </a:r>
            <a:r>
              <a:rPr lang="cs-CZ" b="0" dirty="0"/>
              <a:t>snímku</a:t>
            </a:r>
            <a:r>
              <a:rPr lang="cs-CZ" dirty="0"/>
              <a:t> </a:t>
            </a:r>
            <a:fld id="{596809EC-130A-4C23-AB6C-E531387A786D}" type="slidenum">
              <a:rPr lang="cs-CZ"/>
              <a:pPr>
                <a:defRPr/>
              </a:pPr>
              <a:t>‹#›</a:t>
            </a:fld>
            <a:endParaRPr lang="cs-CZ" dirty="0"/>
          </a:p>
        </p:txBody>
      </p:sp>
    </p:spTree>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Lst>
  <p:hf hdr="0"/>
  <p:txStyles>
    <p:titleStyle>
      <a:lvl1pPr algn="l" rtl="0" eaLnBrk="1" fontAlgn="base" hangingPunct="1">
        <a:spcBef>
          <a:spcPct val="0"/>
        </a:spcBef>
        <a:spcAft>
          <a:spcPct val="0"/>
        </a:spcAft>
        <a:defRPr sz="2800" b="1">
          <a:solidFill>
            <a:srgbClr val="008000"/>
          </a:solidFill>
          <a:latin typeface="+mj-lt"/>
          <a:ea typeface="+mj-ea"/>
          <a:cs typeface="+mj-cs"/>
        </a:defRPr>
      </a:lvl1pPr>
      <a:lvl2pPr algn="l" rtl="0" eaLnBrk="1" fontAlgn="base" hangingPunct="1">
        <a:spcBef>
          <a:spcPct val="0"/>
        </a:spcBef>
        <a:spcAft>
          <a:spcPct val="0"/>
        </a:spcAft>
        <a:defRPr sz="2800" b="1">
          <a:solidFill>
            <a:srgbClr val="008000"/>
          </a:solidFill>
          <a:latin typeface="Arial" charset="0"/>
          <a:cs typeface="Arial" charset="0"/>
        </a:defRPr>
      </a:lvl2pPr>
      <a:lvl3pPr algn="l" rtl="0" eaLnBrk="1" fontAlgn="base" hangingPunct="1">
        <a:spcBef>
          <a:spcPct val="0"/>
        </a:spcBef>
        <a:spcAft>
          <a:spcPct val="0"/>
        </a:spcAft>
        <a:defRPr sz="2800" b="1">
          <a:solidFill>
            <a:srgbClr val="008000"/>
          </a:solidFill>
          <a:latin typeface="Arial" charset="0"/>
          <a:cs typeface="Arial" charset="0"/>
        </a:defRPr>
      </a:lvl3pPr>
      <a:lvl4pPr algn="l" rtl="0" eaLnBrk="1" fontAlgn="base" hangingPunct="1">
        <a:spcBef>
          <a:spcPct val="0"/>
        </a:spcBef>
        <a:spcAft>
          <a:spcPct val="0"/>
        </a:spcAft>
        <a:defRPr sz="2800" b="1">
          <a:solidFill>
            <a:srgbClr val="008000"/>
          </a:solidFill>
          <a:latin typeface="Arial" charset="0"/>
          <a:cs typeface="Arial" charset="0"/>
        </a:defRPr>
      </a:lvl4pPr>
      <a:lvl5pPr algn="l" rtl="0" eaLnBrk="1" fontAlgn="base" hangingPunct="1">
        <a:spcBef>
          <a:spcPct val="0"/>
        </a:spcBef>
        <a:spcAft>
          <a:spcPct val="0"/>
        </a:spcAft>
        <a:defRPr sz="2800" b="1">
          <a:solidFill>
            <a:srgbClr val="008000"/>
          </a:solidFill>
          <a:latin typeface="Arial" charset="0"/>
          <a:cs typeface="Arial" charset="0"/>
        </a:defRPr>
      </a:lvl5pPr>
      <a:lvl6pPr marL="457200" algn="l" rtl="0" eaLnBrk="1" fontAlgn="base" hangingPunct="1">
        <a:spcBef>
          <a:spcPct val="0"/>
        </a:spcBef>
        <a:spcAft>
          <a:spcPct val="0"/>
        </a:spcAft>
        <a:defRPr sz="2800" b="1">
          <a:solidFill>
            <a:srgbClr val="008000"/>
          </a:solidFill>
          <a:latin typeface="Arial" charset="0"/>
          <a:cs typeface="Arial" charset="0"/>
        </a:defRPr>
      </a:lvl6pPr>
      <a:lvl7pPr marL="914400" algn="l" rtl="0" eaLnBrk="1" fontAlgn="base" hangingPunct="1">
        <a:spcBef>
          <a:spcPct val="0"/>
        </a:spcBef>
        <a:spcAft>
          <a:spcPct val="0"/>
        </a:spcAft>
        <a:defRPr sz="2800" b="1">
          <a:solidFill>
            <a:srgbClr val="008000"/>
          </a:solidFill>
          <a:latin typeface="Arial" charset="0"/>
          <a:cs typeface="Arial" charset="0"/>
        </a:defRPr>
      </a:lvl7pPr>
      <a:lvl8pPr marL="1371600" algn="l" rtl="0" eaLnBrk="1" fontAlgn="base" hangingPunct="1">
        <a:spcBef>
          <a:spcPct val="0"/>
        </a:spcBef>
        <a:spcAft>
          <a:spcPct val="0"/>
        </a:spcAft>
        <a:defRPr sz="2800" b="1">
          <a:solidFill>
            <a:srgbClr val="008000"/>
          </a:solidFill>
          <a:latin typeface="Arial" charset="0"/>
          <a:cs typeface="Arial" charset="0"/>
        </a:defRPr>
      </a:lvl8pPr>
      <a:lvl9pPr marL="1828800" algn="l" rtl="0" eaLnBrk="1" fontAlgn="base" hangingPunct="1">
        <a:spcBef>
          <a:spcPct val="0"/>
        </a:spcBef>
        <a:spcAft>
          <a:spcPct val="0"/>
        </a:spcAft>
        <a:defRPr sz="2800" b="1">
          <a:solidFill>
            <a:srgbClr val="008000"/>
          </a:solidFill>
          <a:latin typeface="Arial" charset="0"/>
          <a:cs typeface="Arial" charset="0"/>
        </a:defRPr>
      </a:lvl9pPr>
    </p:titleStyle>
    <p:bodyStyle>
      <a:lvl1pPr marL="304800" indent="-304800" algn="l" rtl="0" eaLnBrk="1" fontAlgn="base" hangingPunct="1">
        <a:spcBef>
          <a:spcPct val="20000"/>
        </a:spcBef>
        <a:spcAft>
          <a:spcPct val="0"/>
        </a:spcAft>
        <a:buAutoNum type="arabicPeriod"/>
        <a:defRPr sz="1600" b="1">
          <a:solidFill>
            <a:schemeClr val="tx1"/>
          </a:solidFill>
          <a:latin typeface="+mn-lt"/>
          <a:ea typeface="+mn-ea"/>
          <a:cs typeface="+mn-cs"/>
        </a:defRPr>
      </a:lvl1pPr>
      <a:lvl2pPr marL="446088" indent="-271463" algn="l" rtl="0" eaLnBrk="1" fontAlgn="base" hangingPunct="1">
        <a:spcBef>
          <a:spcPct val="20000"/>
        </a:spcBef>
        <a:spcAft>
          <a:spcPct val="0"/>
        </a:spcAft>
        <a:buAutoNum type="alphaLcParenR"/>
        <a:defRPr sz="1400" b="1">
          <a:solidFill>
            <a:schemeClr val="tx1"/>
          </a:solidFill>
          <a:latin typeface="+mn-lt"/>
          <a:cs typeface="+mn-cs"/>
        </a:defRPr>
      </a:lvl2pPr>
      <a:lvl3pPr marL="446088" indent="-271463" algn="l" rtl="0" eaLnBrk="1" fontAlgn="base" hangingPunct="1">
        <a:spcBef>
          <a:spcPct val="20000"/>
        </a:spcBef>
        <a:spcAft>
          <a:spcPct val="0"/>
        </a:spcAft>
        <a:buAutoNum type="alphaLcParenR"/>
        <a:defRPr sz="1400">
          <a:solidFill>
            <a:schemeClr val="tx1"/>
          </a:solidFill>
          <a:latin typeface="+mn-lt"/>
          <a:cs typeface="+mn-cs"/>
        </a:defRPr>
      </a:lvl3pPr>
      <a:lvl4pPr marL="533400" indent="-261938" algn="l" rtl="0" eaLnBrk="1" fontAlgn="base" hangingPunct="1">
        <a:spcBef>
          <a:spcPct val="20000"/>
        </a:spcBef>
        <a:spcAft>
          <a:spcPct val="0"/>
        </a:spcAft>
        <a:buChar char="–"/>
        <a:defRPr sz="1400" i="1">
          <a:solidFill>
            <a:srgbClr val="990033"/>
          </a:solidFill>
          <a:latin typeface="+mn-lt"/>
          <a:cs typeface="+mn-cs"/>
        </a:defRPr>
      </a:lvl4pPr>
      <a:lvl5pPr marL="533400" indent="-261938" algn="l" rtl="0" eaLnBrk="1" fontAlgn="base" hangingPunct="1">
        <a:spcBef>
          <a:spcPct val="20000"/>
        </a:spcBef>
        <a:spcAft>
          <a:spcPct val="0"/>
        </a:spcAft>
        <a:buChar char="»"/>
        <a:defRPr sz="1400" i="1">
          <a:solidFill>
            <a:schemeClr val="tx1"/>
          </a:solidFill>
          <a:latin typeface="+mn-lt"/>
          <a:cs typeface="+mn-cs"/>
        </a:defRPr>
      </a:lvl5pPr>
      <a:lvl6pPr marL="2422525" indent="-166688" algn="l" rtl="0" eaLnBrk="1" fontAlgn="base" hangingPunct="1">
        <a:spcBef>
          <a:spcPct val="20000"/>
        </a:spcBef>
        <a:spcAft>
          <a:spcPct val="0"/>
        </a:spcAft>
        <a:buChar char="»"/>
        <a:defRPr sz="1400" i="1">
          <a:solidFill>
            <a:schemeClr val="tx1"/>
          </a:solidFill>
          <a:latin typeface="+mn-lt"/>
          <a:cs typeface="+mn-cs"/>
        </a:defRPr>
      </a:lvl6pPr>
      <a:lvl7pPr marL="2879725" indent="-166688" algn="l" rtl="0" eaLnBrk="1" fontAlgn="base" hangingPunct="1">
        <a:spcBef>
          <a:spcPct val="20000"/>
        </a:spcBef>
        <a:spcAft>
          <a:spcPct val="0"/>
        </a:spcAft>
        <a:buChar char="»"/>
        <a:defRPr sz="1400" i="1">
          <a:solidFill>
            <a:schemeClr val="tx1"/>
          </a:solidFill>
          <a:latin typeface="+mn-lt"/>
          <a:cs typeface="+mn-cs"/>
        </a:defRPr>
      </a:lvl7pPr>
      <a:lvl8pPr marL="3336925" indent="-166688" algn="l" rtl="0" eaLnBrk="1" fontAlgn="base" hangingPunct="1">
        <a:spcBef>
          <a:spcPct val="20000"/>
        </a:spcBef>
        <a:spcAft>
          <a:spcPct val="0"/>
        </a:spcAft>
        <a:buChar char="»"/>
        <a:defRPr sz="1400" i="1">
          <a:solidFill>
            <a:schemeClr val="tx1"/>
          </a:solidFill>
          <a:latin typeface="+mn-lt"/>
          <a:cs typeface="+mn-cs"/>
        </a:defRPr>
      </a:lvl8pPr>
      <a:lvl9pPr marL="3794125" indent="-166688" algn="l" rtl="0" eaLnBrk="1" fontAlgn="base" hangingPunct="1">
        <a:spcBef>
          <a:spcPct val="20000"/>
        </a:spcBef>
        <a:spcAft>
          <a:spcPct val="0"/>
        </a:spcAft>
        <a:buChar char="»"/>
        <a:defRPr sz="1400" i="1">
          <a:solidFill>
            <a:schemeClr val="tx1"/>
          </a:solidFill>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a:off x="0" y="1196975"/>
            <a:ext cx="9144000" cy="0"/>
          </a:xfrm>
          <a:prstGeom prst="line">
            <a:avLst/>
          </a:prstGeom>
          <a:noFill/>
          <a:ln w="38100">
            <a:solidFill>
              <a:srgbClr val="000080"/>
            </a:solidFill>
            <a:round/>
            <a:headEnd/>
            <a:tailEnd/>
          </a:ln>
          <a:effectLst/>
        </p:spPr>
        <p:txBody>
          <a:bodyPr/>
          <a:lstStyle/>
          <a:p>
            <a:pPr fontAlgn="auto">
              <a:spcBef>
                <a:spcPts val="0"/>
              </a:spcBef>
              <a:spcAft>
                <a:spcPts val="0"/>
              </a:spcAft>
              <a:defRPr/>
            </a:pPr>
            <a:endParaRPr lang="cs-CZ">
              <a:latin typeface="+mn-lt"/>
              <a:cs typeface="+mn-cs"/>
            </a:endParaRPr>
          </a:p>
        </p:txBody>
      </p:sp>
      <p:sp>
        <p:nvSpPr>
          <p:cNvPr id="4099" name="AutoShape 3"/>
          <p:cNvSpPr>
            <a:spLocks noChangeArrowheads="1"/>
          </p:cNvSpPr>
          <p:nvPr/>
        </p:nvSpPr>
        <p:spPr bwMode="auto">
          <a:xfrm>
            <a:off x="7524750" y="692150"/>
            <a:ext cx="1476375" cy="1008063"/>
          </a:xfrm>
          <a:prstGeom prst="roundRect">
            <a:avLst>
              <a:gd name="adj" fmla="val 16667"/>
            </a:avLst>
          </a:prstGeom>
          <a:solidFill>
            <a:srgbClr val="FFFF99"/>
          </a:solidFill>
          <a:ln w="19050">
            <a:solidFill>
              <a:schemeClr val="accent2"/>
            </a:solidFill>
            <a:round/>
            <a:headEnd/>
            <a:tailEnd/>
          </a:ln>
          <a:effectLst/>
        </p:spPr>
        <p:txBody>
          <a:bodyPr wrap="none" anchor="ctr"/>
          <a:lstStyle/>
          <a:p>
            <a:pPr fontAlgn="auto">
              <a:spcBef>
                <a:spcPts val="0"/>
              </a:spcBef>
              <a:spcAft>
                <a:spcPts val="0"/>
              </a:spcAft>
              <a:defRPr/>
            </a:pPr>
            <a:endParaRPr lang="cs-CZ">
              <a:latin typeface="+mn-lt"/>
              <a:cs typeface="+mn-cs"/>
            </a:endParaRPr>
          </a:p>
        </p:txBody>
      </p:sp>
      <p:sp>
        <p:nvSpPr>
          <p:cNvPr id="2052" name="Rectangle 4"/>
          <p:cNvSpPr>
            <a:spLocks noGrp="1" noChangeArrowheads="1"/>
          </p:cNvSpPr>
          <p:nvPr>
            <p:ph type="title"/>
          </p:nvPr>
        </p:nvSpPr>
        <p:spPr bwMode="auto">
          <a:xfrm>
            <a:off x="250825" y="1196975"/>
            <a:ext cx="7202488" cy="6477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2053" name="Rectangle 5"/>
          <p:cNvSpPr>
            <a:spLocks noGrp="1" noChangeArrowheads="1"/>
          </p:cNvSpPr>
          <p:nvPr>
            <p:ph type="body" idx="1"/>
          </p:nvPr>
        </p:nvSpPr>
        <p:spPr bwMode="auto">
          <a:xfrm>
            <a:off x="354013" y="1989138"/>
            <a:ext cx="8435975" cy="41370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102" name="Rectangle 6"/>
          <p:cNvSpPr>
            <a:spLocks noGrp="1" noChangeArrowheads="1"/>
          </p:cNvSpPr>
          <p:nvPr>
            <p:ph type="dt" sz="half" idx="2"/>
          </p:nvPr>
        </p:nvSpPr>
        <p:spPr bwMode="auto">
          <a:xfrm>
            <a:off x="7500938" y="1214438"/>
            <a:ext cx="1500187" cy="3032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50" i="1" smtClean="0">
                <a:latin typeface="+mn-lt"/>
                <a:cs typeface="+mn-cs"/>
              </a:defRPr>
            </a:lvl1pPr>
          </a:lstStyle>
          <a:p>
            <a:pPr>
              <a:defRPr/>
            </a:pPr>
            <a:fld id="{79473F41-42C0-4B3D-BD9C-DB0FE5098CB4}" type="datetime1">
              <a:rPr lang="cs-CZ" smtClean="0"/>
              <a:pPr>
                <a:defRPr/>
              </a:pPr>
              <a:t>16. 1. 2017</a:t>
            </a:fld>
            <a:endParaRPr lang="cs-CZ"/>
          </a:p>
        </p:txBody>
      </p:sp>
      <p:sp>
        <p:nvSpPr>
          <p:cNvPr id="4103" name="Rectangle 7"/>
          <p:cNvSpPr>
            <a:spLocks noGrp="1" noChangeArrowheads="1"/>
          </p:cNvSpPr>
          <p:nvPr>
            <p:ph type="ftr" sz="quarter" idx="3"/>
          </p:nvPr>
        </p:nvSpPr>
        <p:spPr bwMode="auto">
          <a:xfrm>
            <a:off x="0" y="6381750"/>
            <a:ext cx="9144000" cy="476250"/>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bodyPr>
          <a:lstStyle>
            <a:lvl1pPr algn="ctr" fontAlgn="auto">
              <a:spcBef>
                <a:spcPts val="0"/>
              </a:spcBef>
              <a:spcAft>
                <a:spcPts val="0"/>
              </a:spcAft>
              <a:defRPr sz="1600" b="1">
                <a:latin typeface="+mn-lt"/>
                <a:cs typeface="+mn-cs"/>
              </a:defRPr>
            </a:lvl1pPr>
          </a:lstStyle>
          <a:p>
            <a:pPr>
              <a:defRPr/>
            </a:pPr>
            <a:r>
              <a:rPr lang="cs-CZ" smtClean="0"/>
              <a:t>Textový editor</a:t>
            </a:r>
            <a:endParaRPr lang="cs-CZ"/>
          </a:p>
        </p:txBody>
      </p:sp>
      <p:sp>
        <p:nvSpPr>
          <p:cNvPr id="4104" name="Rectangle 8"/>
          <p:cNvSpPr>
            <a:spLocks noGrp="1" noChangeArrowheads="1"/>
          </p:cNvSpPr>
          <p:nvPr>
            <p:ph type="sldNum" sz="quarter" idx="4"/>
          </p:nvPr>
        </p:nvSpPr>
        <p:spPr bwMode="auto">
          <a:xfrm>
            <a:off x="7500938" y="1428750"/>
            <a:ext cx="1500187" cy="2873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50" b="0" i="1">
                <a:latin typeface="+mn-lt"/>
                <a:cs typeface="+mn-cs"/>
              </a:defRPr>
            </a:lvl1pPr>
          </a:lstStyle>
          <a:p>
            <a:pPr>
              <a:defRPr/>
            </a:pPr>
            <a:r>
              <a:rPr lang="cs-CZ"/>
              <a:t>číslo snímku </a:t>
            </a:r>
            <a:fld id="{3DBDBB39-9ECF-40B2-8509-110D067AE0AD}" type="slidenum">
              <a:rPr lang="cs-CZ"/>
              <a:pPr>
                <a:defRPr/>
              </a:pPr>
              <a:t>‹#›</a:t>
            </a:fld>
            <a:endParaRPr lang="cs-CZ"/>
          </a:p>
          <a:p>
            <a:pPr>
              <a:defRPr/>
            </a:pPr>
            <a:endParaRPr lang="cs-CZ"/>
          </a:p>
        </p:txBody>
      </p:sp>
      <p:sp>
        <p:nvSpPr>
          <p:cNvPr id="4105" name="Text Box 9"/>
          <p:cNvSpPr txBox="1">
            <a:spLocks noChangeArrowheads="1"/>
          </p:cNvSpPr>
          <p:nvPr/>
        </p:nvSpPr>
        <p:spPr bwMode="auto">
          <a:xfrm>
            <a:off x="6227763" y="260350"/>
            <a:ext cx="2736850" cy="336550"/>
          </a:xfrm>
          <a:prstGeom prst="rect">
            <a:avLst/>
          </a:prstGeom>
          <a:noFill/>
          <a:ln w="9525">
            <a:noFill/>
            <a:miter lim="800000"/>
            <a:headEnd/>
            <a:tailEnd/>
          </a:ln>
          <a:effectLst/>
        </p:spPr>
        <p:txBody>
          <a:bodyPr>
            <a:spAutoFit/>
          </a:bodyPr>
          <a:lstStyle/>
          <a:p>
            <a:pPr algn="r" fontAlgn="auto">
              <a:spcBef>
                <a:spcPct val="50000"/>
              </a:spcBef>
              <a:spcAft>
                <a:spcPts val="0"/>
              </a:spcAft>
              <a:defRPr/>
            </a:pPr>
            <a:r>
              <a:rPr lang="cs-CZ" sz="1600" b="1">
                <a:latin typeface="+mn-lt"/>
                <a:cs typeface="+mn-cs"/>
              </a:rPr>
              <a:t>Standardizace ICT výuky</a:t>
            </a:r>
          </a:p>
        </p:txBody>
      </p:sp>
      <p:sp>
        <p:nvSpPr>
          <p:cNvPr id="4106" name="Text Box 10"/>
          <p:cNvSpPr txBox="1">
            <a:spLocks noChangeArrowheads="1"/>
          </p:cNvSpPr>
          <p:nvPr/>
        </p:nvSpPr>
        <p:spPr bwMode="auto">
          <a:xfrm>
            <a:off x="7451725" y="765175"/>
            <a:ext cx="1512888" cy="523875"/>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cs-CZ" sz="1400" b="1" dirty="0">
                <a:latin typeface="+mn-lt"/>
                <a:cs typeface="+mn-cs"/>
              </a:rPr>
              <a:t>Studijní modul </a:t>
            </a:r>
            <a:r>
              <a:rPr lang="cs-CZ" sz="1400" b="1" i="1" dirty="0">
                <a:latin typeface="+mn-lt"/>
                <a:cs typeface="+mn-cs"/>
              </a:rPr>
              <a:t>Prezentace</a:t>
            </a:r>
          </a:p>
        </p:txBody>
      </p:sp>
      <p:pic>
        <p:nvPicPr>
          <p:cNvPr id="2059" name="Picture 11" descr="VOS SUMPERK PSD black"/>
          <p:cNvPicPr>
            <a:picLocks noChangeAspect="1" noChangeArrowheads="1"/>
          </p:cNvPicPr>
          <p:nvPr/>
        </p:nvPicPr>
        <p:blipFill>
          <a:blip r:embed="rId3" cstate="print"/>
          <a:srcRect/>
          <a:stretch>
            <a:fillRect/>
          </a:stretch>
        </p:blipFill>
        <p:spPr bwMode="auto">
          <a:xfrm>
            <a:off x="250825" y="188913"/>
            <a:ext cx="5203825" cy="9223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42" r:id="rId1"/>
  </p:sldLayoutIdLst>
  <p:hf hdr="0"/>
  <p:txStyles>
    <p:titleStyle>
      <a:lvl1pPr algn="l" rtl="0" eaLnBrk="0" fontAlgn="base" hangingPunct="0">
        <a:spcBef>
          <a:spcPct val="0"/>
        </a:spcBef>
        <a:spcAft>
          <a:spcPct val="0"/>
        </a:spcAft>
        <a:defRPr sz="4400" b="1">
          <a:solidFill>
            <a:srgbClr val="008000"/>
          </a:solidFill>
          <a:latin typeface="+mj-lt"/>
          <a:ea typeface="+mj-ea"/>
          <a:cs typeface="+mj-cs"/>
        </a:defRPr>
      </a:lvl1pPr>
      <a:lvl2pPr algn="l" rtl="0" eaLnBrk="0" fontAlgn="base" hangingPunct="0">
        <a:spcBef>
          <a:spcPct val="0"/>
        </a:spcBef>
        <a:spcAft>
          <a:spcPct val="0"/>
        </a:spcAft>
        <a:defRPr sz="4400" b="1">
          <a:solidFill>
            <a:srgbClr val="008000"/>
          </a:solidFill>
          <a:latin typeface="Arial" charset="0"/>
          <a:cs typeface="Arial" charset="0"/>
        </a:defRPr>
      </a:lvl2pPr>
      <a:lvl3pPr algn="l" rtl="0" eaLnBrk="0" fontAlgn="base" hangingPunct="0">
        <a:spcBef>
          <a:spcPct val="0"/>
        </a:spcBef>
        <a:spcAft>
          <a:spcPct val="0"/>
        </a:spcAft>
        <a:defRPr sz="4400" b="1">
          <a:solidFill>
            <a:srgbClr val="008000"/>
          </a:solidFill>
          <a:latin typeface="Arial" charset="0"/>
          <a:cs typeface="Arial" charset="0"/>
        </a:defRPr>
      </a:lvl3pPr>
      <a:lvl4pPr algn="l" rtl="0" eaLnBrk="0" fontAlgn="base" hangingPunct="0">
        <a:spcBef>
          <a:spcPct val="0"/>
        </a:spcBef>
        <a:spcAft>
          <a:spcPct val="0"/>
        </a:spcAft>
        <a:defRPr sz="4400" b="1">
          <a:solidFill>
            <a:srgbClr val="008000"/>
          </a:solidFill>
          <a:latin typeface="Arial" charset="0"/>
          <a:cs typeface="Arial" charset="0"/>
        </a:defRPr>
      </a:lvl4pPr>
      <a:lvl5pPr algn="l" rtl="0" eaLnBrk="0" fontAlgn="base" hangingPunct="0">
        <a:spcBef>
          <a:spcPct val="0"/>
        </a:spcBef>
        <a:spcAft>
          <a:spcPct val="0"/>
        </a:spcAft>
        <a:defRPr sz="4400" b="1">
          <a:solidFill>
            <a:srgbClr val="008000"/>
          </a:solidFill>
          <a:latin typeface="Arial" charset="0"/>
          <a:cs typeface="Arial" charset="0"/>
        </a:defRPr>
      </a:lvl5pPr>
      <a:lvl6pPr marL="457200" algn="l" rtl="0" eaLnBrk="1" fontAlgn="base" hangingPunct="1">
        <a:spcBef>
          <a:spcPct val="0"/>
        </a:spcBef>
        <a:spcAft>
          <a:spcPct val="0"/>
        </a:spcAft>
        <a:defRPr sz="4400" b="1">
          <a:solidFill>
            <a:srgbClr val="008000"/>
          </a:solidFill>
          <a:latin typeface="Arial" charset="0"/>
          <a:cs typeface="Arial" charset="0"/>
        </a:defRPr>
      </a:lvl6pPr>
      <a:lvl7pPr marL="914400" algn="l" rtl="0" eaLnBrk="1" fontAlgn="base" hangingPunct="1">
        <a:spcBef>
          <a:spcPct val="0"/>
        </a:spcBef>
        <a:spcAft>
          <a:spcPct val="0"/>
        </a:spcAft>
        <a:defRPr sz="4400" b="1">
          <a:solidFill>
            <a:srgbClr val="008000"/>
          </a:solidFill>
          <a:latin typeface="Arial" charset="0"/>
          <a:cs typeface="Arial" charset="0"/>
        </a:defRPr>
      </a:lvl7pPr>
      <a:lvl8pPr marL="1371600" algn="l" rtl="0" eaLnBrk="1" fontAlgn="base" hangingPunct="1">
        <a:spcBef>
          <a:spcPct val="0"/>
        </a:spcBef>
        <a:spcAft>
          <a:spcPct val="0"/>
        </a:spcAft>
        <a:defRPr sz="4400" b="1">
          <a:solidFill>
            <a:srgbClr val="008000"/>
          </a:solidFill>
          <a:latin typeface="Arial" charset="0"/>
          <a:cs typeface="Arial" charset="0"/>
        </a:defRPr>
      </a:lvl8pPr>
      <a:lvl9pPr marL="1828800" algn="l" rtl="0" eaLnBrk="1" fontAlgn="base" hangingPunct="1">
        <a:spcBef>
          <a:spcPct val="0"/>
        </a:spcBef>
        <a:spcAft>
          <a:spcPct val="0"/>
        </a:spcAft>
        <a:defRPr sz="4400" b="1">
          <a:solidFill>
            <a:srgbClr val="008000"/>
          </a:solidFill>
          <a:latin typeface="Arial" charset="0"/>
          <a:cs typeface="Arial" charset="0"/>
        </a:defRPr>
      </a:lvl9pPr>
    </p:titleStyle>
    <p:bodyStyle>
      <a:lvl1pPr marL="446088" indent="-446088" algn="l" rtl="0" eaLnBrk="0" fontAlgn="base" hangingPunct="0">
        <a:spcBef>
          <a:spcPct val="20000"/>
        </a:spcBef>
        <a:spcAft>
          <a:spcPct val="0"/>
        </a:spcAft>
        <a:buAutoNum type="arabicPeriod"/>
        <a:tabLst>
          <a:tab pos="1524000" algn="l"/>
        </a:tabLst>
        <a:defRPr sz="4000" b="1">
          <a:solidFill>
            <a:schemeClr val="tx1"/>
          </a:solidFill>
          <a:latin typeface="+mn-lt"/>
          <a:ea typeface="+mn-ea"/>
          <a:cs typeface="+mn-cs"/>
        </a:defRPr>
      </a:lvl1pPr>
      <a:lvl2pPr marL="719138" indent="-447675" algn="l" rtl="0" eaLnBrk="0" fontAlgn="base" hangingPunct="0">
        <a:spcBef>
          <a:spcPct val="20000"/>
        </a:spcBef>
        <a:spcAft>
          <a:spcPct val="0"/>
        </a:spcAft>
        <a:buFont typeface="Arial" charset="0"/>
        <a:buAutoNum type="alphaLcParenR"/>
        <a:tabLst>
          <a:tab pos="1524000" algn="l"/>
        </a:tabLst>
        <a:defRPr sz="4000" b="1">
          <a:solidFill>
            <a:schemeClr val="tx1"/>
          </a:solidFill>
          <a:latin typeface="+mn-lt"/>
          <a:cs typeface="+mn-cs"/>
        </a:defRPr>
      </a:lvl2pPr>
      <a:lvl3pPr marL="1252538" indent="-447675" algn="l" rtl="0" eaLnBrk="0" fontAlgn="base" hangingPunct="0">
        <a:spcBef>
          <a:spcPct val="20000"/>
        </a:spcBef>
        <a:spcAft>
          <a:spcPct val="0"/>
        </a:spcAft>
        <a:buFont typeface="Wingdings" pitchFamily="2" charset="2"/>
        <a:buChar char="ü"/>
        <a:tabLst>
          <a:tab pos="1524000" algn="l"/>
        </a:tabLst>
        <a:defRPr sz="3200" b="1" i="1">
          <a:solidFill>
            <a:schemeClr val="tx1"/>
          </a:solidFill>
          <a:latin typeface="+mn-lt"/>
          <a:cs typeface="+mn-cs"/>
        </a:defRPr>
      </a:lvl3pPr>
      <a:lvl4pPr marL="1252538" indent="-447675" algn="l" rtl="0" eaLnBrk="0" fontAlgn="base" hangingPunct="0">
        <a:spcBef>
          <a:spcPct val="20000"/>
        </a:spcBef>
        <a:spcAft>
          <a:spcPct val="0"/>
        </a:spcAft>
        <a:buAutoNum type="alphaLcParenR"/>
        <a:tabLst>
          <a:tab pos="1252538" algn="l"/>
        </a:tabLst>
        <a:defRPr sz="3200" b="1" i="1">
          <a:solidFill>
            <a:srgbClr val="CC0000"/>
          </a:solidFill>
          <a:latin typeface="+mn-lt"/>
          <a:cs typeface="+mn-cs"/>
        </a:defRPr>
      </a:lvl4pPr>
      <a:lvl5pPr marL="1436688" indent="-544513" algn="l" rtl="0" eaLnBrk="0" fontAlgn="base" hangingPunct="0">
        <a:spcBef>
          <a:spcPct val="20000"/>
        </a:spcBef>
        <a:spcAft>
          <a:spcPct val="0"/>
        </a:spcAft>
        <a:buChar char="»"/>
        <a:tabLst>
          <a:tab pos="1524000" algn="l"/>
        </a:tabLst>
        <a:defRPr sz="3200" b="1" i="1">
          <a:solidFill>
            <a:schemeClr val="tx1"/>
          </a:solidFill>
          <a:latin typeface="+mn-lt"/>
          <a:cs typeface="+mn-cs"/>
        </a:defRPr>
      </a:lvl5pPr>
      <a:lvl6pPr marL="4408488" indent="-293688" algn="l" rtl="0" eaLnBrk="1" fontAlgn="base" hangingPunct="1">
        <a:spcBef>
          <a:spcPct val="20000"/>
        </a:spcBef>
        <a:spcAft>
          <a:spcPct val="0"/>
        </a:spcAft>
        <a:buChar char="»"/>
        <a:tabLst>
          <a:tab pos="1524000" algn="l"/>
        </a:tabLst>
        <a:defRPr sz="3200" b="1" i="1">
          <a:solidFill>
            <a:schemeClr val="tx1"/>
          </a:solidFill>
          <a:latin typeface="+mn-lt"/>
          <a:cs typeface="+mn-cs"/>
        </a:defRPr>
      </a:lvl6pPr>
      <a:lvl7pPr marL="4865688" indent="-293688" algn="l" rtl="0" eaLnBrk="1" fontAlgn="base" hangingPunct="1">
        <a:spcBef>
          <a:spcPct val="20000"/>
        </a:spcBef>
        <a:spcAft>
          <a:spcPct val="0"/>
        </a:spcAft>
        <a:buChar char="»"/>
        <a:tabLst>
          <a:tab pos="1524000" algn="l"/>
        </a:tabLst>
        <a:defRPr sz="3200" b="1" i="1">
          <a:solidFill>
            <a:schemeClr val="tx1"/>
          </a:solidFill>
          <a:latin typeface="+mn-lt"/>
          <a:cs typeface="+mn-cs"/>
        </a:defRPr>
      </a:lvl7pPr>
      <a:lvl8pPr marL="5322888" indent="-293688" algn="l" rtl="0" eaLnBrk="1" fontAlgn="base" hangingPunct="1">
        <a:spcBef>
          <a:spcPct val="20000"/>
        </a:spcBef>
        <a:spcAft>
          <a:spcPct val="0"/>
        </a:spcAft>
        <a:buChar char="»"/>
        <a:tabLst>
          <a:tab pos="1524000" algn="l"/>
        </a:tabLst>
        <a:defRPr sz="3200" b="1" i="1">
          <a:solidFill>
            <a:schemeClr val="tx1"/>
          </a:solidFill>
          <a:latin typeface="+mn-lt"/>
          <a:cs typeface="+mn-cs"/>
        </a:defRPr>
      </a:lvl8pPr>
      <a:lvl9pPr marL="5780088" indent="-293688" algn="l" rtl="0" eaLnBrk="1" fontAlgn="base" hangingPunct="1">
        <a:spcBef>
          <a:spcPct val="20000"/>
        </a:spcBef>
        <a:spcAft>
          <a:spcPct val="0"/>
        </a:spcAft>
        <a:buChar char="»"/>
        <a:tabLst>
          <a:tab pos="1524000" algn="l"/>
        </a:tabLst>
        <a:defRPr sz="3200" b="1" i="1">
          <a:solidFill>
            <a:schemeClr val="tx1"/>
          </a:solidFill>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a:off x="8964613" y="1196975"/>
            <a:ext cx="179387" cy="0"/>
          </a:xfrm>
          <a:prstGeom prst="line">
            <a:avLst/>
          </a:prstGeom>
          <a:noFill/>
          <a:ln w="38100">
            <a:solidFill>
              <a:schemeClr val="accent2"/>
            </a:solidFill>
            <a:round/>
            <a:headEnd/>
            <a:tailEnd/>
          </a:ln>
          <a:effectLst/>
        </p:spPr>
        <p:txBody>
          <a:bodyPr/>
          <a:lstStyle/>
          <a:p>
            <a:pPr fontAlgn="auto">
              <a:spcBef>
                <a:spcPts val="0"/>
              </a:spcBef>
              <a:spcAft>
                <a:spcPts val="0"/>
              </a:spcAft>
              <a:defRPr/>
            </a:pPr>
            <a:endParaRPr lang="cs-CZ">
              <a:latin typeface="+mn-lt"/>
              <a:cs typeface="+mn-cs"/>
            </a:endParaRPr>
          </a:p>
        </p:txBody>
      </p:sp>
      <p:sp>
        <p:nvSpPr>
          <p:cNvPr id="4099" name="Line 3"/>
          <p:cNvSpPr>
            <a:spLocks noChangeShapeType="1"/>
          </p:cNvSpPr>
          <p:nvPr/>
        </p:nvSpPr>
        <p:spPr bwMode="auto">
          <a:xfrm>
            <a:off x="0" y="1196975"/>
            <a:ext cx="7380288" cy="0"/>
          </a:xfrm>
          <a:prstGeom prst="line">
            <a:avLst/>
          </a:prstGeom>
          <a:noFill/>
          <a:ln w="38100">
            <a:solidFill>
              <a:srgbClr val="000080"/>
            </a:solidFill>
            <a:round/>
            <a:headEnd/>
            <a:tailEnd/>
          </a:ln>
          <a:effectLst/>
        </p:spPr>
        <p:txBody>
          <a:bodyPr/>
          <a:lstStyle/>
          <a:p>
            <a:pPr fontAlgn="auto">
              <a:spcBef>
                <a:spcPts val="0"/>
              </a:spcBef>
              <a:spcAft>
                <a:spcPts val="0"/>
              </a:spcAft>
              <a:defRPr/>
            </a:pPr>
            <a:endParaRPr lang="cs-CZ">
              <a:latin typeface="+mn-lt"/>
              <a:cs typeface="+mn-cs"/>
            </a:endParaRPr>
          </a:p>
        </p:txBody>
      </p:sp>
      <p:sp>
        <p:nvSpPr>
          <p:cNvPr id="3076" name="Rectangle 4"/>
          <p:cNvSpPr>
            <a:spLocks noGrp="1" noChangeArrowheads="1"/>
          </p:cNvSpPr>
          <p:nvPr>
            <p:ph type="title"/>
          </p:nvPr>
        </p:nvSpPr>
        <p:spPr bwMode="auto">
          <a:xfrm>
            <a:off x="250825" y="1268413"/>
            <a:ext cx="7165975" cy="6477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4101" name="AutoShape 5"/>
          <p:cNvSpPr>
            <a:spLocks noChangeArrowheads="1"/>
          </p:cNvSpPr>
          <p:nvPr/>
        </p:nvSpPr>
        <p:spPr bwMode="auto">
          <a:xfrm>
            <a:off x="7524750" y="692150"/>
            <a:ext cx="1476375" cy="1008063"/>
          </a:xfrm>
          <a:prstGeom prst="roundRect">
            <a:avLst>
              <a:gd name="adj" fmla="val 16667"/>
            </a:avLst>
          </a:prstGeom>
          <a:solidFill>
            <a:srgbClr val="FFFF99"/>
          </a:solidFill>
          <a:ln w="19050">
            <a:solidFill>
              <a:schemeClr val="accent2"/>
            </a:solidFill>
            <a:round/>
            <a:headEnd/>
            <a:tailEnd/>
          </a:ln>
          <a:effectLst/>
        </p:spPr>
        <p:txBody>
          <a:bodyPr wrap="none" anchor="ctr"/>
          <a:lstStyle/>
          <a:p>
            <a:pPr fontAlgn="auto">
              <a:spcBef>
                <a:spcPts val="0"/>
              </a:spcBef>
              <a:spcAft>
                <a:spcPts val="0"/>
              </a:spcAft>
              <a:defRPr/>
            </a:pPr>
            <a:endParaRPr lang="cs-CZ">
              <a:latin typeface="+mn-lt"/>
              <a:cs typeface="+mn-cs"/>
            </a:endParaRPr>
          </a:p>
        </p:txBody>
      </p:sp>
      <p:sp>
        <p:nvSpPr>
          <p:cNvPr id="3078" name="Rectangle 6"/>
          <p:cNvSpPr>
            <a:spLocks noGrp="1" noChangeArrowheads="1"/>
          </p:cNvSpPr>
          <p:nvPr>
            <p:ph type="body" idx="1"/>
          </p:nvPr>
        </p:nvSpPr>
        <p:spPr bwMode="auto">
          <a:xfrm>
            <a:off x="354013" y="1989138"/>
            <a:ext cx="8435975" cy="43926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103" name="Rectangle 7"/>
          <p:cNvSpPr>
            <a:spLocks noGrp="1" noChangeArrowheads="1"/>
          </p:cNvSpPr>
          <p:nvPr>
            <p:ph type="dt" sz="half" idx="2"/>
          </p:nvPr>
        </p:nvSpPr>
        <p:spPr bwMode="auto">
          <a:xfrm>
            <a:off x="7500938" y="1214438"/>
            <a:ext cx="1500187"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50" i="1" smtClean="0">
                <a:latin typeface="+mn-lt"/>
                <a:cs typeface="+mn-cs"/>
              </a:defRPr>
            </a:lvl1pPr>
          </a:lstStyle>
          <a:p>
            <a:pPr>
              <a:defRPr/>
            </a:pPr>
            <a:fld id="{17CB192F-FEE0-46C2-B8CE-4AD4A611F0C6}" type="datetime1">
              <a:rPr lang="cs-CZ" smtClean="0"/>
              <a:pPr>
                <a:defRPr/>
              </a:pPr>
              <a:t>16. 1. 2017</a:t>
            </a:fld>
            <a:endParaRPr lang="cs-CZ" dirty="0"/>
          </a:p>
        </p:txBody>
      </p:sp>
      <p:sp>
        <p:nvSpPr>
          <p:cNvPr id="4104" name="Rectangle 8"/>
          <p:cNvSpPr>
            <a:spLocks noGrp="1" noChangeArrowheads="1"/>
          </p:cNvSpPr>
          <p:nvPr>
            <p:ph type="ftr" sz="quarter" idx="3"/>
          </p:nvPr>
        </p:nvSpPr>
        <p:spPr bwMode="auto">
          <a:xfrm>
            <a:off x="0" y="6381750"/>
            <a:ext cx="9144000" cy="476250"/>
          </a:xfrm>
          <a:prstGeom prst="rect">
            <a:avLst/>
          </a:prstGeom>
          <a:solidFill>
            <a:srgbClr val="FFFF99"/>
          </a:solidFill>
          <a:ln w="9525">
            <a:noFill/>
            <a:miter lim="800000"/>
            <a:headEnd/>
            <a:tailEnd/>
          </a:ln>
          <a:effectLst/>
        </p:spPr>
        <p:txBody>
          <a:bodyPr vert="horz" wrap="square" lIns="91440" tIns="45720" rIns="91440" bIns="45720" numCol="1" anchor="ctr" anchorCtr="0" compatLnSpc="1">
            <a:prstTxWarp prst="textNoShape">
              <a:avLst/>
            </a:prstTxWarp>
          </a:bodyPr>
          <a:lstStyle>
            <a:lvl1pPr algn="ctr" fontAlgn="auto">
              <a:spcBef>
                <a:spcPts val="0"/>
              </a:spcBef>
              <a:spcAft>
                <a:spcPts val="0"/>
              </a:spcAft>
              <a:defRPr sz="1600" b="1">
                <a:latin typeface="+mn-lt"/>
                <a:cs typeface="+mn-cs"/>
              </a:defRPr>
            </a:lvl1pPr>
          </a:lstStyle>
          <a:p>
            <a:pPr>
              <a:defRPr/>
            </a:pPr>
            <a:r>
              <a:rPr lang="cs-CZ" smtClean="0"/>
              <a:t>Textový editor</a:t>
            </a:r>
            <a:endParaRPr lang="cs-CZ"/>
          </a:p>
        </p:txBody>
      </p:sp>
      <p:sp>
        <p:nvSpPr>
          <p:cNvPr id="4105" name="Rectangle 9"/>
          <p:cNvSpPr>
            <a:spLocks noGrp="1" noChangeArrowheads="1"/>
          </p:cNvSpPr>
          <p:nvPr>
            <p:ph type="sldNum" sz="quarter" idx="4"/>
          </p:nvPr>
        </p:nvSpPr>
        <p:spPr bwMode="auto">
          <a:xfrm>
            <a:off x="7500938" y="1412875"/>
            <a:ext cx="1500187"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50" i="1">
                <a:latin typeface="+mn-lt"/>
                <a:cs typeface="+mn-cs"/>
              </a:defRPr>
            </a:lvl1pPr>
          </a:lstStyle>
          <a:p>
            <a:pPr>
              <a:defRPr/>
            </a:pPr>
            <a:r>
              <a:rPr lang="cs-CZ"/>
              <a:t>číslo snímku </a:t>
            </a:r>
            <a:fld id="{50773796-C7CF-4037-94EB-D94AC364997E}" type="slidenum">
              <a:rPr lang="cs-CZ"/>
              <a:pPr>
                <a:defRPr/>
              </a:pPr>
              <a:t>‹#›</a:t>
            </a:fld>
            <a:endParaRPr lang="cs-CZ"/>
          </a:p>
        </p:txBody>
      </p:sp>
      <p:sp>
        <p:nvSpPr>
          <p:cNvPr id="4106" name="Text Box 10"/>
          <p:cNvSpPr txBox="1">
            <a:spLocks noChangeArrowheads="1"/>
          </p:cNvSpPr>
          <p:nvPr/>
        </p:nvSpPr>
        <p:spPr bwMode="auto">
          <a:xfrm>
            <a:off x="6227763" y="260350"/>
            <a:ext cx="2736850" cy="336550"/>
          </a:xfrm>
          <a:prstGeom prst="rect">
            <a:avLst/>
          </a:prstGeom>
          <a:noFill/>
          <a:ln w="9525">
            <a:noFill/>
            <a:miter lim="800000"/>
            <a:headEnd/>
            <a:tailEnd/>
          </a:ln>
          <a:effectLst/>
        </p:spPr>
        <p:txBody>
          <a:bodyPr>
            <a:spAutoFit/>
          </a:bodyPr>
          <a:lstStyle/>
          <a:p>
            <a:pPr algn="r" fontAlgn="auto">
              <a:spcBef>
                <a:spcPct val="50000"/>
              </a:spcBef>
              <a:spcAft>
                <a:spcPts val="0"/>
              </a:spcAft>
              <a:defRPr/>
            </a:pPr>
            <a:r>
              <a:rPr lang="cs-CZ" sz="1600" b="1">
                <a:latin typeface="+mn-lt"/>
                <a:cs typeface="+mn-cs"/>
              </a:rPr>
              <a:t>Standardizace ICT výuky</a:t>
            </a:r>
          </a:p>
        </p:txBody>
      </p:sp>
      <p:pic>
        <p:nvPicPr>
          <p:cNvPr id="3083" name="Picture 11" descr="VOS SUMPERK PSD black"/>
          <p:cNvPicPr>
            <a:picLocks noChangeAspect="1" noChangeArrowheads="1"/>
          </p:cNvPicPr>
          <p:nvPr/>
        </p:nvPicPr>
        <p:blipFill>
          <a:blip r:embed="rId5" cstate="print"/>
          <a:srcRect/>
          <a:stretch>
            <a:fillRect/>
          </a:stretch>
        </p:blipFill>
        <p:spPr bwMode="auto">
          <a:xfrm>
            <a:off x="250825" y="188913"/>
            <a:ext cx="5135563" cy="863600"/>
          </a:xfrm>
          <a:prstGeom prst="rect">
            <a:avLst/>
          </a:prstGeom>
          <a:noFill/>
          <a:ln w="9525">
            <a:noFill/>
            <a:miter lim="800000"/>
            <a:headEnd/>
            <a:tailEnd/>
          </a:ln>
        </p:spPr>
      </p:pic>
      <p:sp>
        <p:nvSpPr>
          <p:cNvPr id="4108" name="Text Box 12"/>
          <p:cNvSpPr txBox="1">
            <a:spLocks noChangeArrowheads="1"/>
          </p:cNvSpPr>
          <p:nvPr/>
        </p:nvSpPr>
        <p:spPr bwMode="auto">
          <a:xfrm>
            <a:off x="735013" y="928688"/>
            <a:ext cx="6645275" cy="244475"/>
          </a:xfrm>
          <a:prstGeom prst="rect">
            <a:avLst/>
          </a:prstGeom>
          <a:noFill/>
          <a:ln w="9525">
            <a:noFill/>
            <a:miter lim="800000"/>
            <a:headEnd/>
            <a:tailEnd/>
          </a:ln>
          <a:effectLst/>
        </p:spPr>
        <p:txBody>
          <a:bodyPr>
            <a:spAutoFit/>
          </a:bodyPr>
          <a:lstStyle/>
          <a:p>
            <a:pPr fontAlgn="auto">
              <a:spcBef>
                <a:spcPts val="0"/>
              </a:spcBef>
              <a:spcAft>
                <a:spcPts val="0"/>
              </a:spcAft>
              <a:defRPr/>
            </a:pPr>
            <a:endParaRPr lang="cs-CZ">
              <a:latin typeface="+mn-lt"/>
              <a:cs typeface="+mn-cs"/>
            </a:endParaRPr>
          </a:p>
        </p:txBody>
      </p:sp>
      <p:sp>
        <p:nvSpPr>
          <p:cNvPr id="4109" name="Line 13"/>
          <p:cNvSpPr>
            <a:spLocks noChangeShapeType="1"/>
          </p:cNvSpPr>
          <p:nvPr/>
        </p:nvSpPr>
        <p:spPr bwMode="auto">
          <a:xfrm>
            <a:off x="7308850" y="1196975"/>
            <a:ext cx="215900" cy="0"/>
          </a:xfrm>
          <a:prstGeom prst="line">
            <a:avLst/>
          </a:prstGeom>
          <a:noFill/>
          <a:ln w="38100">
            <a:solidFill>
              <a:srgbClr val="000080"/>
            </a:solidFill>
            <a:round/>
            <a:headEnd/>
            <a:tailEnd/>
          </a:ln>
          <a:effectLst/>
        </p:spPr>
        <p:txBody>
          <a:bodyPr/>
          <a:lstStyle/>
          <a:p>
            <a:pPr fontAlgn="auto">
              <a:spcBef>
                <a:spcPts val="0"/>
              </a:spcBef>
              <a:spcAft>
                <a:spcPts val="0"/>
              </a:spcAft>
              <a:defRPr/>
            </a:pPr>
            <a:endParaRPr lang="cs-CZ">
              <a:latin typeface="+mn-lt"/>
              <a:cs typeface="+mn-cs"/>
            </a:endParaRPr>
          </a:p>
        </p:txBody>
      </p:sp>
      <p:sp>
        <p:nvSpPr>
          <p:cNvPr id="4110" name="Text Box 14"/>
          <p:cNvSpPr txBox="1">
            <a:spLocks noChangeArrowheads="1"/>
          </p:cNvSpPr>
          <p:nvPr/>
        </p:nvSpPr>
        <p:spPr bwMode="auto">
          <a:xfrm>
            <a:off x="7451725" y="765175"/>
            <a:ext cx="1512888" cy="523875"/>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cs-CZ" sz="1400" b="1" dirty="0">
                <a:latin typeface="+mn-lt"/>
                <a:cs typeface="+mn-cs"/>
              </a:rPr>
              <a:t>Studijní modul </a:t>
            </a:r>
            <a:r>
              <a:rPr lang="cs-CZ" sz="1400" b="1" i="1" dirty="0">
                <a:latin typeface="+mn-lt"/>
                <a:cs typeface="+mn-cs"/>
              </a:rPr>
              <a:t>studijní text</a:t>
            </a:r>
          </a:p>
        </p:txBody>
      </p:sp>
      <p:sp>
        <p:nvSpPr>
          <p:cNvPr id="4111" name="Line 15"/>
          <p:cNvSpPr>
            <a:spLocks noChangeShapeType="1"/>
          </p:cNvSpPr>
          <p:nvPr/>
        </p:nvSpPr>
        <p:spPr bwMode="auto">
          <a:xfrm>
            <a:off x="9144000" y="1125538"/>
            <a:ext cx="0" cy="71437"/>
          </a:xfrm>
          <a:prstGeom prst="line">
            <a:avLst/>
          </a:prstGeom>
          <a:noFill/>
          <a:ln w="9525">
            <a:solidFill>
              <a:schemeClr val="tx1"/>
            </a:solidFill>
            <a:round/>
            <a:headEnd/>
            <a:tailEnd/>
          </a:ln>
          <a:effectLst/>
        </p:spPr>
        <p:txBody>
          <a:bodyPr/>
          <a:lstStyle/>
          <a:p>
            <a:pPr fontAlgn="auto">
              <a:spcBef>
                <a:spcPts val="0"/>
              </a:spcBef>
              <a:spcAft>
                <a:spcPts val="0"/>
              </a:spcAft>
              <a:defRPr/>
            </a:pPr>
            <a:endParaRPr lang="cs-CZ">
              <a:latin typeface="+mn-lt"/>
              <a:cs typeface="+mn-cs"/>
            </a:endParaRPr>
          </a:p>
        </p:txBody>
      </p:sp>
    </p:spTree>
  </p:cSld>
  <p:clrMap bg1="lt1" tx1="dk1" bg2="lt2" tx2="dk2" accent1="accent1" accent2="accent2" accent3="accent3" accent4="accent4" accent5="accent5" accent6="accent6" hlink="hlink" folHlink="folHlink"/>
  <p:sldLayoutIdLst>
    <p:sldLayoutId id="2147483843" r:id="rId1"/>
    <p:sldLayoutId id="2147483844" r:id="rId2"/>
    <p:sldLayoutId id="2147483833" r:id="rId3"/>
  </p:sldLayoutIdLst>
  <p:hf hdr="0"/>
  <p:txStyles>
    <p:titleStyle>
      <a:lvl1pPr algn="l" rtl="0" eaLnBrk="0" fontAlgn="base" hangingPunct="0">
        <a:spcBef>
          <a:spcPct val="0"/>
        </a:spcBef>
        <a:spcAft>
          <a:spcPct val="0"/>
        </a:spcAft>
        <a:defRPr sz="2800" b="1">
          <a:solidFill>
            <a:srgbClr val="008000"/>
          </a:solidFill>
          <a:latin typeface="+mj-lt"/>
          <a:ea typeface="+mj-ea"/>
          <a:cs typeface="+mj-cs"/>
        </a:defRPr>
      </a:lvl1pPr>
      <a:lvl2pPr algn="l" rtl="0" eaLnBrk="0" fontAlgn="base" hangingPunct="0">
        <a:spcBef>
          <a:spcPct val="0"/>
        </a:spcBef>
        <a:spcAft>
          <a:spcPct val="0"/>
        </a:spcAft>
        <a:defRPr sz="2800" b="1">
          <a:solidFill>
            <a:srgbClr val="008000"/>
          </a:solidFill>
          <a:latin typeface="Arial" charset="0"/>
          <a:cs typeface="Arial" charset="0"/>
        </a:defRPr>
      </a:lvl2pPr>
      <a:lvl3pPr algn="l" rtl="0" eaLnBrk="0" fontAlgn="base" hangingPunct="0">
        <a:spcBef>
          <a:spcPct val="0"/>
        </a:spcBef>
        <a:spcAft>
          <a:spcPct val="0"/>
        </a:spcAft>
        <a:defRPr sz="2800" b="1">
          <a:solidFill>
            <a:srgbClr val="008000"/>
          </a:solidFill>
          <a:latin typeface="Arial" charset="0"/>
          <a:cs typeface="Arial" charset="0"/>
        </a:defRPr>
      </a:lvl3pPr>
      <a:lvl4pPr algn="l" rtl="0" eaLnBrk="0" fontAlgn="base" hangingPunct="0">
        <a:spcBef>
          <a:spcPct val="0"/>
        </a:spcBef>
        <a:spcAft>
          <a:spcPct val="0"/>
        </a:spcAft>
        <a:defRPr sz="2800" b="1">
          <a:solidFill>
            <a:srgbClr val="008000"/>
          </a:solidFill>
          <a:latin typeface="Arial" charset="0"/>
          <a:cs typeface="Arial" charset="0"/>
        </a:defRPr>
      </a:lvl4pPr>
      <a:lvl5pPr algn="l" rtl="0" eaLnBrk="0" fontAlgn="base" hangingPunct="0">
        <a:spcBef>
          <a:spcPct val="0"/>
        </a:spcBef>
        <a:spcAft>
          <a:spcPct val="0"/>
        </a:spcAft>
        <a:defRPr sz="2800" b="1">
          <a:solidFill>
            <a:srgbClr val="008000"/>
          </a:solidFill>
          <a:latin typeface="Arial" charset="0"/>
          <a:cs typeface="Arial" charset="0"/>
        </a:defRPr>
      </a:lvl5pPr>
      <a:lvl6pPr marL="457200" algn="l" rtl="0" eaLnBrk="1" fontAlgn="base" hangingPunct="1">
        <a:spcBef>
          <a:spcPct val="0"/>
        </a:spcBef>
        <a:spcAft>
          <a:spcPct val="0"/>
        </a:spcAft>
        <a:defRPr sz="2800" b="1">
          <a:solidFill>
            <a:srgbClr val="008000"/>
          </a:solidFill>
          <a:latin typeface="Arial" charset="0"/>
          <a:cs typeface="Arial" charset="0"/>
        </a:defRPr>
      </a:lvl6pPr>
      <a:lvl7pPr marL="914400" algn="l" rtl="0" eaLnBrk="1" fontAlgn="base" hangingPunct="1">
        <a:spcBef>
          <a:spcPct val="0"/>
        </a:spcBef>
        <a:spcAft>
          <a:spcPct val="0"/>
        </a:spcAft>
        <a:defRPr sz="2800" b="1">
          <a:solidFill>
            <a:srgbClr val="008000"/>
          </a:solidFill>
          <a:latin typeface="Arial" charset="0"/>
          <a:cs typeface="Arial" charset="0"/>
        </a:defRPr>
      </a:lvl7pPr>
      <a:lvl8pPr marL="1371600" algn="l" rtl="0" eaLnBrk="1" fontAlgn="base" hangingPunct="1">
        <a:spcBef>
          <a:spcPct val="0"/>
        </a:spcBef>
        <a:spcAft>
          <a:spcPct val="0"/>
        </a:spcAft>
        <a:defRPr sz="2800" b="1">
          <a:solidFill>
            <a:srgbClr val="008000"/>
          </a:solidFill>
          <a:latin typeface="Arial" charset="0"/>
          <a:cs typeface="Arial" charset="0"/>
        </a:defRPr>
      </a:lvl8pPr>
      <a:lvl9pPr marL="1828800" algn="l" rtl="0" eaLnBrk="1" fontAlgn="base" hangingPunct="1">
        <a:spcBef>
          <a:spcPct val="0"/>
        </a:spcBef>
        <a:spcAft>
          <a:spcPct val="0"/>
        </a:spcAft>
        <a:defRPr sz="2800" b="1">
          <a:solidFill>
            <a:srgbClr val="008000"/>
          </a:solidFill>
          <a:latin typeface="Arial" charset="0"/>
          <a:cs typeface="Arial" charset="0"/>
        </a:defRPr>
      </a:lvl9pPr>
    </p:titleStyle>
    <p:bodyStyle>
      <a:lvl1pPr marL="304800" indent="-304800" algn="l" rtl="0" eaLnBrk="0" fontAlgn="base" hangingPunct="0">
        <a:spcBef>
          <a:spcPct val="20000"/>
        </a:spcBef>
        <a:spcAft>
          <a:spcPct val="0"/>
        </a:spcAft>
        <a:buAutoNum type="arabicPeriod"/>
        <a:defRPr sz="1600" b="1">
          <a:solidFill>
            <a:schemeClr val="tx1"/>
          </a:solidFill>
          <a:latin typeface="+mn-lt"/>
          <a:ea typeface="+mn-ea"/>
          <a:cs typeface="+mn-cs"/>
        </a:defRPr>
      </a:lvl1pPr>
      <a:lvl2pPr marL="446088" indent="-271463" algn="l" rtl="0" eaLnBrk="0" fontAlgn="base" hangingPunct="0">
        <a:spcBef>
          <a:spcPct val="20000"/>
        </a:spcBef>
        <a:spcAft>
          <a:spcPct val="0"/>
        </a:spcAft>
        <a:buAutoNum type="alphaLcParenR"/>
        <a:defRPr sz="1400" b="1">
          <a:solidFill>
            <a:schemeClr val="tx1"/>
          </a:solidFill>
          <a:latin typeface="+mn-lt"/>
          <a:cs typeface="+mn-cs"/>
        </a:defRPr>
      </a:lvl2pPr>
      <a:lvl3pPr marL="446088" indent="-271463" algn="l" rtl="0" eaLnBrk="0" fontAlgn="base" hangingPunct="0">
        <a:spcBef>
          <a:spcPct val="20000"/>
        </a:spcBef>
        <a:spcAft>
          <a:spcPct val="0"/>
        </a:spcAft>
        <a:buAutoNum type="alphaLcParenR"/>
        <a:defRPr sz="1400">
          <a:solidFill>
            <a:schemeClr val="tx1"/>
          </a:solidFill>
          <a:latin typeface="+mn-lt"/>
          <a:cs typeface="+mn-cs"/>
        </a:defRPr>
      </a:lvl3pPr>
      <a:lvl4pPr marL="533400" indent="-261938" algn="l" rtl="0" eaLnBrk="0" fontAlgn="base" hangingPunct="0">
        <a:spcBef>
          <a:spcPct val="20000"/>
        </a:spcBef>
        <a:spcAft>
          <a:spcPct val="0"/>
        </a:spcAft>
        <a:buChar char="–"/>
        <a:defRPr sz="1400" i="1">
          <a:solidFill>
            <a:srgbClr val="990033"/>
          </a:solidFill>
          <a:latin typeface="+mn-lt"/>
          <a:cs typeface="+mn-cs"/>
        </a:defRPr>
      </a:lvl4pPr>
      <a:lvl5pPr marL="533400" indent="-261938" algn="l" rtl="0" eaLnBrk="0" fontAlgn="base" hangingPunct="0">
        <a:spcBef>
          <a:spcPct val="20000"/>
        </a:spcBef>
        <a:spcAft>
          <a:spcPct val="0"/>
        </a:spcAft>
        <a:buChar char="»"/>
        <a:defRPr sz="1400" i="1">
          <a:solidFill>
            <a:schemeClr val="tx1"/>
          </a:solidFill>
          <a:latin typeface="+mn-lt"/>
          <a:cs typeface="+mn-cs"/>
        </a:defRPr>
      </a:lvl5pPr>
      <a:lvl6pPr marL="2422525" indent="-166688" algn="l" rtl="0" eaLnBrk="1" fontAlgn="base" hangingPunct="1">
        <a:spcBef>
          <a:spcPct val="20000"/>
        </a:spcBef>
        <a:spcAft>
          <a:spcPct val="0"/>
        </a:spcAft>
        <a:buChar char="»"/>
        <a:defRPr sz="1400" i="1">
          <a:solidFill>
            <a:schemeClr val="tx1"/>
          </a:solidFill>
          <a:latin typeface="+mn-lt"/>
          <a:cs typeface="+mn-cs"/>
        </a:defRPr>
      </a:lvl6pPr>
      <a:lvl7pPr marL="2879725" indent="-166688" algn="l" rtl="0" eaLnBrk="1" fontAlgn="base" hangingPunct="1">
        <a:spcBef>
          <a:spcPct val="20000"/>
        </a:spcBef>
        <a:spcAft>
          <a:spcPct val="0"/>
        </a:spcAft>
        <a:buChar char="»"/>
        <a:defRPr sz="1400" i="1">
          <a:solidFill>
            <a:schemeClr val="tx1"/>
          </a:solidFill>
          <a:latin typeface="+mn-lt"/>
          <a:cs typeface="+mn-cs"/>
        </a:defRPr>
      </a:lvl7pPr>
      <a:lvl8pPr marL="3336925" indent="-166688" algn="l" rtl="0" eaLnBrk="1" fontAlgn="base" hangingPunct="1">
        <a:spcBef>
          <a:spcPct val="20000"/>
        </a:spcBef>
        <a:spcAft>
          <a:spcPct val="0"/>
        </a:spcAft>
        <a:buChar char="»"/>
        <a:defRPr sz="1400" i="1">
          <a:solidFill>
            <a:schemeClr val="tx1"/>
          </a:solidFill>
          <a:latin typeface="+mn-lt"/>
          <a:cs typeface="+mn-cs"/>
        </a:defRPr>
      </a:lvl8pPr>
      <a:lvl9pPr marL="3794125" indent="-166688" algn="l" rtl="0" eaLnBrk="1" fontAlgn="base" hangingPunct="1">
        <a:spcBef>
          <a:spcPct val="20000"/>
        </a:spcBef>
        <a:spcAft>
          <a:spcPct val="0"/>
        </a:spcAft>
        <a:buChar char="»"/>
        <a:defRPr sz="1400" i="1">
          <a:solidFill>
            <a:schemeClr val="tx1"/>
          </a:solidFill>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a:off x="0" y="1196975"/>
            <a:ext cx="9144000" cy="0"/>
          </a:xfrm>
          <a:prstGeom prst="line">
            <a:avLst/>
          </a:prstGeom>
          <a:noFill/>
          <a:ln w="38100">
            <a:solidFill>
              <a:srgbClr val="000080"/>
            </a:solidFill>
            <a:round/>
            <a:headEnd/>
            <a:tailEnd/>
          </a:ln>
          <a:effectLst/>
        </p:spPr>
        <p:txBody>
          <a:bodyPr/>
          <a:lstStyle/>
          <a:p>
            <a:pPr fontAlgn="auto">
              <a:spcBef>
                <a:spcPts val="0"/>
              </a:spcBef>
              <a:spcAft>
                <a:spcPts val="0"/>
              </a:spcAft>
              <a:defRPr/>
            </a:pPr>
            <a:endParaRPr lang="cs-CZ">
              <a:latin typeface="+mn-lt"/>
              <a:cs typeface="+mn-cs"/>
            </a:endParaRPr>
          </a:p>
        </p:txBody>
      </p:sp>
      <p:sp>
        <p:nvSpPr>
          <p:cNvPr id="4099" name="AutoShape 3"/>
          <p:cNvSpPr>
            <a:spLocks noChangeArrowheads="1"/>
          </p:cNvSpPr>
          <p:nvPr/>
        </p:nvSpPr>
        <p:spPr bwMode="auto">
          <a:xfrm>
            <a:off x="7308850" y="692150"/>
            <a:ext cx="1692275" cy="1008063"/>
          </a:xfrm>
          <a:prstGeom prst="roundRect">
            <a:avLst>
              <a:gd name="adj" fmla="val 16667"/>
            </a:avLst>
          </a:prstGeom>
          <a:solidFill>
            <a:srgbClr val="C0C0C0"/>
          </a:solidFill>
          <a:ln w="19050">
            <a:solidFill>
              <a:schemeClr val="accent2"/>
            </a:solidFill>
            <a:round/>
            <a:headEnd/>
            <a:tailEnd/>
          </a:ln>
          <a:effectLst/>
        </p:spPr>
        <p:txBody>
          <a:bodyPr wrap="none" anchor="ctr"/>
          <a:lstStyle/>
          <a:p>
            <a:pPr fontAlgn="auto">
              <a:spcBef>
                <a:spcPts val="0"/>
              </a:spcBef>
              <a:spcAft>
                <a:spcPts val="0"/>
              </a:spcAft>
              <a:defRPr/>
            </a:pPr>
            <a:endParaRPr lang="cs-CZ">
              <a:latin typeface="+mn-lt"/>
              <a:cs typeface="+mn-cs"/>
            </a:endParaRPr>
          </a:p>
        </p:txBody>
      </p:sp>
      <p:sp>
        <p:nvSpPr>
          <p:cNvPr id="4100" name="Rectangle 4"/>
          <p:cNvSpPr>
            <a:spLocks noGrp="1" noChangeArrowheads="1"/>
          </p:cNvSpPr>
          <p:nvPr>
            <p:ph type="title"/>
          </p:nvPr>
        </p:nvSpPr>
        <p:spPr bwMode="auto">
          <a:xfrm>
            <a:off x="323850" y="1268413"/>
            <a:ext cx="6911975" cy="6477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9" name="Rectangle 5"/>
          <p:cNvSpPr>
            <a:spLocks noGrp="1" noChangeArrowheads="1"/>
          </p:cNvSpPr>
          <p:nvPr>
            <p:ph type="body" idx="1"/>
          </p:nvPr>
        </p:nvSpPr>
        <p:spPr bwMode="auto">
          <a:xfrm>
            <a:off x="354013" y="1989138"/>
            <a:ext cx="8435975" cy="41370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6"/>
            <a:endParaRPr lang="cs-CZ" dirty="0" smtClean="0"/>
          </a:p>
        </p:txBody>
      </p:sp>
      <p:sp>
        <p:nvSpPr>
          <p:cNvPr id="4102" name="Rectangle 6"/>
          <p:cNvSpPr>
            <a:spLocks noGrp="1" noChangeArrowheads="1"/>
          </p:cNvSpPr>
          <p:nvPr>
            <p:ph type="dt" sz="half" idx="2"/>
          </p:nvPr>
        </p:nvSpPr>
        <p:spPr bwMode="auto">
          <a:xfrm>
            <a:off x="7286625" y="1214438"/>
            <a:ext cx="1714500"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i="1" smtClean="0">
                <a:latin typeface="+mn-lt"/>
                <a:cs typeface="+mn-cs"/>
              </a:defRPr>
            </a:lvl1pPr>
          </a:lstStyle>
          <a:p>
            <a:pPr>
              <a:defRPr/>
            </a:pPr>
            <a:fld id="{021599F9-6F13-4008-A590-F27D811D209D}" type="datetime1">
              <a:rPr lang="cs-CZ" smtClean="0"/>
              <a:pPr>
                <a:defRPr/>
              </a:pPr>
              <a:t>16. 1. 2017</a:t>
            </a:fld>
            <a:endParaRPr lang="cs-CZ"/>
          </a:p>
        </p:txBody>
      </p:sp>
      <p:sp>
        <p:nvSpPr>
          <p:cNvPr id="4103" name="Rectangle 7"/>
          <p:cNvSpPr>
            <a:spLocks noGrp="1" noChangeArrowheads="1"/>
          </p:cNvSpPr>
          <p:nvPr>
            <p:ph type="ftr" sz="quarter" idx="3"/>
          </p:nvPr>
        </p:nvSpPr>
        <p:spPr bwMode="auto">
          <a:xfrm>
            <a:off x="0" y="6381750"/>
            <a:ext cx="9144000" cy="476250"/>
          </a:xfrm>
          <a:prstGeom prst="rect">
            <a:avLst/>
          </a:prstGeom>
          <a:solidFill>
            <a:srgbClr val="C0C0C0"/>
          </a:solidFill>
          <a:ln w="9525">
            <a:noFill/>
            <a:miter lim="800000"/>
            <a:headEnd/>
            <a:tailEnd/>
          </a:ln>
          <a:effectLst/>
        </p:spPr>
        <p:txBody>
          <a:bodyPr vert="horz" wrap="square" lIns="91440" tIns="45720" rIns="91440" bIns="45720" numCol="1" anchor="ctr" anchorCtr="0" compatLnSpc="1">
            <a:prstTxWarp prst="textNoShape">
              <a:avLst/>
            </a:prstTxWarp>
          </a:bodyPr>
          <a:lstStyle>
            <a:lvl1pPr algn="ctr" fontAlgn="auto">
              <a:spcBef>
                <a:spcPts val="0"/>
              </a:spcBef>
              <a:spcAft>
                <a:spcPts val="0"/>
              </a:spcAft>
              <a:defRPr sz="1600" b="1">
                <a:latin typeface="+mn-lt"/>
                <a:cs typeface="+mn-cs"/>
              </a:defRPr>
            </a:lvl1pPr>
          </a:lstStyle>
          <a:p>
            <a:pPr>
              <a:defRPr/>
            </a:pPr>
            <a:r>
              <a:rPr lang="cs-CZ" smtClean="0"/>
              <a:t>Textový editor</a:t>
            </a:r>
            <a:endParaRPr lang="cs-CZ"/>
          </a:p>
        </p:txBody>
      </p:sp>
      <p:sp>
        <p:nvSpPr>
          <p:cNvPr id="4104" name="Rectangle 8"/>
          <p:cNvSpPr>
            <a:spLocks noGrp="1" noChangeArrowheads="1"/>
          </p:cNvSpPr>
          <p:nvPr>
            <p:ph type="sldNum" sz="quarter" idx="4"/>
          </p:nvPr>
        </p:nvSpPr>
        <p:spPr bwMode="auto">
          <a:xfrm>
            <a:off x="7286625" y="1428750"/>
            <a:ext cx="1714500"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50" b="1" i="1" dirty="0">
                <a:latin typeface="+mn-lt"/>
                <a:cs typeface="+mn-cs"/>
              </a:defRPr>
            </a:lvl1pPr>
          </a:lstStyle>
          <a:p>
            <a:pPr>
              <a:defRPr/>
            </a:pPr>
            <a:r>
              <a:rPr lang="cs-CZ"/>
              <a:t>číslo </a:t>
            </a:r>
            <a:r>
              <a:rPr lang="cs-CZ" b="0"/>
              <a:t>snímku</a:t>
            </a:r>
            <a:r>
              <a:rPr lang="cs-CZ"/>
              <a:t> </a:t>
            </a:r>
            <a:fld id="{623A4194-A5EE-4B84-B200-E7A2701EA0C9}" type="slidenum">
              <a:rPr lang="cs-CZ"/>
              <a:pPr>
                <a:defRPr/>
              </a:pPr>
              <a:t>‹#›</a:t>
            </a:fld>
            <a:endParaRPr lang="cs-CZ"/>
          </a:p>
        </p:txBody>
      </p:sp>
      <p:sp>
        <p:nvSpPr>
          <p:cNvPr id="4105" name="Text Box 9"/>
          <p:cNvSpPr txBox="1">
            <a:spLocks noChangeArrowheads="1"/>
          </p:cNvSpPr>
          <p:nvPr/>
        </p:nvSpPr>
        <p:spPr bwMode="auto">
          <a:xfrm>
            <a:off x="6227763" y="260350"/>
            <a:ext cx="2736850" cy="336550"/>
          </a:xfrm>
          <a:prstGeom prst="rect">
            <a:avLst/>
          </a:prstGeom>
          <a:noFill/>
          <a:ln w="9525">
            <a:noFill/>
            <a:miter lim="800000"/>
            <a:headEnd/>
            <a:tailEnd/>
          </a:ln>
          <a:effectLst/>
        </p:spPr>
        <p:txBody>
          <a:bodyPr>
            <a:spAutoFit/>
          </a:bodyPr>
          <a:lstStyle/>
          <a:p>
            <a:pPr algn="r" fontAlgn="auto">
              <a:spcBef>
                <a:spcPct val="50000"/>
              </a:spcBef>
              <a:spcAft>
                <a:spcPts val="0"/>
              </a:spcAft>
              <a:defRPr/>
            </a:pPr>
            <a:r>
              <a:rPr lang="cs-CZ" sz="1600" b="1">
                <a:latin typeface="+mn-lt"/>
                <a:cs typeface="+mn-cs"/>
              </a:rPr>
              <a:t>Standardizace ICT výuky</a:t>
            </a:r>
          </a:p>
        </p:txBody>
      </p:sp>
      <p:pic>
        <p:nvPicPr>
          <p:cNvPr id="4106" name="Picture 10" descr="VOS SUMPERK PSD black"/>
          <p:cNvPicPr>
            <a:picLocks noChangeAspect="1" noChangeArrowheads="1"/>
          </p:cNvPicPr>
          <p:nvPr/>
        </p:nvPicPr>
        <p:blipFill>
          <a:blip r:embed="rId3" cstate="print"/>
          <a:srcRect/>
          <a:stretch>
            <a:fillRect/>
          </a:stretch>
        </p:blipFill>
        <p:spPr bwMode="auto">
          <a:xfrm>
            <a:off x="179388" y="188913"/>
            <a:ext cx="5362575" cy="950912"/>
          </a:xfrm>
          <a:prstGeom prst="rect">
            <a:avLst/>
          </a:prstGeom>
          <a:noFill/>
          <a:ln w="9525">
            <a:noFill/>
            <a:miter lim="800000"/>
            <a:headEnd/>
            <a:tailEnd/>
          </a:ln>
        </p:spPr>
      </p:pic>
      <p:sp>
        <p:nvSpPr>
          <p:cNvPr id="4108" name="Text Box 12"/>
          <p:cNvSpPr txBox="1">
            <a:spLocks noChangeArrowheads="1"/>
          </p:cNvSpPr>
          <p:nvPr/>
        </p:nvSpPr>
        <p:spPr bwMode="auto">
          <a:xfrm>
            <a:off x="7308850" y="765175"/>
            <a:ext cx="1655763" cy="517525"/>
          </a:xfrm>
          <a:prstGeom prst="rect">
            <a:avLst/>
          </a:prstGeom>
          <a:noFill/>
          <a:ln w="9525">
            <a:noFill/>
            <a:miter lim="800000"/>
            <a:headEnd/>
            <a:tailEnd/>
          </a:ln>
          <a:effectLst/>
        </p:spPr>
        <p:txBody>
          <a:bodyPr>
            <a:spAutoFit/>
          </a:bodyPr>
          <a:lstStyle/>
          <a:p>
            <a:pPr fontAlgn="auto">
              <a:spcBef>
                <a:spcPts val="0"/>
              </a:spcBef>
              <a:spcAft>
                <a:spcPts val="0"/>
              </a:spcAft>
              <a:defRPr/>
            </a:pPr>
            <a:r>
              <a:rPr lang="cs-CZ" sz="1400" b="1" dirty="0">
                <a:latin typeface="+mn-lt"/>
                <a:cs typeface="+mn-cs"/>
              </a:rPr>
              <a:t>Praktický modul </a:t>
            </a:r>
            <a:r>
              <a:rPr lang="cs-CZ" sz="1400" b="1" i="1" dirty="0">
                <a:latin typeface="+mn-lt"/>
                <a:cs typeface="+mn-cs"/>
              </a:rPr>
              <a:t>Praktická úloha</a:t>
            </a:r>
            <a:endParaRPr lang="cs-CZ" dirty="0">
              <a:latin typeface="+mn-lt"/>
              <a:cs typeface="+mn-cs"/>
            </a:endParaRPr>
          </a:p>
        </p:txBody>
      </p:sp>
    </p:spTree>
  </p:cSld>
  <p:clrMap bg1="lt1" tx1="dk1" bg2="lt2" tx2="dk2" accent1="accent1" accent2="accent2" accent3="accent3" accent4="accent4" accent5="accent5" accent6="accent6" hlink="hlink" folHlink="folHlink"/>
  <p:sldLayoutIdLst>
    <p:sldLayoutId id="2147483845" r:id="rId1"/>
  </p:sldLayoutIdLst>
  <p:hf hdr="0"/>
  <p:txStyles>
    <p:titleStyle>
      <a:lvl1pPr algn="l" rtl="0" eaLnBrk="0" fontAlgn="base" hangingPunct="0">
        <a:spcBef>
          <a:spcPct val="0"/>
        </a:spcBef>
        <a:spcAft>
          <a:spcPct val="0"/>
        </a:spcAft>
        <a:defRPr sz="2800" b="1">
          <a:solidFill>
            <a:srgbClr val="008000"/>
          </a:solidFill>
          <a:latin typeface="+mj-lt"/>
          <a:ea typeface="+mj-ea"/>
          <a:cs typeface="+mj-cs"/>
        </a:defRPr>
      </a:lvl1pPr>
      <a:lvl2pPr algn="l" rtl="0" eaLnBrk="0" fontAlgn="base" hangingPunct="0">
        <a:spcBef>
          <a:spcPct val="0"/>
        </a:spcBef>
        <a:spcAft>
          <a:spcPct val="0"/>
        </a:spcAft>
        <a:defRPr sz="2800" b="1">
          <a:solidFill>
            <a:srgbClr val="008000"/>
          </a:solidFill>
          <a:latin typeface="Arial" charset="0"/>
          <a:cs typeface="Arial" charset="0"/>
        </a:defRPr>
      </a:lvl2pPr>
      <a:lvl3pPr algn="l" rtl="0" eaLnBrk="0" fontAlgn="base" hangingPunct="0">
        <a:spcBef>
          <a:spcPct val="0"/>
        </a:spcBef>
        <a:spcAft>
          <a:spcPct val="0"/>
        </a:spcAft>
        <a:defRPr sz="2800" b="1">
          <a:solidFill>
            <a:srgbClr val="008000"/>
          </a:solidFill>
          <a:latin typeface="Arial" charset="0"/>
          <a:cs typeface="Arial" charset="0"/>
        </a:defRPr>
      </a:lvl3pPr>
      <a:lvl4pPr algn="l" rtl="0" eaLnBrk="0" fontAlgn="base" hangingPunct="0">
        <a:spcBef>
          <a:spcPct val="0"/>
        </a:spcBef>
        <a:spcAft>
          <a:spcPct val="0"/>
        </a:spcAft>
        <a:defRPr sz="2800" b="1">
          <a:solidFill>
            <a:srgbClr val="008000"/>
          </a:solidFill>
          <a:latin typeface="Arial" charset="0"/>
          <a:cs typeface="Arial" charset="0"/>
        </a:defRPr>
      </a:lvl4pPr>
      <a:lvl5pPr algn="l" rtl="0" eaLnBrk="0" fontAlgn="base" hangingPunct="0">
        <a:spcBef>
          <a:spcPct val="0"/>
        </a:spcBef>
        <a:spcAft>
          <a:spcPct val="0"/>
        </a:spcAft>
        <a:defRPr sz="2800" b="1">
          <a:solidFill>
            <a:srgbClr val="008000"/>
          </a:solidFill>
          <a:latin typeface="Arial" charset="0"/>
          <a:cs typeface="Arial" charset="0"/>
        </a:defRPr>
      </a:lvl5pPr>
      <a:lvl6pPr marL="457200" algn="l" rtl="0" eaLnBrk="1" fontAlgn="base" hangingPunct="1">
        <a:spcBef>
          <a:spcPct val="0"/>
        </a:spcBef>
        <a:spcAft>
          <a:spcPct val="0"/>
        </a:spcAft>
        <a:defRPr sz="2800" b="1">
          <a:solidFill>
            <a:srgbClr val="008000"/>
          </a:solidFill>
          <a:latin typeface="Arial" charset="0"/>
          <a:cs typeface="Arial" charset="0"/>
        </a:defRPr>
      </a:lvl6pPr>
      <a:lvl7pPr marL="914400" algn="l" rtl="0" eaLnBrk="1" fontAlgn="base" hangingPunct="1">
        <a:spcBef>
          <a:spcPct val="0"/>
        </a:spcBef>
        <a:spcAft>
          <a:spcPct val="0"/>
        </a:spcAft>
        <a:defRPr sz="2800" b="1">
          <a:solidFill>
            <a:srgbClr val="008000"/>
          </a:solidFill>
          <a:latin typeface="Arial" charset="0"/>
          <a:cs typeface="Arial" charset="0"/>
        </a:defRPr>
      </a:lvl7pPr>
      <a:lvl8pPr marL="1371600" algn="l" rtl="0" eaLnBrk="1" fontAlgn="base" hangingPunct="1">
        <a:spcBef>
          <a:spcPct val="0"/>
        </a:spcBef>
        <a:spcAft>
          <a:spcPct val="0"/>
        </a:spcAft>
        <a:defRPr sz="2800" b="1">
          <a:solidFill>
            <a:srgbClr val="008000"/>
          </a:solidFill>
          <a:latin typeface="Arial" charset="0"/>
          <a:cs typeface="Arial" charset="0"/>
        </a:defRPr>
      </a:lvl8pPr>
      <a:lvl9pPr marL="1828800" algn="l" rtl="0" eaLnBrk="1" fontAlgn="base" hangingPunct="1">
        <a:spcBef>
          <a:spcPct val="0"/>
        </a:spcBef>
        <a:spcAft>
          <a:spcPct val="0"/>
        </a:spcAft>
        <a:defRPr sz="2800" b="1">
          <a:solidFill>
            <a:srgbClr val="008000"/>
          </a:solidFill>
          <a:latin typeface="Arial" charset="0"/>
          <a:cs typeface="Arial" charset="0"/>
        </a:defRPr>
      </a:lvl9pPr>
    </p:titleStyle>
    <p:bodyStyle>
      <a:lvl1pPr marL="182563" indent="-182563" algn="l" rtl="0" eaLnBrk="0" fontAlgn="base" hangingPunct="0">
        <a:spcBef>
          <a:spcPct val="20000"/>
        </a:spcBef>
        <a:spcAft>
          <a:spcPct val="0"/>
        </a:spcAft>
        <a:buAutoNum type="arabicPeriod"/>
        <a:tabLst>
          <a:tab pos="365125" algn="l"/>
        </a:tabLst>
        <a:defRPr b="1">
          <a:solidFill>
            <a:schemeClr val="tx1"/>
          </a:solidFill>
          <a:latin typeface="+mn-lt"/>
          <a:ea typeface="+mn-ea"/>
          <a:cs typeface="+mn-cs"/>
        </a:defRPr>
      </a:lvl1pPr>
      <a:lvl2pPr marL="365125" indent="-3175" algn="l" rtl="0" eaLnBrk="0" fontAlgn="base" hangingPunct="0">
        <a:spcBef>
          <a:spcPct val="20000"/>
        </a:spcBef>
        <a:spcAft>
          <a:spcPct val="0"/>
        </a:spcAft>
        <a:tabLst>
          <a:tab pos="365125" algn="l"/>
        </a:tabLst>
        <a:defRPr sz="1600">
          <a:solidFill>
            <a:schemeClr val="tx1"/>
          </a:solidFill>
          <a:latin typeface="+mn-lt"/>
          <a:cs typeface="+mn-cs"/>
        </a:defRPr>
      </a:lvl2pPr>
      <a:lvl3pPr marL="715963" indent="-171450" algn="l" rtl="0" eaLnBrk="0" fontAlgn="base" hangingPunct="0">
        <a:spcBef>
          <a:spcPct val="20000"/>
        </a:spcBef>
        <a:spcAft>
          <a:spcPct val="0"/>
        </a:spcAft>
        <a:buChar char="•"/>
        <a:tabLst>
          <a:tab pos="365125" algn="l"/>
        </a:tabLst>
        <a:defRPr sz="1600">
          <a:solidFill>
            <a:schemeClr val="tx1"/>
          </a:solidFill>
          <a:latin typeface="+mn-lt"/>
          <a:cs typeface="+mn-cs"/>
        </a:defRPr>
      </a:lvl3pPr>
      <a:lvl4pPr marL="987425" indent="-92075" algn="l" rtl="0" eaLnBrk="0" fontAlgn="base" hangingPunct="0">
        <a:spcBef>
          <a:spcPct val="20000"/>
        </a:spcBef>
        <a:spcAft>
          <a:spcPct val="0"/>
        </a:spcAft>
        <a:tabLst>
          <a:tab pos="365125" algn="l"/>
        </a:tabLst>
        <a:defRPr sz="1600" i="1">
          <a:solidFill>
            <a:schemeClr val="tx1"/>
          </a:solidFill>
          <a:latin typeface="+mn-lt"/>
          <a:cs typeface="+mn-cs"/>
        </a:defRPr>
      </a:lvl4pPr>
      <a:lvl5pPr marL="1341438" indent="-174625" algn="l" rtl="0" eaLnBrk="0" fontAlgn="base" hangingPunct="0">
        <a:spcBef>
          <a:spcPct val="20000"/>
        </a:spcBef>
        <a:spcAft>
          <a:spcPct val="0"/>
        </a:spcAft>
        <a:buChar char="»"/>
        <a:tabLst>
          <a:tab pos="365125" algn="l"/>
        </a:tabLst>
        <a:defRPr sz="1600" i="1">
          <a:solidFill>
            <a:schemeClr val="tx1"/>
          </a:solidFill>
          <a:latin typeface="+mn-lt"/>
          <a:cs typeface="+mn-cs"/>
        </a:defRPr>
      </a:lvl5pPr>
      <a:lvl6pPr marL="1798638" indent="-174625" algn="l" rtl="0" eaLnBrk="1" fontAlgn="base" hangingPunct="1">
        <a:spcBef>
          <a:spcPct val="20000"/>
        </a:spcBef>
        <a:spcAft>
          <a:spcPct val="0"/>
        </a:spcAft>
        <a:buChar char="»"/>
        <a:tabLst>
          <a:tab pos="365125" algn="l"/>
        </a:tabLst>
        <a:defRPr sz="1600" i="1">
          <a:solidFill>
            <a:schemeClr val="tx1"/>
          </a:solidFill>
          <a:latin typeface="+mn-lt"/>
          <a:cs typeface="+mn-cs"/>
        </a:defRPr>
      </a:lvl6pPr>
      <a:lvl7pPr marL="2255838" indent="-174625" algn="l" rtl="0" eaLnBrk="1" fontAlgn="base" hangingPunct="1">
        <a:spcBef>
          <a:spcPct val="20000"/>
        </a:spcBef>
        <a:spcAft>
          <a:spcPct val="0"/>
        </a:spcAft>
        <a:buChar char="»"/>
        <a:tabLst>
          <a:tab pos="365125" algn="l"/>
        </a:tabLst>
        <a:defRPr sz="1600" i="1">
          <a:solidFill>
            <a:schemeClr val="tx1"/>
          </a:solidFill>
          <a:latin typeface="+mn-lt"/>
          <a:cs typeface="+mn-cs"/>
        </a:defRPr>
      </a:lvl7pPr>
      <a:lvl8pPr marL="2713038" indent="-174625" algn="l" rtl="0" eaLnBrk="1" fontAlgn="base" hangingPunct="1">
        <a:spcBef>
          <a:spcPct val="20000"/>
        </a:spcBef>
        <a:spcAft>
          <a:spcPct val="0"/>
        </a:spcAft>
        <a:buChar char="»"/>
        <a:tabLst>
          <a:tab pos="365125" algn="l"/>
        </a:tabLst>
        <a:defRPr sz="1600" i="1">
          <a:solidFill>
            <a:schemeClr val="tx1"/>
          </a:solidFill>
          <a:latin typeface="+mn-lt"/>
          <a:cs typeface="+mn-cs"/>
        </a:defRPr>
      </a:lvl8pPr>
      <a:lvl9pPr marL="3170238" indent="-174625" algn="l" rtl="0" eaLnBrk="1" fontAlgn="base" hangingPunct="1">
        <a:spcBef>
          <a:spcPct val="20000"/>
        </a:spcBef>
        <a:spcAft>
          <a:spcPct val="0"/>
        </a:spcAft>
        <a:buChar char="»"/>
        <a:tabLst>
          <a:tab pos="365125" algn="l"/>
        </a:tabLst>
        <a:defRPr sz="1600" i="1">
          <a:solidFill>
            <a:schemeClr val="tx1"/>
          </a:solidFill>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a:off x="0" y="1196975"/>
            <a:ext cx="9144000" cy="0"/>
          </a:xfrm>
          <a:prstGeom prst="line">
            <a:avLst/>
          </a:prstGeom>
          <a:noFill/>
          <a:ln w="38100">
            <a:solidFill>
              <a:srgbClr val="000080"/>
            </a:solidFill>
            <a:round/>
            <a:headEnd/>
            <a:tailEnd/>
          </a:ln>
          <a:effectLst/>
        </p:spPr>
        <p:txBody>
          <a:bodyPr/>
          <a:lstStyle/>
          <a:p>
            <a:pPr fontAlgn="auto">
              <a:spcBef>
                <a:spcPts val="0"/>
              </a:spcBef>
              <a:spcAft>
                <a:spcPts val="0"/>
              </a:spcAft>
              <a:defRPr/>
            </a:pPr>
            <a:endParaRPr lang="cs-CZ">
              <a:latin typeface="+mn-lt"/>
              <a:cs typeface="+mn-cs"/>
            </a:endParaRPr>
          </a:p>
        </p:txBody>
      </p:sp>
      <p:sp>
        <p:nvSpPr>
          <p:cNvPr id="4099" name="AutoShape 3"/>
          <p:cNvSpPr>
            <a:spLocks noChangeArrowheads="1"/>
          </p:cNvSpPr>
          <p:nvPr/>
        </p:nvSpPr>
        <p:spPr bwMode="auto">
          <a:xfrm>
            <a:off x="7286625" y="714375"/>
            <a:ext cx="1692275" cy="1008063"/>
          </a:xfrm>
          <a:prstGeom prst="roundRect">
            <a:avLst>
              <a:gd name="adj" fmla="val 16667"/>
            </a:avLst>
          </a:prstGeom>
          <a:solidFill>
            <a:srgbClr val="C0C0C0"/>
          </a:solidFill>
          <a:ln w="19050">
            <a:solidFill>
              <a:schemeClr val="accent2"/>
            </a:solidFill>
            <a:round/>
            <a:headEnd/>
            <a:tailEnd/>
          </a:ln>
          <a:effectLst/>
        </p:spPr>
        <p:txBody>
          <a:bodyPr wrap="none" anchor="ctr"/>
          <a:lstStyle/>
          <a:p>
            <a:pPr fontAlgn="auto">
              <a:spcBef>
                <a:spcPts val="0"/>
              </a:spcBef>
              <a:spcAft>
                <a:spcPts val="0"/>
              </a:spcAft>
              <a:defRPr/>
            </a:pPr>
            <a:endParaRPr lang="cs-CZ">
              <a:latin typeface="+mn-lt"/>
              <a:cs typeface="+mn-cs"/>
            </a:endParaRPr>
          </a:p>
        </p:txBody>
      </p:sp>
      <p:sp>
        <p:nvSpPr>
          <p:cNvPr id="5124" name="Rectangle 4"/>
          <p:cNvSpPr>
            <a:spLocks noGrp="1" noChangeArrowheads="1"/>
          </p:cNvSpPr>
          <p:nvPr>
            <p:ph type="title"/>
          </p:nvPr>
        </p:nvSpPr>
        <p:spPr bwMode="auto">
          <a:xfrm>
            <a:off x="323850" y="1268413"/>
            <a:ext cx="6911975" cy="6477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5125" name="Rectangle 5"/>
          <p:cNvSpPr>
            <a:spLocks noGrp="1" noChangeArrowheads="1"/>
          </p:cNvSpPr>
          <p:nvPr>
            <p:ph type="body" idx="1"/>
          </p:nvPr>
        </p:nvSpPr>
        <p:spPr bwMode="auto">
          <a:xfrm>
            <a:off x="354013" y="1989138"/>
            <a:ext cx="8435975" cy="41370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cs-CZ" smtClean="0"/>
          </a:p>
        </p:txBody>
      </p:sp>
      <p:sp>
        <p:nvSpPr>
          <p:cNvPr id="4102" name="Rectangle 6"/>
          <p:cNvSpPr>
            <a:spLocks noGrp="1" noChangeArrowheads="1"/>
          </p:cNvSpPr>
          <p:nvPr>
            <p:ph type="dt" sz="half" idx="2"/>
          </p:nvPr>
        </p:nvSpPr>
        <p:spPr bwMode="auto">
          <a:xfrm>
            <a:off x="7286625" y="1196975"/>
            <a:ext cx="1714500" cy="3032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i="1" smtClean="0">
                <a:latin typeface="+mn-lt"/>
                <a:cs typeface="+mn-cs"/>
              </a:defRPr>
            </a:lvl1pPr>
          </a:lstStyle>
          <a:p>
            <a:pPr>
              <a:defRPr/>
            </a:pPr>
            <a:fld id="{145238BD-5AB7-4916-9B59-F5FFF5C6B838}" type="datetime1">
              <a:rPr lang="cs-CZ" smtClean="0"/>
              <a:pPr>
                <a:defRPr/>
              </a:pPr>
              <a:t>16. 1. 2017</a:t>
            </a:fld>
            <a:endParaRPr lang="cs-CZ"/>
          </a:p>
        </p:txBody>
      </p:sp>
      <p:sp>
        <p:nvSpPr>
          <p:cNvPr id="4103" name="Rectangle 7"/>
          <p:cNvSpPr>
            <a:spLocks noGrp="1" noChangeArrowheads="1"/>
          </p:cNvSpPr>
          <p:nvPr>
            <p:ph type="ftr" sz="quarter" idx="3"/>
          </p:nvPr>
        </p:nvSpPr>
        <p:spPr bwMode="auto">
          <a:xfrm>
            <a:off x="0" y="6381750"/>
            <a:ext cx="9144000" cy="476250"/>
          </a:xfrm>
          <a:prstGeom prst="rect">
            <a:avLst/>
          </a:prstGeom>
          <a:solidFill>
            <a:srgbClr val="C0C0C0"/>
          </a:solidFill>
          <a:ln w="9525">
            <a:noFill/>
            <a:miter lim="800000"/>
            <a:headEnd/>
            <a:tailEnd/>
          </a:ln>
          <a:effectLst/>
        </p:spPr>
        <p:txBody>
          <a:bodyPr vert="horz" wrap="square" lIns="91440" tIns="45720" rIns="91440" bIns="45720" numCol="1" anchor="ctr" anchorCtr="0" compatLnSpc="1">
            <a:prstTxWarp prst="textNoShape">
              <a:avLst/>
            </a:prstTxWarp>
          </a:bodyPr>
          <a:lstStyle>
            <a:lvl1pPr algn="ctr" fontAlgn="auto">
              <a:spcBef>
                <a:spcPts val="0"/>
              </a:spcBef>
              <a:spcAft>
                <a:spcPts val="0"/>
              </a:spcAft>
              <a:defRPr sz="1600" b="1">
                <a:latin typeface="+mn-lt"/>
                <a:cs typeface="+mn-cs"/>
              </a:defRPr>
            </a:lvl1pPr>
          </a:lstStyle>
          <a:p>
            <a:pPr>
              <a:defRPr/>
            </a:pPr>
            <a:r>
              <a:rPr lang="cs-CZ" smtClean="0"/>
              <a:t>Textový editor</a:t>
            </a:r>
            <a:endParaRPr lang="cs-CZ"/>
          </a:p>
        </p:txBody>
      </p:sp>
      <p:sp>
        <p:nvSpPr>
          <p:cNvPr id="4104" name="Rectangle 8"/>
          <p:cNvSpPr>
            <a:spLocks noGrp="1" noChangeArrowheads="1"/>
          </p:cNvSpPr>
          <p:nvPr>
            <p:ph type="sldNum" sz="quarter" idx="4"/>
          </p:nvPr>
        </p:nvSpPr>
        <p:spPr bwMode="auto">
          <a:xfrm>
            <a:off x="7286625" y="1428750"/>
            <a:ext cx="1714500"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50" b="0" i="1">
                <a:latin typeface="+mn-lt"/>
                <a:cs typeface="+mn-cs"/>
              </a:defRPr>
            </a:lvl1pPr>
          </a:lstStyle>
          <a:p>
            <a:pPr>
              <a:defRPr/>
            </a:pPr>
            <a:r>
              <a:rPr lang="cs-CZ"/>
              <a:t>číslo snímku </a:t>
            </a:r>
            <a:fld id="{45CC2CF6-8483-493E-8278-783AE8D03F01}" type="slidenum">
              <a:rPr lang="cs-CZ"/>
              <a:pPr>
                <a:defRPr/>
              </a:pPr>
              <a:t>‹#›</a:t>
            </a:fld>
            <a:endParaRPr lang="cs-CZ"/>
          </a:p>
        </p:txBody>
      </p:sp>
      <p:sp>
        <p:nvSpPr>
          <p:cNvPr id="4105" name="Text Box 9"/>
          <p:cNvSpPr txBox="1">
            <a:spLocks noChangeArrowheads="1"/>
          </p:cNvSpPr>
          <p:nvPr/>
        </p:nvSpPr>
        <p:spPr bwMode="auto">
          <a:xfrm>
            <a:off x="6227763" y="260350"/>
            <a:ext cx="2736850" cy="336550"/>
          </a:xfrm>
          <a:prstGeom prst="rect">
            <a:avLst/>
          </a:prstGeom>
          <a:noFill/>
          <a:ln w="9525">
            <a:noFill/>
            <a:miter lim="800000"/>
            <a:headEnd/>
            <a:tailEnd/>
          </a:ln>
          <a:effectLst/>
        </p:spPr>
        <p:txBody>
          <a:bodyPr>
            <a:spAutoFit/>
          </a:bodyPr>
          <a:lstStyle/>
          <a:p>
            <a:pPr algn="r" fontAlgn="auto">
              <a:spcBef>
                <a:spcPct val="50000"/>
              </a:spcBef>
              <a:spcAft>
                <a:spcPts val="0"/>
              </a:spcAft>
              <a:defRPr/>
            </a:pPr>
            <a:r>
              <a:rPr lang="cs-CZ" sz="1600" b="1">
                <a:latin typeface="+mn-lt"/>
                <a:cs typeface="+mn-cs"/>
              </a:rPr>
              <a:t>Standardizace ICT výuky</a:t>
            </a:r>
          </a:p>
        </p:txBody>
      </p:sp>
      <p:pic>
        <p:nvPicPr>
          <p:cNvPr id="5130" name="Picture 10" descr="VOS SUMPERK PSD black"/>
          <p:cNvPicPr>
            <a:picLocks noChangeAspect="1" noChangeArrowheads="1"/>
          </p:cNvPicPr>
          <p:nvPr/>
        </p:nvPicPr>
        <p:blipFill>
          <a:blip r:embed="rId4" cstate="print"/>
          <a:srcRect/>
          <a:stretch>
            <a:fillRect/>
          </a:stretch>
        </p:blipFill>
        <p:spPr bwMode="auto">
          <a:xfrm>
            <a:off x="179388" y="188913"/>
            <a:ext cx="5362575" cy="950912"/>
          </a:xfrm>
          <a:prstGeom prst="rect">
            <a:avLst/>
          </a:prstGeom>
          <a:noFill/>
          <a:ln w="9525">
            <a:noFill/>
            <a:miter lim="800000"/>
            <a:headEnd/>
            <a:tailEnd/>
          </a:ln>
        </p:spPr>
      </p:pic>
      <p:sp>
        <p:nvSpPr>
          <p:cNvPr id="4110" name="Text Box 14"/>
          <p:cNvSpPr txBox="1">
            <a:spLocks noChangeArrowheads="1"/>
          </p:cNvSpPr>
          <p:nvPr/>
        </p:nvSpPr>
        <p:spPr bwMode="auto">
          <a:xfrm>
            <a:off x="7286625" y="714375"/>
            <a:ext cx="1655763" cy="517525"/>
          </a:xfrm>
          <a:prstGeom prst="rect">
            <a:avLst/>
          </a:prstGeom>
          <a:noFill/>
          <a:ln w="9525">
            <a:noFill/>
            <a:miter lim="800000"/>
            <a:headEnd/>
            <a:tailEnd/>
          </a:ln>
          <a:effectLst/>
        </p:spPr>
        <p:txBody>
          <a:bodyPr>
            <a:spAutoFit/>
          </a:bodyPr>
          <a:lstStyle/>
          <a:p>
            <a:pPr fontAlgn="auto">
              <a:spcBef>
                <a:spcPts val="0"/>
              </a:spcBef>
              <a:spcAft>
                <a:spcPts val="0"/>
              </a:spcAft>
              <a:defRPr/>
            </a:pPr>
            <a:r>
              <a:rPr lang="cs-CZ" sz="1400" b="1">
                <a:latin typeface="+mn-lt"/>
                <a:cs typeface="+mn-cs"/>
              </a:rPr>
              <a:t>Praktický modul </a:t>
            </a:r>
            <a:r>
              <a:rPr lang="cs-CZ" sz="1400" b="1" i="1">
                <a:latin typeface="+mn-lt"/>
                <a:cs typeface="+mn-cs"/>
              </a:rPr>
              <a:t>Návod na řešení</a:t>
            </a:r>
            <a:endParaRPr lang="cs-CZ">
              <a:latin typeface="+mn-lt"/>
              <a:cs typeface="+mn-cs"/>
            </a:endParaRPr>
          </a:p>
        </p:txBody>
      </p:sp>
    </p:spTree>
  </p:cSld>
  <p:clrMap bg1="lt1" tx1="dk1" bg2="lt2" tx2="dk2" accent1="accent1" accent2="accent2" accent3="accent3" accent4="accent4" accent5="accent5" accent6="accent6" hlink="hlink" folHlink="folHlink"/>
  <p:sldLayoutIdLst>
    <p:sldLayoutId id="2147483834" r:id="rId1"/>
    <p:sldLayoutId id="2147483846" r:id="rId2"/>
  </p:sldLayoutIdLst>
  <p:hf hdr="0"/>
  <p:txStyles>
    <p:titleStyle>
      <a:lvl1pPr algn="l" rtl="0" eaLnBrk="0" fontAlgn="base" hangingPunct="0">
        <a:spcBef>
          <a:spcPct val="0"/>
        </a:spcBef>
        <a:spcAft>
          <a:spcPct val="0"/>
        </a:spcAft>
        <a:defRPr sz="2800" b="1">
          <a:solidFill>
            <a:srgbClr val="008000"/>
          </a:solidFill>
          <a:latin typeface="+mj-lt"/>
          <a:ea typeface="+mj-ea"/>
          <a:cs typeface="+mj-cs"/>
        </a:defRPr>
      </a:lvl1pPr>
      <a:lvl2pPr algn="l" rtl="0" eaLnBrk="0" fontAlgn="base" hangingPunct="0">
        <a:spcBef>
          <a:spcPct val="0"/>
        </a:spcBef>
        <a:spcAft>
          <a:spcPct val="0"/>
        </a:spcAft>
        <a:defRPr sz="2800" b="1">
          <a:solidFill>
            <a:srgbClr val="008000"/>
          </a:solidFill>
          <a:latin typeface="Arial" charset="0"/>
          <a:cs typeface="Arial" charset="0"/>
        </a:defRPr>
      </a:lvl2pPr>
      <a:lvl3pPr algn="l" rtl="0" eaLnBrk="0" fontAlgn="base" hangingPunct="0">
        <a:spcBef>
          <a:spcPct val="0"/>
        </a:spcBef>
        <a:spcAft>
          <a:spcPct val="0"/>
        </a:spcAft>
        <a:defRPr sz="2800" b="1">
          <a:solidFill>
            <a:srgbClr val="008000"/>
          </a:solidFill>
          <a:latin typeface="Arial" charset="0"/>
          <a:cs typeface="Arial" charset="0"/>
        </a:defRPr>
      </a:lvl3pPr>
      <a:lvl4pPr algn="l" rtl="0" eaLnBrk="0" fontAlgn="base" hangingPunct="0">
        <a:spcBef>
          <a:spcPct val="0"/>
        </a:spcBef>
        <a:spcAft>
          <a:spcPct val="0"/>
        </a:spcAft>
        <a:defRPr sz="2800" b="1">
          <a:solidFill>
            <a:srgbClr val="008000"/>
          </a:solidFill>
          <a:latin typeface="Arial" charset="0"/>
          <a:cs typeface="Arial" charset="0"/>
        </a:defRPr>
      </a:lvl4pPr>
      <a:lvl5pPr algn="l" rtl="0" eaLnBrk="0" fontAlgn="base" hangingPunct="0">
        <a:spcBef>
          <a:spcPct val="0"/>
        </a:spcBef>
        <a:spcAft>
          <a:spcPct val="0"/>
        </a:spcAft>
        <a:defRPr sz="2800" b="1">
          <a:solidFill>
            <a:srgbClr val="008000"/>
          </a:solidFill>
          <a:latin typeface="Arial" charset="0"/>
          <a:cs typeface="Arial" charset="0"/>
        </a:defRPr>
      </a:lvl5pPr>
      <a:lvl6pPr marL="457200" algn="l" rtl="0" eaLnBrk="1" fontAlgn="base" hangingPunct="1">
        <a:spcBef>
          <a:spcPct val="0"/>
        </a:spcBef>
        <a:spcAft>
          <a:spcPct val="0"/>
        </a:spcAft>
        <a:defRPr sz="2800" b="1">
          <a:solidFill>
            <a:srgbClr val="008000"/>
          </a:solidFill>
          <a:latin typeface="Arial" charset="0"/>
          <a:cs typeface="Arial" charset="0"/>
        </a:defRPr>
      </a:lvl6pPr>
      <a:lvl7pPr marL="914400" algn="l" rtl="0" eaLnBrk="1" fontAlgn="base" hangingPunct="1">
        <a:spcBef>
          <a:spcPct val="0"/>
        </a:spcBef>
        <a:spcAft>
          <a:spcPct val="0"/>
        </a:spcAft>
        <a:defRPr sz="2800" b="1">
          <a:solidFill>
            <a:srgbClr val="008000"/>
          </a:solidFill>
          <a:latin typeface="Arial" charset="0"/>
          <a:cs typeface="Arial" charset="0"/>
        </a:defRPr>
      </a:lvl7pPr>
      <a:lvl8pPr marL="1371600" algn="l" rtl="0" eaLnBrk="1" fontAlgn="base" hangingPunct="1">
        <a:spcBef>
          <a:spcPct val="0"/>
        </a:spcBef>
        <a:spcAft>
          <a:spcPct val="0"/>
        </a:spcAft>
        <a:defRPr sz="2800" b="1">
          <a:solidFill>
            <a:srgbClr val="008000"/>
          </a:solidFill>
          <a:latin typeface="Arial" charset="0"/>
          <a:cs typeface="Arial" charset="0"/>
        </a:defRPr>
      </a:lvl8pPr>
      <a:lvl9pPr marL="1828800" algn="l" rtl="0" eaLnBrk="1" fontAlgn="base" hangingPunct="1">
        <a:spcBef>
          <a:spcPct val="0"/>
        </a:spcBef>
        <a:spcAft>
          <a:spcPct val="0"/>
        </a:spcAft>
        <a:defRPr sz="2800" b="1">
          <a:solidFill>
            <a:srgbClr val="008000"/>
          </a:solidFill>
          <a:latin typeface="Arial" charset="0"/>
          <a:cs typeface="Arial" charset="0"/>
        </a:defRPr>
      </a:lvl9pPr>
    </p:titleStyle>
    <p:bodyStyle>
      <a:lvl1pPr marL="274638" indent="-274638" algn="l" rtl="0" eaLnBrk="0" fontAlgn="base" hangingPunct="0">
        <a:spcBef>
          <a:spcPct val="20000"/>
        </a:spcBef>
        <a:spcAft>
          <a:spcPct val="0"/>
        </a:spcAft>
        <a:buAutoNum type="arabicPeriod"/>
        <a:defRPr sz="2800" b="1">
          <a:solidFill>
            <a:schemeClr val="tx1"/>
          </a:solidFill>
          <a:latin typeface="+mn-lt"/>
          <a:ea typeface="+mn-ea"/>
          <a:cs typeface="+mn-cs"/>
        </a:defRPr>
      </a:lvl1pPr>
      <a:lvl2pPr marL="454025" indent="3175" algn="l" rtl="0" eaLnBrk="0" fontAlgn="base" hangingPunct="0">
        <a:spcBef>
          <a:spcPct val="20000"/>
        </a:spcBef>
        <a:spcAft>
          <a:spcPct val="0"/>
        </a:spcAft>
        <a:defRPr sz="2400">
          <a:solidFill>
            <a:schemeClr val="tx1"/>
          </a:solidFill>
          <a:latin typeface="+mn-lt"/>
          <a:cs typeface="+mn-cs"/>
        </a:defRPr>
      </a:lvl2pPr>
      <a:lvl3pPr marL="815975" indent="-182563" algn="l" rtl="0" eaLnBrk="0" fontAlgn="base" hangingPunct="0">
        <a:spcBef>
          <a:spcPct val="20000"/>
        </a:spcBef>
        <a:spcAft>
          <a:spcPct val="0"/>
        </a:spcAft>
        <a:buChar char="•"/>
        <a:defRPr sz="2400">
          <a:solidFill>
            <a:schemeClr val="tx1"/>
          </a:solidFill>
          <a:latin typeface="+mn-lt"/>
          <a:cs typeface="+mn-cs"/>
        </a:defRPr>
      </a:lvl3pPr>
      <a:lvl4pPr marL="1158875" indent="-163513" algn="l" rtl="0" eaLnBrk="0" fontAlgn="base" hangingPunct="0">
        <a:spcBef>
          <a:spcPct val="20000"/>
        </a:spcBef>
        <a:spcAft>
          <a:spcPct val="0"/>
        </a:spcAft>
        <a:defRPr sz="2400" i="1">
          <a:solidFill>
            <a:schemeClr val="tx1"/>
          </a:solidFill>
          <a:latin typeface="+mn-lt"/>
          <a:cs typeface="+mn-cs"/>
        </a:defRPr>
      </a:lvl4pPr>
      <a:lvl5pPr marL="1616075" indent="-277813" algn="l" rtl="0" eaLnBrk="0" fontAlgn="base" hangingPunct="0">
        <a:spcBef>
          <a:spcPct val="20000"/>
        </a:spcBef>
        <a:spcAft>
          <a:spcPct val="0"/>
        </a:spcAft>
        <a:buChar char="»"/>
        <a:defRPr sz="1600" i="1">
          <a:solidFill>
            <a:schemeClr val="tx1"/>
          </a:solidFill>
          <a:latin typeface="+mn-lt"/>
          <a:cs typeface="+mn-cs"/>
        </a:defRPr>
      </a:lvl5pPr>
      <a:lvl6pPr marL="2073275" indent="-277813" algn="l" rtl="0" eaLnBrk="1" fontAlgn="base" hangingPunct="1">
        <a:spcBef>
          <a:spcPct val="20000"/>
        </a:spcBef>
        <a:spcAft>
          <a:spcPct val="0"/>
        </a:spcAft>
        <a:buChar char="»"/>
        <a:defRPr sz="1600" i="1">
          <a:solidFill>
            <a:schemeClr val="tx1"/>
          </a:solidFill>
          <a:latin typeface="+mn-lt"/>
          <a:cs typeface="+mn-cs"/>
        </a:defRPr>
      </a:lvl6pPr>
      <a:lvl7pPr marL="2530475" indent="-277813" algn="l" rtl="0" eaLnBrk="1" fontAlgn="base" hangingPunct="1">
        <a:spcBef>
          <a:spcPct val="20000"/>
        </a:spcBef>
        <a:spcAft>
          <a:spcPct val="0"/>
        </a:spcAft>
        <a:buChar char="»"/>
        <a:defRPr sz="1600" i="1">
          <a:solidFill>
            <a:schemeClr val="tx1"/>
          </a:solidFill>
          <a:latin typeface="+mn-lt"/>
          <a:cs typeface="+mn-cs"/>
        </a:defRPr>
      </a:lvl7pPr>
      <a:lvl8pPr marL="2987675" indent="-277813" algn="l" rtl="0" eaLnBrk="1" fontAlgn="base" hangingPunct="1">
        <a:spcBef>
          <a:spcPct val="20000"/>
        </a:spcBef>
        <a:spcAft>
          <a:spcPct val="0"/>
        </a:spcAft>
        <a:buChar char="»"/>
        <a:defRPr sz="1600" i="1">
          <a:solidFill>
            <a:schemeClr val="tx1"/>
          </a:solidFill>
          <a:latin typeface="+mn-lt"/>
          <a:cs typeface="+mn-cs"/>
        </a:defRPr>
      </a:lvl8pPr>
      <a:lvl9pPr marL="3444875" indent="-277813" algn="l" rtl="0" eaLnBrk="1" fontAlgn="base" hangingPunct="1">
        <a:spcBef>
          <a:spcPct val="20000"/>
        </a:spcBef>
        <a:spcAft>
          <a:spcPct val="0"/>
        </a:spcAft>
        <a:buChar char="»"/>
        <a:defRPr sz="1600" i="1">
          <a:solidFill>
            <a:schemeClr val="tx1"/>
          </a:solidFill>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a:off x="0" y="1196975"/>
            <a:ext cx="9144000" cy="0"/>
          </a:xfrm>
          <a:prstGeom prst="line">
            <a:avLst/>
          </a:prstGeom>
          <a:noFill/>
          <a:ln w="38100">
            <a:solidFill>
              <a:srgbClr val="000080"/>
            </a:solidFill>
            <a:round/>
            <a:headEnd/>
            <a:tailEnd/>
          </a:ln>
          <a:effectLst/>
        </p:spPr>
        <p:txBody>
          <a:bodyPr/>
          <a:lstStyle/>
          <a:p>
            <a:pPr fontAlgn="auto">
              <a:spcBef>
                <a:spcPts val="0"/>
              </a:spcBef>
              <a:spcAft>
                <a:spcPts val="0"/>
              </a:spcAft>
              <a:defRPr/>
            </a:pPr>
            <a:endParaRPr lang="cs-CZ">
              <a:latin typeface="+mn-lt"/>
              <a:cs typeface="+mn-cs"/>
            </a:endParaRPr>
          </a:p>
        </p:txBody>
      </p:sp>
      <p:sp>
        <p:nvSpPr>
          <p:cNvPr id="4099" name="AutoShape 3"/>
          <p:cNvSpPr>
            <a:spLocks noChangeArrowheads="1"/>
          </p:cNvSpPr>
          <p:nvPr/>
        </p:nvSpPr>
        <p:spPr bwMode="auto">
          <a:xfrm>
            <a:off x="7308850" y="692150"/>
            <a:ext cx="1692275" cy="1008063"/>
          </a:xfrm>
          <a:prstGeom prst="roundRect">
            <a:avLst>
              <a:gd name="adj" fmla="val 16667"/>
            </a:avLst>
          </a:prstGeom>
          <a:solidFill>
            <a:srgbClr val="C0C0C0"/>
          </a:solidFill>
          <a:ln w="19050">
            <a:solidFill>
              <a:schemeClr val="accent2"/>
            </a:solidFill>
            <a:round/>
            <a:headEnd/>
            <a:tailEnd/>
          </a:ln>
          <a:effectLst/>
        </p:spPr>
        <p:txBody>
          <a:bodyPr wrap="none" anchor="ctr"/>
          <a:lstStyle/>
          <a:p>
            <a:pPr fontAlgn="auto">
              <a:spcBef>
                <a:spcPts val="0"/>
              </a:spcBef>
              <a:spcAft>
                <a:spcPts val="0"/>
              </a:spcAft>
              <a:defRPr/>
            </a:pPr>
            <a:endParaRPr lang="cs-CZ">
              <a:latin typeface="+mn-lt"/>
              <a:cs typeface="+mn-cs"/>
            </a:endParaRPr>
          </a:p>
        </p:txBody>
      </p:sp>
      <p:sp>
        <p:nvSpPr>
          <p:cNvPr id="6148" name="Rectangle 4"/>
          <p:cNvSpPr>
            <a:spLocks noGrp="1" noChangeArrowheads="1"/>
          </p:cNvSpPr>
          <p:nvPr>
            <p:ph type="title"/>
          </p:nvPr>
        </p:nvSpPr>
        <p:spPr bwMode="auto">
          <a:xfrm>
            <a:off x="323850" y="1268413"/>
            <a:ext cx="6911975" cy="6477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6149" name="Rectangle 5"/>
          <p:cNvSpPr>
            <a:spLocks noGrp="1" noChangeArrowheads="1"/>
          </p:cNvSpPr>
          <p:nvPr>
            <p:ph type="body" idx="1"/>
          </p:nvPr>
        </p:nvSpPr>
        <p:spPr bwMode="auto">
          <a:xfrm>
            <a:off x="354013" y="1989138"/>
            <a:ext cx="8435975" cy="41370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Tento projekt </a:t>
            </a:r>
          </a:p>
          <a:p>
            <a:pPr lvl="1"/>
            <a:r>
              <a:rPr lang="cs-CZ" smtClean="0"/>
              <a:t>Tento projekt </a:t>
            </a:r>
          </a:p>
          <a:p>
            <a:pPr lvl="2"/>
            <a:r>
              <a:rPr lang="cs-CZ" smtClean="0"/>
              <a:t>Tento projekt </a:t>
            </a:r>
          </a:p>
          <a:p>
            <a:pPr lvl="3"/>
            <a:r>
              <a:rPr lang="cs-CZ" smtClean="0"/>
              <a:t>Tento projekt </a:t>
            </a:r>
          </a:p>
          <a:p>
            <a:pPr lvl="4"/>
            <a:r>
              <a:rPr lang="cs-CZ" smtClean="0"/>
              <a:t>Tento projekt</a:t>
            </a:r>
          </a:p>
        </p:txBody>
      </p:sp>
      <p:sp>
        <p:nvSpPr>
          <p:cNvPr id="4102" name="Rectangle 6"/>
          <p:cNvSpPr>
            <a:spLocks noGrp="1" noChangeArrowheads="1"/>
          </p:cNvSpPr>
          <p:nvPr>
            <p:ph type="dt" sz="half" idx="2"/>
          </p:nvPr>
        </p:nvSpPr>
        <p:spPr bwMode="auto">
          <a:xfrm>
            <a:off x="7286625" y="1196975"/>
            <a:ext cx="1714500" cy="433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i="1" smtClean="0">
                <a:latin typeface="+mn-lt"/>
                <a:cs typeface="+mn-cs"/>
              </a:defRPr>
            </a:lvl1pPr>
          </a:lstStyle>
          <a:p>
            <a:pPr>
              <a:defRPr/>
            </a:pPr>
            <a:fld id="{5A63C858-B28E-4BDE-AF9D-555134B9E191}" type="datetime1">
              <a:rPr lang="cs-CZ" smtClean="0"/>
              <a:pPr>
                <a:defRPr/>
              </a:pPr>
              <a:t>16. 1. 2017</a:t>
            </a:fld>
            <a:endParaRPr lang="cs-CZ"/>
          </a:p>
        </p:txBody>
      </p:sp>
      <p:sp>
        <p:nvSpPr>
          <p:cNvPr id="4103" name="Rectangle 7"/>
          <p:cNvSpPr>
            <a:spLocks noGrp="1" noChangeArrowheads="1"/>
          </p:cNvSpPr>
          <p:nvPr>
            <p:ph type="ftr" sz="quarter" idx="3"/>
          </p:nvPr>
        </p:nvSpPr>
        <p:spPr bwMode="auto">
          <a:xfrm>
            <a:off x="0" y="6381750"/>
            <a:ext cx="9144000" cy="476250"/>
          </a:xfrm>
          <a:prstGeom prst="rect">
            <a:avLst/>
          </a:prstGeom>
          <a:solidFill>
            <a:srgbClr val="C0C0C0"/>
          </a:solidFill>
          <a:ln w="9525">
            <a:noFill/>
            <a:miter lim="800000"/>
            <a:headEnd/>
            <a:tailEnd/>
          </a:ln>
          <a:effectLst/>
        </p:spPr>
        <p:txBody>
          <a:bodyPr vert="horz" wrap="square" lIns="91440" tIns="45720" rIns="91440" bIns="45720" numCol="1" anchor="ctr" anchorCtr="0" compatLnSpc="1">
            <a:prstTxWarp prst="textNoShape">
              <a:avLst/>
            </a:prstTxWarp>
          </a:bodyPr>
          <a:lstStyle>
            <a:lvl1pPr algn="ctr" fontAlgn="auto">
              <a:spcBef>
                <a:spcPts val="0"/>
              </a:spcBef>
              <a:spcAft>
                <a:spcPts val="0"/>
              </a:spcAft>
              <a:defRPr sz="1600" b="1">
                <a:latin typeface="+mn-lt"/>
                <a:cs typeface="+mn-cs"/>
              </a:defRPr>
            </a:lvl1pPr>
          </a:lstStyle>
          <a:p>
            <a:pPr>
              <a:defRPr/>
            </a:pPr>
            <a:r>
              <a:rPr lang="cs-CZ" smtClean="0"/>
              <a:t>Textový editor</a:t>
            </a:r>
            <a:endParaRPr lang="cs-CZ"/>
          </a:p>
        </p:txBody>
      </p:sp>
      <p:sp>
        <p:nvSpPr>
          <p:cNvPr id="4104" name="Rectangle 8"/>
          <p:cNvSpPr>
            <a:spLocks noGrp="1" noChangeArrowheads="1"/>
          </p:cNvSpPr>
          <p:nvPr>
            <p:ph type="sldNum" sz="quarter" idx="4"/>
          </p:nvPr>
        </p:nvSpPr>
        <p:spPr bwMode="auto">
          <a:xfrm>
            <a:off x="7286625" y="1357313"/>
            <a:ext cx="1714500" cy="3032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50" b="0" i="1">
                <a:latin typeface="+mn-lt"/>
                <a:cs typeface="+mn-cs"/>
              </a:defRPr>
            </a:lvl1pPr>
          </a:lstStyle>
          <a:p>
            <a:pPr>
              <a:defRPr/>
            </a:pPr>
            <a:r>
              <a:rPr lang="cs-CZ"/>
              <a:t>číslo snímku </a:t>
            </a:r>
            <a:fld id="{32AF453A-C54E-4B2C-B8D0-B0184CA20272}" type="slidenum">
              <a:rPr lang="cs-CZ"/>
              <a:pPr>
                <a:defRPr/>
              </a:pPr>
              <a:t>‹#›</a:t>
            </a:fld>
            <a:endParaRPr lang="cs-CZ"/>
          </a:p>
        </p:txBody>
      </p:sp>
      <p:sp>
        <p:nvSpPr>
          <p:cNvPr id="4105" name="Text Box 9"/>
          <p:cNvSpPr txBox="1">
            <a:spLocks noChangeArrowheads="1"/>
          </p:cNvSpPr>
          <p:nvPr/>
        </p:nvSpPr>
        <p:spPr bwMode="auto">
          <a:xfrm>
            <a:off x="6227763" y="260350"/>
            <a:ext cx="2736850" cy="336550"/>
          </a:xfrm>
          <a:prstGeom prst="rect">
            <a:avLst/>
          </a:prstGeom>
          <a:noFill/>
          <a:ln w="9525">
            <a:noFill/>
            <a:miter lim="800000"/>
            <a:headEnd/>
            <a:tailEnd/>
          </a:ln>
          <a:effectLst/>
        </p:spPr>
        <p:txBody>
          <a:bodyPr>
            <a:spAutoFit/>
          </a:bodyPr>
          <a:lstStyle/>
          <a:p>
            <a:pPr algn="r" fontAlgn="auto">
              <a:spcBef>
                <a:spcPct val="50000"/>
              </a:spcBef>
              <a:spcAft>
                <a:spcPts val="0"/>
              </a:spcAft>
              <a:defRPr/>
            </a:pPr>
            <a:r>
              <a:rPr lang="cs-CZ" sz="1600" b="1">
                <a:latin typeface="+mn-lt"/>
                <a:cs typeface="+mn-cs"/>
              </a:rPr>
              <a:t>Standardizace ICT výuky</a:t>
            </a:r>
          </a:p>
        </p:txBody>
      </p:sp>
      <p:pic>
        <p:nvPicPr>
          <p:cNvPr id="6154" name="Picture 10" descr="VOS SUMPERK PSD black"/>
          <p:cNvPicPr>
            <a:picLocks noChangeAspect="1" noChangeArrowheads="1"/>
          </p:cNvPicPr>
          <p:nvPr/>
        </p:nvPicPr>
        <p:blipFill>
          <a:blip r:embed="rId3" cstate="print"/>
          <a:srcRect/>
          <a:stretch>
            <a:fillRect/>
          </a:stretch>
        </p:blipFill>
        <p:spPr bwMode="auto">
          <a:xfrm>
            <a:off x="179388" y="188913"/>
            <a:ext cx="5362575" cy="950912"/>
          </a:xfrm>
          <a:prstGeom prst="rect">
            <a:avLst/>
          </a:prstGeom>
          <a:noFill/>
          <a:ln w="9525">
            <a:noFill/>
            <a:miter lim="800000"/>
            <a:headEnd/>
            <a:tailEnd/>
          </a:ln>
        </p:spPr>
      </p:pic>
      <p:sp>
        <p:nvSpPr>
          <p:cNvPr id="4108" name="Text Box 12"/>
          <p:cNvSpPr txBox="1">
            <a:spLocks noChangeArrowheads="1"/>
          </p:cNvSpPr>
          <p:nvPr/>
        </p:nvSpPr>
        <p:spPr bwMode="auto">
          <a:xfrm>
            <a:off x="7308850" y="765175"/>
            <a:ext cx="1655763" cy="517525"/>
          </a:xfrm>
          <a:prstGeom prst="rect">
            <a:avLst/>
          </a:prstGeom>
          <a:noFill/>
          <a:ln w="9525">
            <a:noFill/>
            <a:miter lim="800000"/>
            <a:headEnd/>
            <a:tailEnd/>
          </a:ln>
          <a:effectLst/>
        </p:spPr>
        <p:txBody>
          <a:bodyPr>
            <a:spAutoFit/>
          </a:bodyPr>
          <a:lstStyle/>
          <a:p>
            <a:pPr fontAlgn="auto">
              <a:spcBef>
                <a:spcPts val="0"/>
              </a:spcBef>
              <a:spcAft>
                <a:spcPts val="0"/>
              </a:spcAft>
              <a:defRPr/>
            </a:pPr>
            <a:r>
              <a:rPr lang="cs-CZ" sz="1400" b="1">
                <a:latin typeface="+mn-lt"/>
                <a:cs typeface="+mn-cs"/>
              </a:rPr>
              <a:t>Praktický modul </a:t>
            </a:r>
            <a:r>
              <a:rPr lang="cs-CZ" sz="1400" b="1" i="1">
                <a:latin typeface="+mn-lt"/>
                <a:cs typeface="+mn-cs"/>
              </a:rPr>
              <a:t>hodnocení úlohy</a:t>
            </a:r>
            <a:endParaRPr lang="cs-CZ">
              <a:latin typeface="+mn-lt"/>
              <a:cs typeface="+mn-cs"/>
            </a:endParaRPr>
          </a:p>
        </p:txBody>
      </p:sp>
    </p:spTree>
  </p:cSld>
  <p:clrMap bg1="lt1" tx1="dk1" bg2="lt2" tx2="dk2" accent1="accent1" accent2="accent2" accent3="accent3" accent4="accent4" accent5="accent5" accent6="accent6" hlink="hlink" folHlink="folHlink"/>
  <p:sldLayoutIdLst>
    <p:sldLayoutId id="2147483835" r:id="rId1"/>
  </p:sldLayoutIdLst>
  <p:hf hdr="0"/>
  <p:txStyles>
    <p:titleStyle>
      <a:lvl1pPr algn="l" rtl="0" eaLnBrk="0" fontAlgn="base" hangingPunct="0">
        <a:spcBef>
          <a:spcPct val="0"/>
        </a:spcBef>
        <a:spcAft>
          <a:spcPct val="0"/>
        </a:spcAft>
        <a:defRPr sz="2800" b="1">
          <a:solidFill>
            <a:srgbClr val="008000"/>
          </a:solidFill>
          <a:latin typeface="+mj-lt"/>
          <a:ea typeface="+mj-ea"/>
          <a:cs typeface="+mj-cs"/>
        </a:defRPr>
      </a:lvl1pPr>
      <a:lvl2pPr algn="l" rtl="0" eaLnBrk="0" fontAlgn="base" hangingPunct="0">
        <a:spcBef>
          <a:spcPct val="0"/>
        </a:spcBef>
        <a:spcAft>
          <a:spcPct val="0"/>
        </a:spcAft>
        <a:defRPr sz="2800" b="1">
          <a:solidFill>
            <a:srgbClr val="008000"/>
          </a:solidFill>
          <a:latin typeface="Arial" charset="0"/>
          <a:cs typeface="Arial" charset="0"/>
        </a:defRPr>
      </a:lvl2pPr>
      <a:lvl3pPr algn="l" rtl="0" eaLnBrk="0" fontAlgn="base" hangingPunct="0">
        <a:spcBef>
          <a:spcPct val="0"/>
        </a:spcBef>
        <a:spcAft>
          <a:spcPct val="0"/>
        </a:spcAft>
        <a:defRPr sz="2800" b="1">
          <a:solidFill>
            <a:srgbClr val="008000"/>
          </a:solidFill>
          <a:latin typeface="Arial" charset="0"/>
          <a:cs typeface="Arial" charset="0"/>
        </a:defRPr>
      </a:lvl3pPr>
      <a:lvl4pPr algn="l" rtl="0" eaLnBrk="0" fontAlgn="base" hangingPunct="0">
        <a:spcBef>
          <a:spcPct val="0"/>
        </a:spcBef>
        <a:spcAft>
          <a:spcPct val="0"/>
        </a:spcAft>
        <a:defRPr sz="2800" b="1">
          <a:solidFill>
            <a:srgbClr val="008000"/>
          </a:solidFill>
          <a:latin typeface="Arial" charset="0"/>
          <a:cs typeface="Arial" charset="0"/>
        </a:defRPr>
      </a:lvl4pPr>
      <a:lvl5pPr algn="l" rtl="0" eaLnBrk="0" fontAlgn="base" hangingPunct="0">
        <a:spcBef>
          <a:spcPct val="0"/>
        </a:spcBef>
        <a:spcAft>
          <a:spcPct val="0"/>
        </a:spcAft>
        <a:defRPr sz="2800" b="1">
          <a:solidFill>
            <a:srgbClr val="008000"/>
          </a:solidFill>
          <a:latin typeface="Arial" charset="0"/>
          <a:cs typeface="Arial" charset="0"/>
        </a:defRPr>
      </a:lvl5pPr>
      <a:lvl6pPr marL="457200" algn="l" rtl="0" eaLnBrk="1" fontAlgn="base" hangingPunct="1">
        <a:spcBef>
          <a:spcPct val="0"/>
        </a:spcBef>
        <a:spcAft>
          <a:spcPct val="0"/>
        </a:spcAft>
        <a:defRPr sz="2800" b="1">
          <a:solidFill>
            <a:srgbClr val="008000"/>
          </a:solidFill>
          <a:latin typeface="Arial" charset="0"/>
          <a:cs typeface="Arial" charset="0"/>
        </a:defRPr>
      </a:lvl6pPr>
      <a:lvl7pPr marL="914400" algn="l" rtl="0" eaLnBrk="1" fontAlgn="base" hangingPunct="1">
        <a:spcBef>
          <a:spcPct val="0"/>
        </a:spcBef>
        <a:spcAft>
          <a:spcPct val="0"/>
        </a:spcAft>
        <a:defRPr sz="2800" b="1">
          <a:solidFill>
            <a:srgbClr val="008000"/>
          </a:solidFill>
          <a:latin typeface="Arial" charset="0"/>
          <a:cs typeface="Arial" charset="0"/>
        </a:defRPr>
      </a:lvl7pPr>
      <a:lvl8pPr marL="1371600" algn="l" rtl="0" eaLnBrk="1" fontAlgn="base" hangingPunct="1">
        <a:spcBef>
          <a:spcPct val="0"/>
        </a:spcBef>
        <a:spcAft>
          <a:spcPct val="0"/>
        </a:spcAft>
        <a:defRPr sz="2800" b="1">
          <a:solidFill>
            <a:srgbClr val="008000"/>
          </a:solidFill>
          <a:latin typeface="Arial" charset="0"/>
          <a:cs typeface="Arial" charset="0"/>
        </a:defRPr>
      </a:lvl8pPr>
      <a:lvl9pPr marL="1828800" algn="l" rtl="0" eaLnBrk="1" fontAlgn="base" hangingPunct="1">
        <a:spcBef>
          <a:spcPct val="0"/>
        </a:spcBef>
        <a:spcAft>
          <a:spcPct val="0"/>
        </a:spcAft>
        <a:defRPr sz="2800" b="1">
          <a:solidFill>
            <a:srgbClr val="008000"/>
          </a:solidFill>
          <a:latin typeface="Arial" charset="0"/>
          <a:cs typeface="Arial" charset="0"/>
        </a:defRPr>
      </a:lvl9pPr>
    </p:titleStyle>
    <p:bodyStyle>
      <a:lvl1pPr marL="182563" indent="-182563" algn="l" rtl="0" eaLnBrk="0" fontAlgn="base" hangingPunct="0">
        <a:spcBef>
          <a:spcPct val="20000"/>
        </a:spcBef>
        <a:spcAft>
          <a:spcPct val="0"/>
        </a:spcAft>
        <a:buAutoNum type="arabicPeriod"/>
        <a:tabLst>
          <a:tab pos="365125" algn="l"/>
        </a:tabLst>
        <a:defRPr sz="1600" b="1">
          <a:solidFill>
            <a:schemeClr val="tx1"/>
          </a:solidFill>
          <a:latin typeface="+mn-lt"/>
          <a:ea typeface="+mn-ea"/>
          <a:cs typeface="+mn-cs"/>
        </a:defRPr>
      </a:lvl1pPr>
      <a:lvl2pPr marL="631825" indent="-269875" algn="l" rtl="0" eaLnBrk="0" fontAlgn="base" hangingPunct="0">
        <a:spcBef>
          <a:spcPct val="20000"/>
        </a:spcBef>
        <a:spcAft>
          <a:spcPct val="0"/>
        </a:spcAft>
        <a:buFont typeface="Arial" charset="0"/>
        <a:buAutoNum type="alphaLcParenR"/>
        <a:tabLst>
          <a:tab pos="365125" algn="l"/>
        </a:tabLst>
        <a:defRPr sz="1400">
          <a:solidFill>
            <a:schemeClr val="tx1"/>
          </a:solidFill>
          <a:latin typeface="+mn-lt"/>
          <a:cs typeface="+mn-cs"/>
        </a:defRPr>
      </a:lvl2pPr>
      <a:lvl3pPr marL="715963" indent="-171450" algn="l" rtl="0" eaLnBrk="0" fontAlgn="base" hangingPunct="0">
        <a:spcBef>
          <a:spcPct val="20000"/>
        </a:spcBef>
        <a:spcAft>
          <a:spcPct val="0"/>
        </a:spcAft>
        <a:buChar char="•"/>
        <a:tabLst>
          <a:tab pos="365125" algn="l"/>
        </a:tabLst>
        <a:defRPr sz="1600">
          <a:solidFill>
            <a:srgbClr val="C00000"/>
          </a:solidFill>
          <a:latin typeface="+mn-lt"/>
          <a:cs typeface="+mn-cs"/>
        </a:defRPr>
      </a:lvl3pPr>
      <a:lvl4pPr marL="987425" indent="-92075" algn="l" rtl="0" eaLnBrk="0" fontAlgn="base" hangingPunct="0">
        <a:spcBef>
          <a:spcPct val="20000"/>
        </a:spcBef>
        <a:spcAft>
          <a:spcPct val="0"/>
        </a:spcAft>
        <a:buFont typeface="Wingdings" pitchFamily="2" charset="2"/>
        <a:buChar char="ü"/>
        <a:tabLst>
          <a:tab pos="365125" algn="l"/>
        </a:tabLst>
        <a:defRPr sz="1600" i="1">
          <a:solidFill>
            <a:schemeClr val="tx1"/>
          </a:solidFill>
          <a:latin typeface="+mn-lt"/>
          <a:cs typeface="+mn-cs"/>
        </a:defRPr>
      </a:lvl4pPr>
      <a:lvl5pPr marL="1165225" indent="-273050" algn="l" rtl="0" eaLnBrk="0" fontAlgn="base" hangingPunct="0">
        <a:spcBef>
          <a:spcPct val="20000"/>
        </a:spcBef>
        <a:spcAft>
          <a:spcPct val="0"/>
        </a:spcAft>
        <a:buChar char="»"/>
        <a:defRPr sz="1200" i="1">
          <a:solidFill>
            <a:schemeClr val="tx1"/>
          </a:solidFill>
          <a:latin typeface="+mn-lt"/>
          <a:cs typeface="+mn-cs"/>
        </a:defRPr>
      </a:lvl5pPr>
      <a:lvl6pPr marL="1798638" indent="-174625" algn="l" rtl="0" eaLnBrk="1" fontAlgn="base" hangingPunct="1">
        <a:spcBef>
          <a:spcPct val="20000"/>
        </a:spcBef>
        <a:spcAft>
          <a:spcPct val="0"/>
        </a:spcAft>
        <a:buChar char="»"/>
        <a:tabLst>
          <a:tab pos="365125" algn="l"/>
        </a:tabLst>
        <a:defRPr sz="1600" i="1">
          <a:solidFill>
            <a:schemeClr val="tx1"/>
          </a:solidFill>
          <a:latin typeface="+mn-lt"/>
          <a:cs typeface="+mn-cs"/>
        </a:defRPr>
      </a:lvl6pPr>
      <a:lvl7pPr marL="2255838" indent="-174625" algn="l" rtl="0" eaLnBrk="1" fontAlgn="base" hangingPunct="1">
        <a:spcBef>
          <a:spcPct val="20000"/>
        </a:spcBef>
        <a:spcAft>
          <a:spcPct val="0"/>
        </a:spcAft>
        <a:buChar char="»"/>
        <a:tabLst>
          <a:tab pos="365125" algn="l"/>
        </a:tabLst>
        <a:defRPr sz="1600" i="1">
          <a:solidFill>
            <a:schemeClr val="tx1"/>
          </a:solidFill>
          <a:latin typeface="+mn-lt"/>
          <a:cs typeface="+mn-cs"/>
        </a:defRPr>
      </a:lvl7pPr>
      <a:lvl8pPr marL="2713038" indent="-174625" algn="l" rtl="0" eaLnBrk="1" fontAlgn="base" hangingPunct="1">
        <a:spcBef>
          <a:spcPct val="20000"/>
        </a:spcBef>
        <a:spcAft>
          <a:spcPct val="0"/>
        </a:spcAft>
        <a:buChar char="»"/>
        <a:tabLst>
          <a:tab pos="365125" algn="l"/>
        </a:tabLst>
        <a:defRPr sz="1600" i="1">
          <a:solidFill>
            <a:schemeClr val="tx1"/>
          </a:solidFill>
          <a:latin typeface="+mn-lt"/>
          <a:cs typeface="+mn-cs"/>
        </a:defRPr>
      </a:lvl8pPr>
      <a:lvl9pPr marL="3170238" indent="-174625" algn="l" rtl="0" eaLnBrk="1" fontAlgn="base" hangingPunct="1">
        <a:spcBef>
          <a:spcPct val="20000"/>
        </a:spcBef>
        <a:spcAft>
          <a:spcPct val="0"/>
        </a:spcAft>
        <a:buChar char="»"/>
        <a:tabLst>
          <a:tab pos="365125" algn="l"/>
        </a:tabLst>
        <a:defRPr sz="1600" i="1">
          <a:solidFill>
            <a:schemeClr val="tx1"/>
          </a:solidFill>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a:off x="0" y="1196975"/>
            <a:ext cx="9144000" cy="0"/>
          </a:xfrm>
          <a:prstGeom prst="line">
            <a:avLst/>
          </a:prstGeom>
          <a:noFill/>
          <a:ln w="38100">
            <a:solidFill>
              <a:srgbClr val="000080"/>
            </a:solidFill>
            <a:round/>
            <a:headEnd/>
            <a:tailEnd/>
          </a:ln>
          <a:effectLst/>
        </p:spPr>
        <p:txBody>
          <a:bodyPr/>
          <a:lstStyle/>
          <a:p>
            <a:pPr fontAlgn="auto">
              <a:spcBef>
                <a:spcPts val="0"/>
              </a:spcBef>
              <a:spcAft>
                <a:spcPts val="0"/>
              </a:spcAft>
              <a:defRPr/>
            </a:pPr>
            <a:endParaRPr lang="cs-CZ">
              <a:latin typeface="+mn-lt"/>
              <a:cs typeface="+mn-cs"/>
            </a:endParaRPr>
          </a:p>
        </p:txBody>
      </p:sp>
      <p:sp>
        <p:nvSpPr>
          <p:cNvPr id="4099" name="AutoShape 3"/>
          <p:cNvSpPr>
            <a:spLocks noChangeArrowheads="1"/>
          </p:cNvSpPr>
          <p:nvPr/>
        </p:nvSpPr>
        <p:spPr bwMode="auto">
          <a:xfrm>
            <a:off x="7380288" y="620713"/>
            <a:ext cx="1655762" cy="1057275"/>
          </a:xfrm>
          <a:prstGeom prst="roundRect">
            <a:avLst>
              <a:gd name="adj" fmla="val 16667"/>
            </a:avLst>
          </a:prstGeom>
          <a:solidFill>
            <a:srgbClr val="FFCC99"/>
          </a:solidFill>
          <a:ln w="19050">
            <a:solidFill>
              <a:schemeClr val="accent2"/>
            </a:solidFill>
            <a:round/>
            <a:headEnd/>
            <a:tailEnd/>
          </a:ln>
          <a:effectLst/>
        </p:spPr>
        <p:txBody>
          <a:bodyPr wrap="none" anchor="ctr"/>
          <a:lstStyle/>
          <a:p>
            <a:pPr fontAlgn="auto">
              <a:spcBef>
                <a:spcPts val="0"/>
              </a:spcBef>
              <a:spcAft>
                <a:spcPts val="0"/>
              </a:spcAft>
              <a:defRPr/>
            </a:pPr>
            <a:endParaRPr lang="cs-CZ">
              <a:latin typeface="+mn-lt"/>
              <a:cs typeface="+mn-cs"/>
            </a:endParaRPr>
          </a:p>
        </p:txBody>
      </p:sp>
      <p:sp>
        <p:nvSpPr>
          <p:cNvPr id="7172" name="Rectangle 4"/>
          <p:cNvSpPr>
            <a:spLocks noGrp="1" noChangeArrowheads="1"/>
          </p:cNvSpPr>
          <p:nvPr>
            <p:ph type="title"/>
          </p:nvPr>
        </p:nvSpPr>
        <p:spPr bwMode="auto">
          <a:xfrm>
            <a:off x="250825" y="1268413"/>
            <a:ext cx="7165975" cy="6477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7173" name="Rectangle 5"/>
          <p:cNvSpPr>
            <a:spLocks noGrp="1" noChangeArrowheads="1"/>
          </p:cNvSpPr>
          <p:nvPr>
            <p:ph type="body" idx="1"/>
          </p:nvPr>
        </p:nvSpPr>
        <p:spPr bwMode="auto">
          <a:xfrm>
            <a:off x="354013" y="1989138"/>
            <a:ext cx="8435975" cy="43926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102" name="Rectangle 6"/>
          <p:cNvSpPr>
            <a:spLocks noGrp="1" noChangeArrowheads="1"/>
          </p:cNvSpPr>
          <p:nvPr>
            <p:ph type="dt" sz="half" idx="2"/>
          </p:nvPr>
        </p:nvSpPr>
        <p:spPr bwMode="auto">
          <a:xfrm>
            <a:off x="7358063" y="1214438"/>
            <a:ext cx="1785937" cy="3032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i="1" smtClean="0">
                <a:latin typeface="+mn-lt"/>
                <a:cs typeface="+mn-cs"/>
              </a:defRPr>
            </a:lvl1pPr>
          </a:lstStyle>
          <a:p>
            <a:pPr>
              <a:defRPr/>
            </a:pPr>
            <a:fld id="{0A7F3C52-DA91-44F8-8A20-3D2F80A17020}" type="datetime1">
              <a:rPr lang="cs-CZ" smtClean="0"/>
              <a:pPr>
                <a:defRPr/>
              </a:pPr>
              <a:t>16. 1. 2017</a:t>
            </a:fld>
            <a:endParaRPr lang="cs-CZ"/>
          </a:p>
        </p:txBody>
      </p:sp>
      <p:sp>
        <p:nvSpPr>
          <p:cNvPr id="4103" name="Rectangle 7"/>
          <p:cNvSpPr>
            <a:spLocks noGrp="1" noChangeArrowheads="1"/>
          </p:cNvSpPr>
          <p:nvPr>
            <p:ph type="ftr" sz="quarter" idx="3"/>
          </p:nvPr>
        </p:nvSpPr>
        <p:spPr bwMode="auto">
          <a:xfrm>
            <a:off x="0" y="6381750"/>
            <a:ext cx="9144000" cy="476250"/>
          </a:xfrm>
          <a:prstGeom prst="rect">
            <a:avLst/>
          </a:prstGeom>
          <a:solidFill>
            <a:srgbClr val="FFCC99"/>
          </a:solidFill>
          <a:ln w="9525">
            <a:noFill/>
            <a:miter lim="800000"/>
            <a:headEnd/>
            <a:tailEnd/>
          </a:ln>
          <a:effectLst/>
        </p:spPr>
        <p:txBody>
          <a:bodyPr vert="horz" wrap="square" lIns="91440" tIns="45720" rIns="91440" bIns="45720" numCol="1" anchor="ctr" anchorCtr="0" compatLnSpc="1">
            <a:prstTxWarp prst="textNoShape">
              <a:avLst/>
            </a:prstTxWarp>
          </a:bodyPr>
          <a:lstStyle>
            <a:lvl1pPr algn="ctr" fontAlgn="auto">
              <a:spcBef>
                <a:spcPts val="0"/>
              </a:spcBef>
              <a:spcAft>
                <a:spcPts val="0"/>
              </a:spcAft>
              <a:defRPr sz="1600" b="1">
                <a:latin typeface="+mn-lt"/>
                <a:cs typeface="+mn-cs"/>
              </a:defRPr>
            </a:lvl1pPr>
          </a:lstStyle>
          <a:p>
            <a:pPr>
              <a:defRPr/>
            </a:pPr>
            <a:r>
              <a:rPr lang="cs-CZ" smtClean="0"/>
              <a:t>Textový editor</a:t>
            </a:r>
            <a:endParaRPr lang="cs-CZ"/>
          </a:p>
        </p:txBody>
      </p:sp>
      <p:sp>
        <p:nvSpPr>
          <p:cNvPr id="4104" name="Rectangle 8"/>
          <p:cNvSpPr>
            <a:spLocks noGrp="1" noChangeArrowheads="1"/>
          </p:cNvSpPr>
          <p:nvPr>
            <p:ph type="sldNum" sz="quarter" idx="4"/>
          </p:nvPr>
        </p:nvSpPr>
        <p:spPr bwMode="auto">
          <a:xfrm>
            <a:off x="7358063" y="1412875"/>
            <a:ext cx="1785937"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i="1">
                <a:latin typeface="+mn-lt"/>
                <a:cs typeface="+mn-cs"/>
              </a:defRPr>
            </a:lvl1pPr>
          </a:lstStyle>
          <a:p>
            <a:pPr>
              <a:defRPr/>
            </a:pPr>
            <a:r>
              <a:rPr lang="cs-CZ"/>
              <a:t>číslo snímku </a:t>
            </a:r>
            <a:fld id="{2DC11179-5647-4548-A978-A514F0219C35}" type="slidenum">
              <a:rPr lang="cs-CZ"/>
              <a:pPr>
                <a:defRPr/>
              </a:pPr>
              <a:t>‹#›</a:t>
            </a:fld>
            <a:endParaRPr lang="cs-CZ"/>
          </a:p>
        </p:txBody>
      </p:sp>
      <p:sp>
        <p:nvSpPr>
          <p:cNvPr id="4105" name="Text Box 9"/>
          <p:cNvSpPr txBox="1">
            <a:spLocks noChangeArrowheads="1"/>
          </p:cNvSpPr>
          <p:nvPr/>
        </p:nvSpPr>
        <p:spPr bwMode="auto">
          <a:xfrm>
            <a:off x="6227763" y="260350"/>
            <a:ext cx="2736850" cy="336550"/>
          </a:xfrm>
          <a:prstGeom prst="rect">
            <a:avLst/>
          </a:prstGeom>
          <a:noFill/>
          <a:ln w="9525">
            <a:noFill/>
            <a:miter lim="800000"/>
            <a:headEnd/>
            <a:tailEnd/>
          </a:ln>
          <a:effectLst/>
        </p:spPr>
        <p:txBody>
          <a:bodyPr>
            <a:spAutoFit/>
          </a:bodyPr>
          <a:lstStyle/>
          <a:p>
            <a:pPr algn="r" fontAlgn="auto">
              <a:spcBef>
                <a:spcPct val="50000"/>
              </a:spcBef>
              <a:spcAft>
                <a:spcPts val="0"/>
              </a:spcAft>
              <a:defRPr/>
            </a:pPr>
            <a:r>
              <a:rPr lang="cs-CZ" sz="1600" b="1">
                <a:latin typeface="+mn-lt"/>
                <a:cs typeface="+mn-cs"/>
              </a:rPr>
              <a:t>Standardizace ICT výuky</a:t>
            </a:r>
          </a:p>
        </p:txBody>
      </p:sp>
      <p:pic>
        <p:nvPicPr>
          <p:cNvPr id="7178" name="Picture 11" descr="VOS SUMPERK PSD black"/>
          <p:cNvPicPr>
            <a:picLocks noChangeAspect="1" noChangeArrowheads="1"/>
          </p:cNvPicPr>
          <p:nvPr/>
        </p:nvPicPr>
        <p:blipFill>
          <a:blip r:embed="rId3" cstate="print"/>
          <a:srcRect/>
          <a:stretch>
            <a:fillRect/>
          </a:stretch>
        </p:blipFill>
        <p:spPr bwMode="auto">
          <a:xfrm>
            <a:off x="250825" y="188913"/>
            <a:ext cx="5135563" cy="863600"/>
          </a:xfrm>
          <a:prstGeom prst="rect">
            <a:avLst/>
          </a:prstGeom>
          <a:noFill/>
          <a:ln w="9525">
            <a:noFill/>
            <a:miter lim="800000"/>
            <a:headEnd/>
            <a:tailEnd/>
          </a:ln>
        </p:spPr>
      </p:pic>
      <p:sp>
        <p:nvSpPr>
          <p:cNvPr id="4108" name="Text Box 12"/>
          <p:cNvSpPr txBox="1">
            <a:spLocks noChangeArrowheads="1"/>
          </p:cNvSpPr>
          <p:nvPr/>
        </p:nvSpPr>
        <p:spPr bwMode="auto">
          <a:xfrm>
            <a:off x="7308850" y="765175"/>
            <a:ext cx="1763713" cy="523875"/>
          </a:xfrm>
          <a:prstGeom prst="rect">
            <a:avLst/>
          </a:prstGeom>
          <a:noFill/>
          <a:ln w="9525">
            <a:noFill/>
            <a:miter lim="800000"/>
            <a:headEnd/>
            <a:tailEnd/>
          </a:ln>
          <a:effectLst/>
        </p:spPr>
        <p:txBody>
          <a:bodyPr>
            <a:spAutoFit/>
          </a:bodyPr>
          <a:lstStyle/>
          <a:p>
            <a:pPr algn="ctr" fontAlgn="auto">
              <a:spcBef>
                <a:spcPts val="0"/>
              </a:spcBef>
              <a:spcAft>
                <a:spcPts val="0"/>
              </a:spcAft>
              <a:defRPr/>
            </a:pPr>
            <a:r>
              <a:rPr lang="cs-CZ" sz="1400" b="1">
                <a:latin typeface="+mn-lt"/>
                <a:cs typeface="+mn-cs"/>
              </a:rPr>
              <a:t>Ověřovací modul</a:t>
            </a:r>
          </a:p>
          <a:p>
            <a:pPr algn="ctr" fontAlgn="auto">
              <a:spcBef>
                <a:spcPts val="0"/>
              </a:spcBef>
              <a:spcAft>
                <a:spcPts val="0"/>
              </a:spcAft>
              <a:defRPr/>
            </a:pPr>
            <a:r>
              <a:rPr lang="cs-CZ" sz="1400" b="1" i="1">
                <a:latin typeface="+mn-lt"/>
                <a:cs typeface="+mn-cs"/>
              </a:rPr>
              <a:t>Praktické ověření</a:t>
            </a:r>
            <a:endParaRPr lang="cs-CZ">
              <a:latin typeface="+mn-lt"/>
              <a:cs typeface="+mn-cs"/>
            </a:endParaRPr>
          </a:p>
        </p:txBody>
      </p:sp>
    </p:spTree>
  </p:cSld>
  <p:clrMap bg1="lt1" tx1="dk1" bg2="lt2" tx2="dk2" accent1="accent1" accent2="accent2" accent3="accent3" accent4="accent4" accent5="accent5" accent6="accent6" hlink="hlink" folHlink="folHlink"/>
  <p:sldLayoutIdLst>
    <p:sldLayoutId id="2147483836" r:id="rId1"/>
  </p:sldLayoutIdLst>
  <p:hf hdr="0"/>
  <p:txStyles>
    <p:titleStyle>
      <a:lvl1pPr algn="l" rtl="0" eaLnBrk="0" fontAlgn="base" hangingPunct="0">
        <a:spcBef>
          <a:spcPct val="0"/>
        </a:spcBef>
        <a:spcAft>
          <a:spcPct val="0"/>
        </a:spcAft>
        <a:defRPr sz="2800" b="1">
          <a:solidFill>
            <a:srgbClr val="008000"/>
          </a:solidFill>
          <a:latin typeface="+mj-lt"/>
          <a:ea typeface="+mj-ea"/>
          <a:cs typeface="+mj-cs"/>
        </a:defRPr>
      </a:lvl1pPr>
      <a:lvl2pPr algn="l" rtl="0" eaLnBrk="0" fontAlgn="base" hangingPunct="0">
        <a:spcBef>
          <a:spcPct val="0"/>
        </a:spcBef>
        <a:spcAft>
          <a:spcPct val="0"/>
        </a:spcAft>
        <a:defRPr sz="2800" b="1">
          <a:solidFill>
            <a:srgbClr val="008000"/>
          </a:solidFill>
          <a:latin typeface="Arial" charset="0"/>
          <a:cs typeface="Arial" charset="0"/>
        </a:defRPr>
      </a:lvl2pPr>
      <a:lvl3pPr algn="l" rtl="0" eaLnBrk="0" fontAlgn="base" hangingPunct="0">
        <a:spcBef>
          <a:spcPct val="0"/>
        </a:spcBef>
        <a:spcAft>
          <a:spcPct val="0"/>
        </a:spcAft>
        <a:defRPr sz="2800" b="1">
          <a:solidFill>
            <a:srgbClr val="008000"/>
          </a:solidFill>
          <a:latin typeface="Arial" charset="0"/>
          <a:cs typeface="Arial" charset="0"/>
        </a:defRPr>
      </a:lvl3pPr>
      <a:lvl4pPr algn="l" rtl="0" eaLnBrk="0" fontAlgn="base" hangingPunct="0">
        <a:spcBef>
          <a:spcPct val="0"/>
        </a:spcBef>
        <a:spcAft>
          <a:spcPct val="0"/>
        </a:spcAft>
        <a:defRPr sz="2800" b="1">
          <a:solidFill>
            <a:srgbClr val="008000"/>
          </a:solidFill>
          <a:latin typeface="Arial" charset="0"/>
          <a:cs typeface="Arial" charset="0"/>
        </a:defRPr>
      </a:lvl4pPr>
      <a:lvl5pPr algn="l" rtl="0" eaLnBrk="0" fontAlgn="base" hangingPunct="0">
        <a:spcBef>
          <a:spcPct val="0"/>
        </a:spcBef>
        <a:spcAft>
          <a:spcPct val="0"/>
        </a:spcAft>
        <a:defRPr sz="2800" b="1">
          <a:solidFill>
            <a:srgbClr val="008000"/>
          </a:solidFill>
          <a:latin typeface="Arial" charset="0"/>
          <a:cs typeface="Arial" charset="0"/>
        </a:defRPr>
      </a:lvl5pPr>
      <a:lvl6pPr marL="457200" algn="l" rtl="0" eaLnBrk="1" fontAlgn="base" hangingPunct="1">
        <a:spcBef>
          <a:spcPct val="0"/>
        </a:spcBef>
        <a:spcAft>
          <a:spcPct val="0"/>
        </a:spcAft>
        <a:defRPr sz="2800" b="1">
          <a:solidFill>
            <a:srgbClr val="008000"/>
          </a:solidFill>
          <a:latin typeface="Arial" charset="0"/>
          <a:cs typeface="Arial" charset="0"/>
        </a:defRPr>
      </a:lvl6pPr>
      <a:lvl7pPr marL="914400" algn="l" rtl="0" eaLnBrk="1" fontAlgn="base" hangingPunct="1">
        <a:spcBef>
          <a:spcPct val="0"/>
        </a:spcBef>
        <a:spcAft>
          <a:spcPct val="0"/>
        </a:spcAft>
        <a:defRPr sz="2800" b="1">
          <a:solidFill>
            <a:srgbClr val="008000"/>
          </a:solidFill>
          <a:latin typeface="Arial" charset="0"/>
          <a:cs typeface="Arial" charset="0"/>
        </a:defRPr>
      </a:lvl7pPr>
      <a:lvl8pPr marL="1371600" algn="l" rtl="0" eaLnBrk="1" fontAlgn="base" hangingPunct="1">
        <a:spcBef>
          <a:spcPct val="0"/>
        </a:spcBef>
        <a:spcAft>
          <a:spcPct val="0"/>
        </a:spcAft>
        <a:defRPr sz="2800" b="1">
          <a:solidFill>
            <a:srgbClr val="008000"/>
          </a:solidFill>
          <a:latin typeface="Arial" charset="0"/>
          <a:cs typeface="Arial" charset="0"/>
        </a:defRPr>
      </a:lvl8pPr>
      <a:lvl9pPr marL="1828800" algn="l" rtl="0" eaLnBrk="1" fontAlgn="base" hangingPunct="1">
        <a:spcBef>
          <a:spcPct val="0"/>
        </a:spcBef>
        <a:spcAft>
          <a:spcPct val="0"/>
        </a:spcAft>
        <a:defRPr sz="2800" b="1">
          <a:solidFill>
            <a:srgbClr val="008000"/>
          </a:solidFill>
          <a:latin typeface="Arial" charset="0"/>
          <a:cs typeface="Arial" charset="0"/>
        </a:defRPr>
      </a:lvl9pPr>
    </p:titleStyle>
    <p:bodyStyle>
      <a:lvl1pPr marL="271463" indent="-271463" algn="l" rtl="0" eaLnBrk="0" fontAlgn="base" hangingPunct="0">
        <a:spcBef>
          <a:spcPct val="20000"/>
        </a:spcBef>
        <a:spcAft>
          <a:spcPct val="0"/>
        </a:spcAft>
        <a:buAutoNum type="arabicPeriod"/>
        <a:defRPr sz="1600" b="1">
          <a:solidFill>
            <a:schemeClr val="tx1"/>
          </a:solidFill>
          <a:latin typeface="+mn-lt"/>
          <a:ea typeface="+mn-ea"/>
          <a:cs typeface="+mn-cs"/>
        </a:defRPr>
      </a:lvl1pPr>
      <a:lvl2pPr marL="446088" indent="-271463" algn="l" rtl="0" eaLnBrk="0" fontAlgn="base" hangingPunct="0">
        <a:spcBef>
          <a:spcPct val="20000"/>
        </a:spcBef>
        <a:spcAft>
          <a:spcPct val="0"/>
        </a:spcAft>
        <a:buFont typeface="Arial" charset="0"/>
        <a:buAutoNum type="alphaLcParenR"/>
        <a:defRPr sz="1400" b="1">
          <a:solidFill>
            <a:schemeClr val="tx1"/>
          </a:solidFill>
          <a:latin typeface="+mn-lt"/>
          <a:cs typeface="+mn-cs"/>
        </a:defRPr>
      </a:lvl2pPr>
      <a:lvl3pPr marL="544513" indent="-185738" algn="l" rtl="0" eaLnBrk="0" fontAlgn="base" hangingPunct="0">
        <a:spcBef>
          <a:spcPct val="20000"/>
        </a:spcBef>
        <a:spcAft>
          <a:spcPct val="0"/>
        </a:spcAft>
        <a:buFont typeface="Arial" charset="0"/>
        <a:buChar char="•"/>
        <a:defRPr sz="1400">
          <a:solidFill>
            <a:schemeClr val="tx1"/>
          </a:solidFill>
          <a:latin typeface="+mn-lt"/>
          <a:cs typeface="+mn-cs"/>
        </a:defRPr>
      </a:lvl3pPr>
      <a:lvl4pPr marL="900113" indent="-176213" algn="l" rtl="0" eaLnBrk="0" fontAlgn="base" hangingPunct="0">
        <a:spcBef>
          <a:spcPct val="20000"/>
        </a:spcBef>
        <a:spcAft>
          <a:spcPct val="0"/>
        </a:spcAft>
        <a:buChar char="–"/>
        <a:defRPr sz="1400" i="1">
          <a:solidFill>
            <a:schemeClr val="tx1"/>
          </a:solidFill>
          <a:latin typeface="+mn-lt"/>
          <a:cs typeface="+mn-cs"/>
        </a:defRPr>
      </a:lvl4pPr>
      <a:lvl5pPr marL="1257300" indent="-177800" algn="l" rtl="0" eaLnBrk="0" fontAlgn="base" hangingPunct="0">
        <a:spcBef>
          <a:spcPct val="20000"/>
        </a:spcBef>
        <a:spcAft>
          <a:spcPct val="0"/>
        </a:spcAft>
        <a:buChar char="»"/>
        <a:defRPr sz="1200" i="1">
          <a:solidFill>
            <a:schemeClr val="tx1"/>
          </a:solidFill>
          <a:latin typeface="+mn-lt"/>
          <a:cs typeface="+mn-cs"/>
        </a:defRPr>
      </a:lvl5pPr>
      <a:lvl6pPr marL="1714500" indent="-177800" algn="l" rtl="0" eaLnBrk="1" fontAlgn="base" hangingPunct="1">
        <a:spcBef>
          <a:spcPct val="20000"/>
        </a:spcBef>
        <a:spcAft>
          <a:spcPct val="0"/>
        </a:spcAft>
        <a:buChar char="»"/>
        <a:defRPr sz="1600" i="1">
          <a:solidFill>
            <a:schemeClr val="tx1"/>
          </a:solidFill>
          <a:latin typeface="+mn-lt"/>
          <a:cs typeface="+mn-cs"/>
        </a:defRPr>
      </a:lvl6pPr>
      <a:lvl7pPr marL="2171700" indent="-177800" algn="l" rtl="0" eaLnBrk="1" fontAlgn="base" hangingPunct="1">
        <a:spcBef>
          <a:spcPct val="20000"/>
        </a:spcBef>
        <a:spcAft>
          <a:spcPct val="0"/>
        </a:spcAft>
        <a:buChar char="»"/>
        <a:defRPr sz="1600" i="1">
          <a:solidFill>
            <a:schemeClr val="tx1"/>
          </a:solidFill>
          <a:latin typeface="+mn-lt"/>
          <a:cs typeface="+mn-cs"/>
        </a:defRPr>
      </a:lvl7pPr>
      <a:lvl8pPr marL="2628900" indent="-177800" algn="l" rtl="0" eaLnBrk="1" fontAlgn="base" hangingPunct="1">
        <a:spcBef>
          <a:spcPct val="20000"/>
        </a:spcBef>
        <a:spcAft>
          <a:spcPct val="0"/>
        </a:spcAft>
        <a:buChar char="»"/>
        <a:defRPr sz="1600" i="1">
          <a:solidFill>
            <a:schemeClr val="tx1"/>
          </a:solidFill>
          <a:latin typeface="+mn-lt"/>
          <a:cs typeface="+mn-cs"/>
        </a:defRPr>
      </a:lvl8pPr>
      <a:lvl9pPr marL="3086100" indent="-177800" algn="l" rtl="0" eaLnBrk="1" fontAlgn="base" hangingPunct="1">
        <a:spcBef>
          <a:spcPct val="20000"/>
        </a:spcBef>
        <a:spcAft>
          <a:spcPct val="0"/>
        </a:spcAft>
        <a:buChar char="»"/>
        <a:defRPr sz="1600" i="1">
          <a:solidFill>
            <a:schemeClr val="tx1"/>
          </a:solidFill>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a:off x="0" y="1196975"/>
            <a:ext cx="9144000" cy="0"/>
          </a:xfrm>
          <a:prstGeom prst="line">
            <a:avLst/>
          </a:prstGeom>
          <a:noFill/>
          <a:ln w="38100">
            <a:solidFill>
              <a:srgbClr val="000080"/>
            </a:solidFill>
            <a:round/>
            <a:headEnd/>
            <a:tailEnd/>
          </a:ln>
          <a:effectLst/>
        </p:spPr>
        <p:txBody>
          <a:bodyPr/>
          <a:lstStyle/>
          <a:p>
            <a:pPr fontAlgn="auto">
              <a:spcBef>
                <a:spcPts val="0"/>
              </a:spcBef>
              <a:spcAft>
                <a:spcPts val="0"/>
              </a:spcAft>
              <a:defRPr/>
            </a:pPr>
            <a:endParaRPr lang="cs-CZ">
              <a:latin typeface="+mn-lt"/>
              <a:cs typeface="+mn-cs"/>
            </a:endParaRPr>
          </a:p>
        </p:txBody>
      </p:sp>
      <p:sp>
        <p:nvSpPr>
          <p:cNvPr id="4099" name="AutoShape 3"/>
          <p:cNvSpPr>
            <a:spLocks noChangeArrowheads="1"/>
          </p:cNvSpPr>
          <p:nvPr/>
        </p:nvSpPr>
        <p:spPr bwMode="auto">
          <a:xfrm>
            <a:off x="7200900" y="692150"/>
            <a:ext cx="1763713" cy="1057275"/>
          </a:xfrm>
          <a:prstGeom prst="roundRect">
            <a:avLst>
              <a:gd name="adj" fmla="val 16667"/>
            </a:avLst>
          </a:prstGeom>
          <a:solidFill>
            <a:srgbClr val="FFCC99"/>
          </a:solidFill>
          <a:ln w="19050">
            <a:solidFill>
              <a:schemeClr val="accent2"/>
            </a:solidFill>
            <a:round/>
            <a:headEnd/>
            <a:tailEnd/>
          </a:ln>
          <a:effectLst/>
        </p:spPr>
        <p:txBody>
          <a:bodyPr wrap="none" anchor="ctr"/>
          <a:lstStyle/>
          <a:p>
            <a:pPr fontAlgn="auto">
              <a:spcBef>
                <a:spcPts val="0"/>
              </a:spcBef>
              <a:spcAft>
                <a:spcPts val="0"/>
              </a:spcAft>
              <a:defRPr/>
            </a:pPr>
            <a:endParaRPr lang="cs-CZ">
              <a:latin typeface="+mn-lt"/>
              <a:cs typeface="+mn-cs"/>
            </a:endParaRPr>
          </a:p>
        </p:txBody>
      </p:sp>
      <p:sp>
        <p:nvSpPr>
          <p:cNvPr id="8196" name="Rectangle 4"/>
          <p:cNvSpPr>
            <a:spLocks noGrp="1" noChangeArrowheads="1"/>
          </p:cNvSpPr>
          <p:nvPr>
            <p:ph type="title"/>
          </p:nvPr>
        </p:nvSpPr>
        <p:spPr bwMode="auto">
          <a:xfrm>
            <a:off x="250825" y="1268413"/>
            <a:ext cx="7165975" cy="6477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8197" name="Rectangle 5"/>
          <p:cNvSpPr>
            <a:spLocks noGrp="1" noChangeArrowheads="1"/>
          </p:cNvSpPr>
          <p:nvPr>
            <p:ph type="body" idx="1"/>
          </p:nvPr>
        </p:nvSpPr>
        <p:spPr bwMode="auto">
          <a:xfrm>
            <a:off x="354013" y="1989138"/>
            <a:ext cx="8435975" cy="43926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102" name="Rectangle 6"/>
          <p:cNvSpPr>
            <a:spLocks noGrp="1" noChangeArrowheads="1"/>
          </p:cNvSpPr>
          <p:nvPr>
            <p:ph type="dt" sz="half" idx="2"/>
          </p:nvPr>
        </p:nvSpPr>
        <p:spPr bwMode="auto">
          <a:xfrm>
            <a:off x="7215188" y="1125538"/>
            <a:ext cx="1714500" cy="3032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i="1" smtClean="0">
                <a:latin typeface="+mn-lt"/>
                <a:cs typeface="+mn-cs"/>
              </a:defRPr>
            </a:lvl1pPr>
          </a:lstStyle>
          <a:p>
            <a:pPr>
              <a:defRPr/>
            </a:pPr>
            <a:fld id="{CDE21BD3-FF79-46BA-9C88-EBD5F5B9790E}" type="datetime1">
              <a:rPr lang="cs-CZ" smtClean="0"/>
              <a:pPr>
                <a:defRPr/>
              </a:pPr>
              <a:t>16. 1. 2017</a:t>
            </a:fld>
            <a:endParaRPr lang="cs-CZ"/>
          </a:p>
        </p:txBody>
      </p:sp>
      <p:sp>
        <p:nvSpPr>
          <p:cNvPr id="4103" name="Rectangle 7"/>
          <p:cNvSpPr>
            <a:spLocks noGrp="1" noChangeArrowheads="1"/>
          </p:cNvSpPr>
          <p:nvPr>
            <p:ph type="ftr" sz="quarter" idx="3"/>
          </p:nvPr>
        </p:nvSpPr>
        <p:spPr bwMode="auto">
          <a:xfrm>
            <a:off x="0" y="6381750"/>
            <a:ext cx="9144000" cy="476250"/>
          </a:xfrm>
          <a:prstGeom prst="rect">
            <a:avLst/>
          </a:prstGeom>
          <a:solidFill>
            <a:srgbClr val="FFCC99"/>
          </a:solidFill>
          <a:ln w="9525">
            <a:noFill/>
            <a:miter lim="800000"/>
            <a:headEnd/>
            <a:tailEnd/>
          </a:ln>
          <a:effectLst/>
        </p:spPr>
        <p:txBody>
          <a:bodyPr vert="horz" wrap="square" lIns="91440" tIns="45720" rIns="91440" bIns="45720" numCol="1" anchor="ctr" anchorCtr="0" compatLnSpc="1">
            <a:prstTxWarp prst="textNoShape">
              <a:avLst/>
            </a:prstTxWarp>
          </a:bodyPr>
          <a:lstStyle>
            <a:lvl1pPr algn="ctr" fontAlgn="auto">
              <a:spcBef>
                <a:spcPts val="0"/>
              </a:spcBef>
              <a:spcAft>
                <a:spcPts val="0"/>
              </a:spcAft>
              <a:defRPr sz="1600" b="1">
                <a:latin typeface="+mn-lt"/>
                <a:cs typeface="+mn-cs"/>
              </a:defRPr>
            </a:lvl1pPr>
          </a:lstStyle>
          <a:p>
            <a:pPr>
              <a:defRPr/>
            </a:pPr>
            <a:r>
              <a:rPr lang="cs-CZ" smtClean="0"/>
              <a:t>Textový editor</a:t>
            </a:r>
            <a:endParaRPr lang="cs-CZ"/>
          </a:p>
        </p:txBody>
      </p:sp>
      <p:sp>
        <p:nvSpPr>
          <p:cNvPr id="4104" name="Rectangle 8"/>
          <p:cNvSpPr>
            <a:spLocks noGrp="1" noChangeArrowheads="1"/>
          </p:cNvSpPr>
          <p:nvPr>
            <p:ph type="sldNum" sz="quarter" idx="4"/>
          </p:nvPr>
        </p:nvSpPr>
        <p:spPr bwMode="auto">
          <a:xfrm>
            <a:off x="7215188" y="1412875"/>
            <a:ext cx="1785937"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i="1">
                <a:latin typeface="+mn-lt"/>
                <a:cs typeface="+mn-cs"/>
              </a:defRPr>
            </a:lvl1pPr>
          </a:lstStyle>
          <a:p>
            <a:pPr>
              <a:defRPr/>
            </a:pPr>
            <a:r>
              <a:rPr lang="cs-CZ"/>
              <a:t>číslo snímku </a:t>
            </a:r>
            <a:fld id="{50977B2D-D62B-4FFD-9F41-B3C6E6401553}" type="slidenum">
              <a:rPr lang="cs-CZ"/>
              <a:pPr>
                <a:defRPr/>
              </a:pPr>
              <a:t>‹#›</a:t>
            </a:fld>
            <a:endParaRPr lang="cs-CZ"/>
          </a:p>
        </p:txBody>
      </p:sp>
      <p:sp>
        <p:nvSpPr>
          <p:cNvPr id="4105" name="Text Box 9"/>
          <p:cNvSpPr txBox="1">
            <a:spLocks noChangeArrowheads="1"/>
          </p:cNvSpPr>
          <p:nvPr/>
        </p:nvSpPr>
        <p:spPr bwMode="auto">
          <a:xfrm>
            <a:off x="6227763" y="260350"/>
            <a:ext cx="2736850" cy="336550"/>
          </a:xfrm>
          <a:prstGeom prst="rect">
            <a:avLst/>
          </a:prstGeom>
          <a:noFill/>
          <a:ln w="9525">
            <a:noFill/>
            <a:miter lim="800000"/>
            <a:headEnd/>
            <a:tailEnd/>
          </a:ln>
          <a:effectLst/>
        </p:spPr>
        <p:txBody>
          <a:bodyPr>
            <a:spAutoFit/>
          </a:bodyPr>
          <a:lstStyle/>
          <a:p>
            <a:pPr algn="r" fontAlgn="auto">
              <a:spcBef>
                <a:spcPct val="50000"/>
              </a:spcBef>
              <a:spcAft>
                <a:spcPts val="0"/>
              </a:spcAft>
              <a:defRPr/>
            </a:pPr>
            <a:r>
              <a:rPr lang="cs-CZ" sz="1600" b="1">
                <a:latin typeface="+mn-lt"/>
                <a:cs typeface="+mn-cs"/>
              </a:rPr>
              <a:t>Standardizace ICT výuky</a:t>
            </a:r>
          </a:p>
        </p:txBody>
      </p:sp>
      <p:pic>
        <p:nvPicPr>
          <p:cNvPr id="8202" name="Picture 11" descr="VOS SUMPERK PSD black"/>
          <p:cNvPicPr>
            <a:picLocks noChangeAspect="1" noChangeArrowheads="1"/>
          </p:cNvPicPr>
          <p:nvPr/>
        </p:nvPicPr>
        <p:blipFill>
          <a:blip r:embed="rId3" cstate="print"/>
          <a:srcRect/>
          <a:stretch>
            <a:fillRect/>
          </a:stretch>
        </p:blipFill>
        <p:spPr bwMode="auto">
          <a:xfrm>
            <a:off x="250825" y="188913"/>
            <a:ext cx="5135563" cy="863600"/>
          </a:xfrm>
          <a:prstGeom prst="rect">
            <a:avLst/>
          </a:prstGeom>
          <a:noFill/>
          <a:ln w="9525">
            <a:noFill/>
            <a:miter lim="800000"/>
            <a:headEnd/>
            <a:tailEnd/>
          </a:ln>
        </p:spPr>
      </p:pic>
      <p:sp>
        <p:nvSpPr>
          <p:cNvPr id="4108" name="Text Box 12"/>
          <p:cNvSpPr txBox="1">
            <a:spLocks noChangeArrowheads="1"/>
          </p:cNvSpPr>
          <p:nvPr/>
        </p:nvSpPr>
        <p:spPr bwMode="auto">
          <a:xfrm>
            <a:off x="7215188" y="765175"/>
            <a:ext cx="1928812" cy="523875"/>
          </a:xfrm>
          <a:prstGeom prst="rect">
            <a:avLst/>
          </a:prstGeom>
          <a:noFill/>
          <a:ln w="9525">
            <a:noFill/>
            <a:miter lim="800000"/>
            <a:headEnd/>
            <a:tailEnd/>
          </a:ln>
          <a:effectLst/>
        </p:spPr>
        <p:txBody>
          <a:bodyPr>
            <a:spAutoFit/>
          </a:bodyPr>
          <a:lstStyle/>
          <a:p>
            <a:pPr fontAlgn="auto">
              <a:spcBef>
                <a:spcPts val="0"/>
              </a:spcBef>
              <a:spcAft>
                <a:spcPts val="0"/>
              </a:spcAft>
              <a:defRPr/>
            </a:pPr>
            <a:r>
              <a:rPr lang="cs-CZ" sz="1400" b="1" dirty="0">
                <a:latin typeface="+mn-lt"/>
                <a:cs typeface="+mn-cs"/>
              </a:rPr>
              <a:t>Ověřovací modul</a:t>
            </a:r>
          </a:p>
          <a:p>
            <a:pPr fontAlgn="auto">
              <a:spcBef>
                <a:spcPts val="0"/>
              </a:spcBef>
              <a:spcAft>
                <a:spcPts val="0"/>
              </a:spcAft>
              <a:defRPr/>
            </a:pPr>
            <a:r>
              <a:rPr lang="cs-CZ" sz="1400" b="1" i="1" dirty="0">
                <a:latin typeface="+mn-lt"/>
                <a:cs typeface="+mn-cs"/>
              </a:rPr>
              <a:t>Hodnocení ověření</a:t>
            </a:r>
            <a:endParaRPr lang="cs-CZ" dirty="0">
              <a:latin typeface="+mn-lt"/>
              <a:cs typeface="+mn-cs"/>
            </a:endParaRPr>
          </a:p>
        </p:txBody>
      </p:sp>
    </p:spTree>
  </p:cSld>
  <p:clrMap bg1="lt1" tx1="dk1" bg2="lt2" tx2="dk2" accent1="accent1" accent2="accent2" accent3="accent3" accent4="accent4" accent5="accent5" accent6="accent6" hlink="hlink" folHlink="folHlink"/>
  <p:sldLayoutIdLst>
    <p:sldLayoutId id="2147483847" r:id="rId1"/>
  </p:sldLayoutIdLst>
  <p:hf hdr="0"/>
  <p:txStyles>
    <p:titleStyle>
      <a:lvl1pPr algn="l" rtl="0" eaLnBrk="0" fontAlgn="base" hangingPunct="0">
        <a:spcBef>
          <a:spcPct val="0"/>
        </a:spcBef>
        <a:spcAft>
          <a:spcPct val="0"/>
        </a:spcAft>
        <a:defRPr sz="2800" b="1">
          <a:solidFill>
            <a:srgbClr val="008000"/>
          </a:solidFill>
          <a:latin typeface="+mj-lt"/>
          <a:ea typeface="+mj-ea"/>
          <a:cs typeface="+mj-cs"/>
        </a:defRPr>
      </a:lvl1pPr>
      <a:lvl2pPr algn="l" rtl="0" eaLnBrk="0" fontAlgn="base" hangingPunct="0">
        <a:spcBef>
          <a:spcPct val="0"/>
        </a:spcBef>
        <a:spcAft>
          <a:spcPct val="0"/>
        </a:spcAft>
        <a:defRPr sz="2800" b="1">
          <a:solidFill>
            <a:srgbClr val="008000"/>
          </a:solidFill>
          <a:latin typeface="Arial" charset="0"/>
          <a:cs typeface="Arial" charset="0"/>
        </a:defRPr>
      </a:lvl2pPr>
      <a:lvl3pPr algn="l" rtl="0" eaLnBrk="0" fontAlgn="base" hangingPunct="0">
        <a:spcBef>
          <a:spcPct val="0"/>
        </a:spcBef>
        <a:spcAft>
          <a:spcPct val="0"/>
        </a:spcAft>
        <a:defRPr sz="2800" b="1">
          <a:solidFill>
            <a:srgbClr val="008000"/>
          </a:solidFill>
          <a:latin typeface="Arial" charset="0"/>
          <a:cs typeface="Arial" charset="0"/>
        </a:defRPr>
      </a:lvl3pPr>
      <a:lvl4pPr algn="l" rtl="0" eaLnBrk="0" fontAlgn="base" hangingPunct="0">
        <a:spcBef>
          <a:spcPct val="0"/>
        </a:spcBef>
        <a:spcAft>
          <a:spcPct val="0"/>
        </a:spcAft>
        <a:defRPr sz="2800" b="1">
          <a:solidFill>
            <a:srgbClr val="008000"/>
          </a:solidFill>
          <a:latin typeface="Arial" charset="0"/>
          <a:cs typeface="Arial" charset="0"/>
        </a:defRPr>
      </a:lvl4pPr>
      <a:lvl5pPr algn="l" rtl="0" eaLnBrk="0" fontAlgn="base" hangingPunct="0">
        <a:spcBef>
          <a:spcPct val="0"/>
        </a:spcBef>
        <a:spcAft>
          <a:spcPct val="0"/>
        </a:spcAft>
        <a:defRPr sz="2800" b="1">
          <a:solidFill>
            <a:srgbClr val="008000"/>
          </a:solidFill>
          <a:latin typeface="Arial" charset="0"/>
          <a:cs typeface="Arial" charset="0"/>
        </a:defRPr>
      </a:lvl5pPr>
      <a:lvl6pPr marL="457200" algn="l" rtl="0" eaLnBrk="1" fontAlgn="base" hangingPunct="1">
        <a:spcBef>
          <a:spcPct val="0"/>
        </a:spcBef>
        <a:spcAft>
          <a:spcPct val="0"/>
        </a:spcAft>
        <a:defRPr sz="2800" b="1">
          <a:solidFill>
            <a:srgbClr val="008000"/>
          </a:solidFill>
          <a:latin typeface="Arial" charset="0"/>
          <a:cs typeface="Arial" charset="0"/>
        </a:defRPr>
      </a:lvl6pPr>
      <a:lvl7pPr marL="914400" algn="l" rtl="0" eaLnBrk="1" fontAlgn="base" hangingPunct="1">
        <a:spcBef>
          <a:spcPct val="0"/>
        </a:spcBef>
        <a:spcAft>
          <a:spcPct val="0"/>
        </a:spcAft>
        <a:defRPr sz="2800" b="1">
          <a:solidFill>
            <a:srgbClr val="008000"/>
          </a:solidFill>
          <a:latin typeface="Arial" charset="0"/>
          <a:cs typeface="Arial" charset="0"/>
        </a:defRPr>
      </a:lvl7pPr>
      <a:lvl8pPr marL="1371600" algn="l" rtl="0" eaLnBrk="1" fontAlgn="base" hangingPunct="1">
        <a:spcBef>
          <a:spcPct val="0"/>
        </a:spcBef>
        <a:spcAft>
          <a:spcPct val="0"/>
        </a:spcAft>
        <a:defRPr sz="2800" b="1">
          <a:solidFill>
            <a:srgbClr val="008000"/>
          </a:solidFill>
          <a:latin typeface="Arial" charset="0"/>
          <a:cs typeface="Arial" charset="0"/>
        </a:defRPr>
      </a:lvl8pPr>
      <a:lvl9pPr marL="1828800" algn="l" rtl="0" eaLnBrk="1" fontAlgn="base" hangingPunct="1">
        <a:spcBef>
          <a:spcPct val="0"/>
        </a:spcBef>
        <a:spcAft>
          <a:spcPct val="0"/>
        </a:spcAft>
        <a:defRPr sz="2800" b="1">
          <a:solidFill>
            <a:srgbClr val="008000"/>
          </a:solidFill>
          <a:latin typeface="Arial" charset="0"/>
          <a:cs typeface="Arial" charset="0"/>
        </a:defRPr>
      </a:lvl9pPr>
    </p:titleStyle>
    <p:bodyStyle>
      <a:lvl1pPr marL="185738" indent="-185738" algn="l" rtl="0" eaLnBrk="0" fontAlgn="base" hangingPunct="0">
        <a:spcBef>
          <a:spcPct val="20000"/>
        </a:spcBef>
        <a:spcAft>
          <a:spcPct val="0"/>
        </a:spcAft>
        <a:buAutoNum type="arabicPeriod"/>
        <a:defRPr b="1">
          <a:solidFill>
            <a:schemeClr val="tx1"/>
          </a:solidFill>
          <a:latin typeface="+mn-lt"/>
          <a:ea typeface="+mn-ea"/>
          <a:cs typeface="+mn-cs"/>
        </a:defRPr>
      </a:lvl1pPr>
      <a:lvl2pPr marL="708025" indent="-342900" algn="l" rtl="0" eaLnBrk="0" fontAlgn="base" hangingPunct="0">
        <a:spcBef>
          <a:spcPct val="20000"/>
        </a:spcBef>
        <a:spcAft>
          <a:spcPct val="0"/>
        </a:spcAft>
        <a:buFont typeface="Arial" charset="0"/>
        <a:buAutoNum type="alphaLcParenR"/>
        <a:defRPr sz="1600" b="1">
          <a:solidFill>
            <a:schemeClr val="tx1"/>
          </a:solidFill>
          <a:latin typeface="+mn-lt"/>
          <a:cs typeface="+mn-cs"/>
        </a:defRPr>
      </a:lvl2pPr>
      <a:lvl3pPr marL="719138" indent="-174625" algn="l" rtl="0" eaLnBrk="0" fontAlgn="base" hangingPunct="0">
        <a:spcBef>
          <a:spcPct val="20000"/>
        </a:spcBef>
        <a:spcAft>
          <a:spcPct val="0"/>
        </a:spcAft>
        <a:buFont typeface="Arial" charset="0"/>
        <a:buChar char="•"/>
        <a:defRPr sz="1400">
          <a:solidFill>
            <a:schemeClr val="tx1"/>
          </a:solidFill>
          <a:latin typeface="+mn-lt"/>
          <a:cs typeface="+mn-cs"/>
        </a:defRPr>
      </a:lvl3pPr>
      <a:lvl4pPr marL="900113" indent="-176213" algn="l" rtl="0" eaLnBrk="0" fontAlgn="base" hangingPunct="0">
        <a:spcBef>
          <a:spcPct val="20000"/>
        </a:spcBef>
        <a:spcAft>
          <a:spcPct val="0"/>
        </a:spcAft>
        <a:buChar char="–"/>
        <a:defRPr sz="1400" i="1">
          <a:solidFill>
            <a:schemeClr val="tx1"/>
          </a:solidFill>
          <a:latin typeface="+mn-lt"/>
          <a:cs typeface="+mn-cs"/>
        </a:defRPr>
      </a:lvl4pPr>
      <a:lvl5pPr marL="990600" indent="-271463" algn="l" rtl="0" eaLnBrk="0" fontAlgn="base" hangingPunct="0">
        <a:spcBef>
          <a:spcPct val="20000"/>
        </a:spcBef>
        <a:spcAft>
          <a:spcPct val="0"/>
        </a:spcAft>
        <a:buChar char="»"/>
        <a:defRPr sz="1200" i="1">
          <a:solidFill>
            <a:schemeClr val="tx1"/>
          </a:solidFill>
          <a:latin typeface="+mn-lt"/>
          <a:cs typeface="+mn-cs"/>
        </a:defRPr>
      </a:lvl5pPr>
      <a:lvl6pPr marL="1714500" indent="-177800" algn="l" rtl="0" eaLnBrk="1" fontAlgn="base" hangingPunct="1">
        <a:spcBef>
          <a:spcPct val="20000"/>
        </a:spcBef>
        <a:spcAft>
          <a:spcPct val="0"/>
        </a:spcAft>
        <a:buChar char="»"/>
        <a:defRPr sz="1600" i="1">
          <a:solidFill>
            <a:schemeClr val="tx1"/>
          </a:solidFill>
          <a:latin typeface="+mn-lt"/>
          <a:cs typeface="+mn-cs"/>
        </a:defRPr>
      </a:lvl6pPr>
      <a:lvl7pPr marL="2171700" indent="-177800" algn="l" rtl="0" eaLnBrk="1" fontAlgn="base" hangingPunct="1">
        <a:spcBef>
          <a:spcPct val="20000"/>
        </a:spcBef>
        <a:spcAft>
          <a:spcPct val="0"/>
        </a:spcAft>
        <a:buChar char="»"/>
        <a:defRPr sz="1600" i="1">
          <a:solidFill>
            <a:schemeClr val="tx1"/>
          </a:solidFill>
          <a:latin typeface="+mn-lt"/>
          <a:cs typeface="+mn-cs"/>
        </a:defRPr>
      </a:lvl7pPr>
      <a:lvl8pPr marL="2628900" indent="-177800" algn="l" rtl="0" eaLnBrk="1" fontAlgn="base" hangingPunct="1">
        <a:spcBef>
          <a:spcPct val="20000"/>
        </a:spcBef>
        <a:spcAft>
          <a:spcPct val="0"/>
        </a:spcAft>
        <a:buChar char="»"/>
        <a:defRPr sz="1600" i="1">
          <a:solidFill>
            <a:schemeClr val="tx1"/>
          </a:solidFill>
          <a:latin typeface="+mn-lt"/>
          <a:cs typeface="+mn-cs"/>
        </a:defRPr>
      </a:lvl8pPr>
      <a:lvl9pPr marL="3086100" indent="-177800" algn="l" rtl="0" eaLnBrk="1" fontAlgn="base" hangingPunct="1">
        <a:spcBef>
          <a:spcPct val="20000"/>
        </a:spcBef>
        <a:spcAft>
          <a:spcPct val="0"/>
        </a:spcAft>
        <a:buChar char="»"/>
        <a:defRPr sz="1600" i="1">
          <a:solidFill>
            <a:schemeClr val="tx1"/>
          </a:solidFill>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 Target="slide4.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2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 Target="slide4.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 Target="slide4.xml"/><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3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14.xml"/><Relationship Id="rId7" Type="http://schemas.openxmlformats.org/officeDocument/2006/relationships/slide" Target="slide33.xml"/><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slide" Target="slide28.xml"/><Relationship Id="rId5" Type="http://schemas.openxmlformats.org/officeDocument/2006/relationships/slide" Target="slide24.xml"/><Relationship Id="rId4" Type="http://schemas.openxmlformats.org/officeDocument/2006/relationships/slide" Target="slide19.xml"/></Relationships>
</file>

<file path=ppt/slides/_rels/slide4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hyperlink" Target="http://www.w3.org/" TargetMode="External"/><Relationship Id="rId2" Type="http://schemas.openxmlformats.org/officeDocument/2006/relationships/hyperlink" Target="http://www.jakpsatweb.cz/" TargetMode="External"/><Relationship Id="rId1" Type="http://schemas.openxmlformats.org/officeDocument/2006/relationships/slideLayout" Target="../slideLayouts/slideLayout5.xml"/><Relationship Id="rId6" Type="http://schemas.openxmlformats.org/officeDocument/2006/relationships/slide" Target="slide4.xml"/><Relationship Id="rId5" Type="http://schemas.openxmlformats.org/officeDocument/2006/relationships/hyperlink" Target="http://www.w3schools.com/" TargetMode="External"/><Relationship Id="rId4" Type="http://schemas.openxmlformats.org/officeDocument/2006/relationships/hyperlink" Target="http://interval.cz/" TargetMode="External"/></Relationships>
</file>

<file path=ppt/slides/_rels/slide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hyperlink" Target="http://validator.w3.org/"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Nadpis 11"/>
          <p:cNvSpPr>
            <a:spLocks noGrp="1"/>
          </p:cNvSpPr>
          <p:nvPr>
            <p:ph type="ctrTitle"/>
          </p:nvPr>
        </p:nvSpPr>
        <p:spPr/>
        <p:txBody>
          <a:bodyPr/>
          <a:lstStyle/>
          <a:p>
            <a:r>
              <a:rPr lang="cs-CZ" dirty="0" smtClean="0"/>
              <a:t>Tvorba webových stránek</a:t>
            </a:r>
            <a:endParaRPr lang="cs-CZ" dirty="0"/>
          </a:p>
        </p:txBody>
      </p:sp>
      <p:sp>
        <p:nvSpPr>
          <p:cNvPr id="13" name="Podnadpis 12"/>
          <p:cNvSpPr>
            <a:spLocks noGrp="1"/>
          </p:cNvSpPr>
          <p:nvPr>
            <p:ph type="subTitle" idx="1"/>
          </p:nvPr>
        </p:nvSpPr>
        <p:spPr/>
        <p:txBody>
          <a:bodyPr/>
          <a:lstStyle/>
          <a:p>
            <a:r>
              <a:rPr lang="cs-CZ" dirty="0" smtClean="0"/>
              <a:t>Studijní text</a:t>
            </a:r>
          </a:p>
          <a:p>
            <a:endParaRPr lang="cs-CZ" dirty="0"/>
          </a:p>
        </p:txBody>
      </p:sp>
      <p:sp>
        <p:nvSpPr>
          <p:cNvPr id="4" name="Zástupný symbol pro zápatí 3"/>
          <p:cNvSpPr>
            <a:spLocks noGrp="1"/>
          </p:cNvSpPr>
          <p:nvPr>
            <p:ph type="ftr" sz="quarter" idx="10"/>
          </p:nvPr>
        </p:nvSpPr>
        <p:spPr/>
        <p:txBody>
          <a:bodyPr/>
          <a:lstStyle/>
          <a:p>
            <a:pPr>
              <a:defRPr/>
            </a:pPr>
            <a:r>
              <a:rPr lang="cs-CZ" dirty="0" smtClean="0"/>
              <a:t>Autor: Ing. </a:t>
            </a:r>
            <a:r>
              <a:rPr lang="cs-CZ" dirty="0" err="1" smtClean="0"/>
              <a:t>Jozef</a:t>
            </a:r>
            <a:r>
              <a:rPr lang="cs-CZ" dirty="0" smtClean="0"/>
              <a:t> Diviš</a:t>
            </a:r>
            <a:endParaRPr lang="cs-CZ" dirty="0"/>
          </a:p>
        </p:txBody>
      </p:sp>
      <p:sp>
        <p:nvSpPr>
          <p:cNvPr id="5" name="Zástupný symbol pro číslo snímku 4"/>
          <p:cNvSpPr>
            <a:spLocks noGrp="1"/>
          </p:cNvSpPr>
          <p:nvPr>
            <p:ph type="sldNum" sz="quarter" idx="4"/>
          </p:nvPr>
        </p:nvSpPr>
        <p:spPr/>
        <p:txBody>
          <a:bodyPr/>
          <a:lstStyle/>
          <a:p>
            <a:pPr>
              <a:defRPr/>
            </a:pPr>
            <a:r>
              <a:rPr lang="cs-CZ" smtClean="0"/>
              <a:t>číslo </a:t>
            </a:r>
            <a:r>
              <a:rPr lang="cs-CZ" b="0" smtClean="0"/>
              <a:t>snímku</a:t>
            </a:r>
            <a:r>
              <a:rPr lang="cs-CZ" smtClean="0"/>
              <a:t> </a:t>
            </a:r>
            <a:fld id="{596809EC-130A-4C23-AB6C-E531387A786D}" type="slidenum">
              <a:rPr lang="cs-CZ" smtClean="0"/>
              <a:pPr>
                <a:defRPr/>
              </a:pPr>
              <a:t>1</a:t>
            </a:fld>
            <a:endParaRPr lang="cs-CZ" dirty="0"/>
          </a:p>
        </p:txBody>
      </p:sp>
      <p:sp>
        <p:nvSpPr>
          <p:cNvPr id="6" name="Zástupný symbol pro datum 5"/>
          <p:cNvSpPr>
            <a:spLocks noGrp="1"/>
          </p:cNvSpPr>
          <p:nvPr>
            <p:ph type="dt" sz="half" idx="2"/>
          </p:nvPr>
        </p:nvSpPr>
        <p:spPr/>
        <p:txBody>
          <a:bodyPr/>
          <a:lstStyle/>
          <a:p>
            <a:pPr>
              <a:defRPr/>
            </a:pPr>
            <a:fld id="{A3054420-2C69-4AEC-A197-02BD9A3C930C}" type="datetime1">
              <a:rPr lang="cs-CZ" smtClean="0"/>
              <a:pPr>
                <a:defRPr/>
              </a:pPr>
              <a:t>16. 1. 2017</a:t>
            </a:fld>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29684" cy="4392612"/>
          </a:xfrm>
        </p:spPr>
        <p:txBody>
          <a:bodyPr/>
          <a:lstStyle/>
          <a:p>
            <a:pPr marL="0" lvl="0" indent="0">
              <a:buNone/>
            </a:pPr>
            <a:r>
              <a:rPr lang="cs-CZ" dirty="0" smtClean="0">
                <a:solidFill>
                  <a:schemeClr val="tx1">
                    <a:lumMod val="50000"/>
                    <a:lumOff val="50000"/>
                  </a:schemeClr>
                </a:solidFill>
              </a:rPr>
              <a:t>&lt;!DOCTYPE HTML PUBLIC "-//W3C//DTD HTML 4.01//EN" "http://www.w3.org/TR/html4/</a:t>
            </a:r>
            <a:r>
              <a:rPr lang="cs-CZ" dirty="0" err="1" smtClean="0">
                <a:solidFill>
                  <a:schemeClr val="tx1">
                    <a:lumMod val="50000"/>
                    <a:lumOff val="50000"/>
                  </a:schemeClr>
                </a:solidFill>
              </a:rPr>
              <a:t>strict.dtd</a:t>
            </a:r>
            <a:r>
              <a:rPr lang="cs-CZ" dirty="0" smtClean="0">
                <a:solidFill>
                  <a:schemeClr val="tx1">
                    <a:lumMod val="50000"/>
                    <a:lumOff val="50000"/>
                  </a:schemeClr>
                </a:solidFill>
              </a:rPr>
              <a:t>"&gt;</a:t>
            </a:r>
            <a:r>
              <a:rPr lang="cs-CZ" dirty="0" smtClean="0">
                <a:solidFill>
                  <a:srgbClr val="0000FF"/>
                </a:solidFill>
              </a:rPr>
              <a:t> </a:t>
            </a:r>
          </a:p>
          <a:p>
            <a:pPr marL="0" lvl="0" indent="0">
              <a:buNone/>
            </a:pPr>
            <a:r>
              <a:rPr lang="cs-CZ" dirty="0" smtClean="0">
                <a:solidFill>
                  <a:srgbClr val="0000FF"/>
                </a:solidFill>
              </a:rPr>
              <a:t>&lt;</a:t>
            </a:r>
            <a:r>
              <a:rPr lang="cs-CZ" dirty="0" err="1" smtClean="0">
                <a:solidFill>
                  <a:srgbClr val="0000FF"/>
                </a:solidFill>
              </a:rPr>
              <a:t>html</a:t>
            </a:r>
            <a:r>
              <a:rPr lang="cs-CZ" dirty="0" smtClean="0">
                <a:solidFill>
                  <a:srgbClr val="0000FF"/>
                </a:solidFill>
              </a:rPr>
              <a:t>&gt;</a:t>
            </a:r>
          </a:p>
          <a:p>
            <a:pPr marL="0" indent="0">
              <a:buNone/>
            </a:pPr>
            <a:r>
              <a:rPr lang="cs-CZ" dirty="0" smtClean="0">
                <a:solidFill>
                  <a:srgbClr val="0000FF"/>
                </a:solidFill>
              </a:rPr>
              <a:t>&lt;</a:t>
            </a:r>
            <a:r>
              <a:rPr lang="cs-CZ" dirty="0" err="1" smtClean="0">
                <a:solidFill>
                  <a:srgbClr val="0000FF"/>
                </a:solidFill>
              </a:rPr>
              <a:t>head</a:t>
            </a:r>
            <a:r>
              <a:rPr lang="cs-CZ" dirty="0" smtClean="0">
                <a:solidFill>
                  <a:srgbClr val="0000FF"/>
                </a:solidFill>
              </a:rPr>
              <a:t>&gt;</a:t>
            </a:r>
          </a:p>
          <a:p>
            <a:pPr marL="0" lvl="0" indent="0">
              <a:buNone/>
            </a:pPr>
            <a:r>
              <a:rPr lang="cs-CZ" dirty="0" smtClean="0">
                <a:solidFill>
                  <a:srgbClr val="0000FF"/>
                </a:solidFill>
              </a:rPr>
              <a:t>&lt;</a:t>
            </a:r>
            <a:r>
              <a:rPr lang="cs-CZ" dirty="0" err="1" smtClean="0">
                <a:solidFill>
                  <a:srgbClr val="0000FF"/>
                </a:solidFill>
              </a:rPr>
              <a:t>title</a:t>
            </a:r>
            <a:r>
              <a:rPr lang="cs-CZ" dirty="0" smtClean="0">
                <a:solidFill>
                  <a:srgbClr val="0000FF"/>
                </a:solidFill>
              </a:rPr>
              <a:t>&gt; </a:t>
            </a:r>
            <a:r>
              <a:rPr lang="cs-CZ" dirty="0" smtClean="0"/>
              <a:t>Název stránky </a:t>
            </a:r>
            <a:r>
              <a:rPr lang="cs-CZ" dirty="0" smtClean="0">
                <a:solidFill>
                  <a:srgbClr val="0000FF"/>
                </a:solidFill>
              </a:rPr>
              <a:t>&lt;/</a:t>
            </a:r>
            <a:r>
              <a:rPr lang="cs-CZ" dirty="0" err="1" smtClean="0">
                <a:solidFill>
                  <a:srgbClr val="0000FF"/>
                </a:solidFill>
              </a:rPr>
              <a:t>title</a:t>
            </a:r>
            <a:r>
              <a:rPr lang="cs-CZ" dirty="0" smtClean="0">
                <a:solidFill>
                  <a:srgbClr val="0000FF"/>
                </a:solidFill>
              </a:rPr>
              <a:t>&gt;</a:t>
            </a:r>
          </a:p>
          <a:p>
            <a:pPr marL="0" indent="0">
              <a:buNone/>
            </a:pPr>
            <a:r>
              <a:rPr lang="en-US" dirty="0" smtClean="0">
                <a:solidFill>
                  <a:srgbClr val="0000FF"/>
                </a:solidFill>
              </a:rPr>
              <a:t>&lt;meta </a:t>
            </a:r>
            <a:r>
              <a:rPr lang="en-US" dirty="0" smtClean="0">
                <a:solidFill>
                  <a:srgbClr val="9A0000"/>
                </a:solidFill>
              </a:rPr>
              <a:t>http-equiv=</a:t>
            </a:r>
            <a:r>
              <a:rPr lang="en-US" dirty="0" smtClean="0">
                <a:solidFill>
                  <a:srgbClr val="168028"/>
                </a:solidFill>
              </a:rPr>
              <a:t>"content-type"</a:t>
            </a:r>
            <a:r>
              <a:rPr lang="en-US" dirty="0" smtClean="0">
                <a:solidFill>
                  <a:srgbClr val="0000FF"/>
                </a:solidFill>
              </a:rPr>
              <a:t> </a:t>
            </a:r>
            <a:r>
              <a:rPr lang="en-US" dirty="0" smtClean="0">
                <a:solidFill>
                  <a:srgbClr val="9A0000"/>
                </a:solidFill>
              </a:rPr>
              <a:t>content=</a:t>
            </a:r>
            <a:r>
              <a:rPr lang="en-US" dirty="0" smtClean="0">
                <a:solidFill>
                  <a:srgbClr val="168028"/>
                </a:solidFill>
              </a:rPr>
              <a:t>"text/html; </a:t>
            </a:r>
            <a:r>
              <a:rPr lang="en-US" dirty="0" err="1" smtClean="0">
                <a:solidFill>
                  <a:srgbClr val="168028"/>
                </a:solidFill>
              </a:rPr>
              <a:t>charset</a:t>
            </a:r>
            <a:r>
              <a:rPr lang="en-US" dirty="0" smtClean="0">
                <a:solidFill>
                  <a:srgbClr val="168028"/>
                </a:solidFill>
              </a:rPr>
              <a:t>=windows-1250"</a:t>
            </a:r>
            <a:r>
              <a:rPr lang="en-US" dirty="0" smtClean="0">
                <a:solidFill>
                  <a:srgbClr val="0000FF"/>
                </a:solidFill>
              </a:rPr>
              <a:t>&gt; </a:t>
            </a:r>
            <a:r>
              <a:rPr lang="cs-CZ" dirty="0" smtClean="0">
                <a:solidFill>
                  <a:srgbClr val="0000FF"/>
                </a:solidFill>
              </a:rPr>
              <a:t>&lt;/</a:t>
            </a:r>
            <a:r>
              <a:rPr lang="cs-CZ" dirty="0" err="1" smtClean="0">
                <a:solidFill>
                  <a:srgbClr val="0000FF"/>
                </a:solidFill>
              </a:rPr>
              <a:t>head</a:t>
            </a:r>
            <a:r>
              <a:rPr lang="cs-CZ" dirty="0" smtClean="0">
                <a:solidFill>
                  <a:srgbClr val="0000FF"/>
                </a:solidFill>
              </a:rPr>
              <a:t>&gt;</a:t>
            </a:r>
          </a:p>
          <a:p>
            <a:pPr marL="0" lvl="0" indent="0">
              <a:buNone/>
            </a:pPr>
            <a:endParaRPr lang="cs-CZ" dirty="0" smtClean="0"/>
          </a:p>
          <a:p>
            <a:pPr marL="0" indent="0">
              <a:buNone/>
            </a:pPr>
            <a:r>
              <a:rPr lang="cs-CZ" dirty="0" smtClean="0">
                <a:solidFill>
                  <a:srgbClr val="0000FF"/>
                </a:solidFill>
              </a:rPr>
              <a:t>&lt;body&gt;</a:t>
            </a:r>
          </a:p>
          <a:p>
            <a:pPr marL="0" lvl="0" indent="0">
              <a:buNone/>
            </a:pPr>
            <a:r>
              <a:rPr lang="cs-CZ" dirty="0" smtClean="0">
                <a:solidFill>
                  <a:srgbClr val="0000FF"/>
                </a:solidFill>
              </a:rPr>
              <a:t>&lt;h1&gt; </a:t>
            </a:r>
            <a:r>
              <a:rPr lang="cs-CZ" dirty="0" smtClean="0"/>
              <a:t>Nadpis </a:t>
            </a:r>
            <a:r>
              <a:rPr lang="cs-CZ" dirty="0" smtClean="0">
                <a:solidFill>
                  <a:srgbClr val="0000FF"/>
                </a:solidFill>
              </a:rPr>
              <a:t>&lt;/h1&gt;</a:t>
            </a:r>
          </a:p>
          <a:p>
            <a:pPr marL="0" lvl="0" indent="0">
              <a:buNone/>
            </a:pPr>
            <a:r>
              <a:rPr lang="en-US" dirty="0" smtClean="0">
                <a:solidFill>
                  <a:srgbClr val="0000FF"/>
                </a:solidFill>
              </a:rPr>
              <a:t>&lt;p&gt;</a:t>
            </a:r>
            <a:r>
              <a:rPr lang="cs-CZ" dirty="0" smtClean="0">
                <a:solidFill>
                  <a:srgbClr val="0000FF"/>
                </a:solidFill>
              </a:rPr>
              <a:t> </a:t>
            </a:r>
            <a:r>
              <a:rPr lang="cs-CZ" dirty="0" smtClean="0"/>
              <a:t>Nějaký text v odstavci </a:t>
            </a:r>
            <a:r>
              <a:rPr lang="en-US" dirty="0" smtClean="0">
                <a:solidFill>
                  <a:srgbClr val="0000FF"/>
                </a:solidFill>
              </a:rPr>
              <a:t>&lt;/p&gt;</a:t>
            </a:r>
            <a:endParaRPr lang="cs-CZ" dirty="0" smtClean="0">
              <a:solidFill>
                <a:srgbClr val="0000FF"/>
              </a:solidFill>
            </a:endParaRPr>
          </a:p>
          <a:p>
            <a:pPr marL="0" indent="0">
              <a:buNone/>
            </a:pPr>
            <a:r>
              <a:rPr lang="cs-CZ" dirty="0" smtClean="0">
                <a:solidFill>
                  <a:srgbClr val="0000FF"/>
                </a:solidFill>
              </a:rPr>
              <a:t>&lt;/body&gt;</a:t>
            </a:r>
          </a:p>
          <a:p>
            <a:pPr marL="0" indent="0">
              <a:buNone/>
            </a:pPr>
            <a:r>
              <a:rPr lang="cs-CZ" dirty="0" smtClean="0">
                <a:solidFill>
                  <a:srgbClr val="0000FF"/>
                </a:solidFill>
              </a:rPr>
              <a:t>&lt;/</a:t>
            </a:r>
            <a:r>
              <a:rPr lang="cs-CZ" dirty="0" err="1" smtClean="0">
                <a:solidFill>
                  <a:srgbClr val="0000FF"/>
                </a:solidFill>
              </a:rPr>
              <a:t>html</a:t>
            </a:r>
            <a:r>
              <a:rPr lang="cs-CZ" dirty="0" smtClean="0">
                <a:solidFill>
                  <a:srgbClr val="0000FF"/>
                </a:solidFill>
              </a:rPr>
              <a:t>&gt;</a:t>
            </a:r>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10</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Struktura HTML stránky</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
        <p:nvSpPr>
          <p:cNvPr id="8" name="Zaoblený obdélníkový popisek 7"/>
          <p:cNvSpPr/>
          <p:nvPr/>
        </p:nvSpPr>
        <p:spPr bwMode="auto">
          <a:xfrm>
            <a:off x="6000760" y="2214554"/>
            <a:ext cx="2857520" cy="720000"/>
          </a:xfrm>
          <a:prstGeom prst="wedgeRoundRectCallout">
            <a:avLst>
              <a:gd name="adj1" fmla="val -99535"/>
              <a:gd name="adj2" fmla="val -46608"/>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cs-CZ" sz="1600" dirty="0" smtClean="0">
                <a:latin typeface="+mn-lt"/>
                <a:cs typeface="+mn-cs"/>
              </a:rPr>
              <a:t>Typ dokumentu - verze použitého jazyka HTML</a:t>
            </a:r>
          </a:p>
        </p:txBody>
      </p:sp>
      <p:sp>
        <p:nvSpPr>
          <p:cNvPr id="9" name="Zaoblený obdélníkový popisek 8"/>
          <p:cNvSpPr/>
          <p:nvPr/>
        </p:nvSpPr>
        <p:spPr bwMode="auto">
          <a:xfrm>
            <a:off x="6000760" y="3714752"/>
            <a:ext cx="2857520" cy="360000"/>
          </a:xfrm>
          <a:prstGeom prst="wedgeRoundRectCallout">
            <a:avLst>
              <a:gd name="adj1" fmla="val -115535"/>
              <a:gd name="adj2" fmla="val -77500"/>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cs-CZ" sz="1600" dirty="0" smtClean="0">
                <a:latin typeface="+mn-lt"/>
                <a:cs typeface="+mn-cs"/>
              </a:rPr>
              <a:t>Kódování češtiny</a:t>
            </a:r>
          </a:p>
        </p:txBody>
      </p:sp>
      <p:sp>
        <p:nvSpPr>
          <p:cNvPr id="11" name="Zaoblený obdélníkový popisek 10"/>
          <p:cNvSpPr/>
          <p:nvPr/>
        </p:nvSpPr>
        <p:spPr bwMode="auto">
          <a:xfrm>
            <a:off x="4000496" y="3000372"/>
            <a:ext cx="4857784" cy="360000"/>
          </a:xfrm>
          <a:prstGeom prst="wedgeRoundRectCallout">
            <a:avLst>
              <a:gd name="adj1" fmla="val -65450"/>
              <a:gd name="adj2" fmla="val -1986"/>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cs-CZ" sz="1600" dirty="0" smtClean="0">
                <a:latin typeface="+mn-lt"/>
                <a:cs typeface="+mn-cs"/>
              </a:rPr>
              <a:t>Zobrazí se v záhlaví okna prohlížeče</a:t>
            </a:r>
          </a:p>
        </p:txBody>
      </p:sp>
      <p:sp>
        <p:nvSpPr>
          <p:cNvPr id="12" name="Zaoblený obdélníkový popisek 11"/>
          <p:cNvSpPr/>
          <p:nvPr/>
        </p:nvSpPr>
        <p:spPr bwMode="auto">
          <a:xfrm>
            <a:off x="6000760" y="4214818"/>
            <a:ext cx="2857520" cy="900000"/>
          </a:xfrm>
          <a:prstGeom prst="wedgeRoundRectCallout">
            <a:avLst>
              <a:gd name="adj1" fmla="val -180399"/>
              <a:gd name="adj2" fmla="val -15716"/>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cs-CZ" sz="1600" dirty="0" smtClean="0">
                <a:latin typeface="+mn-lt"/>
                <a:cs typeface="+mn-cs"/>
              </a:rPr>
              <a:t>Tělo stránky - vlastní obsah, který se zobrazí v hlavním okně (panelu) prohlížeče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9" y="1928802"/>
            <a:ext cx="3929090" cy="4392612"/>
          </a:xfrm>
        </p:spPr>
        <p:txBody>
          <a:bodyPr/>
          <a:lstStyle/>
          <a:p>
            <a:pPr marL="0" lvl="0" indent="0">
              <a:spcAft>
                <a:spcPts val="600"/>
              </a:spcAft>
              <a:buNone/>
            </a:pPr>
            <a:r>
              <a:rPr lang="cs-CZ" dirty="0" smtClean="0"/>
              <a:t>Nadpisy</a:t>
            </a:r>
          </a:p>
          <a:p>
            <a:pPr marL="0" lvl="0" indent="0">
              <a:spcAft>
                <a:spcPts val="1200"/>
              </a:spcAft>
              <a:buNone/>
            </a:pPr>
            <a:r>
              <a:rPr lang="en-US" dirty="0" smtClean="0">
                <a:solidFill>
                  <a:srgbClr val="0000FF"/>
                </a:solidFill>
              </a:rPr>
              <a:t>&lt;</a:t>
            </a:r>
            <a:r>
              <a:rPr lang="cs-CZ" dirty="0" smtClean="0">
                <a:solidFill>
                  <a:srgbClr val="0000FF"/>
                </a:solidFill>
              </a:rPr>
              <a:t>h1</a:t>
            </a:r>
            <a:r>
              <a:rPr lang="en-US" dirty="0" smtClean="0">
                <a:solidFill>
                  <a:srgbClr val="0000FF"/>
                </a:solidFill>
              </a:rPr>
              <a:t>&gt;</a:t>
            </a:r>
            <a:r>
              <a:rPr lang="cs-CZ" dirty="0" smtClean="0">
                <a:solidFill>
                  <a:srgbClr val="0000FF"/>
                </a:solidFill>
              </a:rPr>
              <a:t> </a:t>
            </a:r>
            <a:r>
              <a:rPr lang="cs-CZ" dirty="0" smtClean="0"/>
              <a:t>1. úroveň </a:t>
            </a:r>
            <a:r>
              <a:rPr lang="en-US" dirty="0" smtClean="0">
                <a:solidFill>
                  <a:srgbClr val="0000FF"/>
                </a:solidFill>
              </a:rPr>
              <a:t>&lt;</a:t>
            </a:r>
            <a:r>
              <a:rPr lang="cs-CZ" dirty="0" smtClean="0">
                <a:solidFill>
                  <a:srgbClr val="0000FF"/>
                </a:solidFill>
              </a:rPr>
              <a:t>/h1</a:t>
            </a:r>
            <a:r>
              <a:rPr lang="en-US" dirty="0" smtClean="0">
                <a:solidFill>
                  <a:srgbClr val="0000FF"/>
                </a:solidFill>
              </a:rPr>
              <a:t>&gt;</a:t>
            </a:r>
            <a:r>
              <a:rPr lang="cs-CZ" dirty="0" smtClean="0">
                <a:solidFill>
                  <a:srgbClr val="0000FF"/>
                </a:solidFill>
              </a:rPr>
              <a:t/>
            </a:r>
            <a:br>
              <a:rPr lang="cs-CZ" dirty="0" smtClean="0">
                <a:solidFill>
                  <a:srgbClr val="0000FF"/>
                </a:solidFill>
              </a:rPr>
            </a:br>
            <a:r>
              <a:rPr lang="en-US" dirty="0" smtClean="0">
                <a:solidFill>
                  <a:srgbClr val="0000FF"/>
                </a:solidFill>
              </a:rPr>
              <a:t>&lt;</a:t>
            </a:r>
            <a:r>
              <a:rPr lang="cs-CZ" dirty="0" smtClean="0">
                <a:solidFill>
                  <a:srgbClr val="0000FF"/>
                </a:solidFill>
              </a:rPr>
              <a:t>h2</a:t>
            </a:r>
            <a:r>
              <a:rPr lang="en-US" dirty="0" smtClean="0">
                <a:solidFill>
                  <a:srgbClr val="0000FF"/>
                </a:solidFill>
              </a:rPr>
              <a:t>&gt;</a:t>
            </a:r>
            <a:r>
              <a:rPr lang="cs-CZ" dirty="0" smtClean="0">
                <a:solidFill>
                  <a:srgbClr val="0000FF"/>
                </a:solidFill>
              </a:rPr>
              <a:t> </a:t>
            </a:r>
            <a:r>
              <a:rPr lang="cs-CZ" dirty="0" smtClean="0"/>
              <a:t>2. úroveň</a:t>
            </a:r>
            <a:r>
              <a:rPr lang="cs-CZ" dirty="0" smtClean="0">
                <a:solidFill>
                  <a:srgbClr val="0000FF"/>
                </a:solidFill>
              </a:rPr>
              <a:t> </a:t>
            </a:r>
            <a:r>
              <a:rPr lang="en-US" dirty="0" smtClean="0">
                <a:solidFill>
                  <a:srgbClr val="0000FF"/>
                </a:solidFill>
              </a:rPr>
              <a:t>&lt;</a:t>
            </a:r>
            <a:r>
              <a:rPr lang="cs-CZ" dirty="0" smtClean="0">
                <a:solidFill>
                  <a:srgbClr val="0000FF"/>
                </a:solidFill>
              </a:rPr>
              <a:t>/h2</a:t>
            </a:r>
            <a:r>
              <a:rPr lang="en-US" dirty="0" smtClean="0">
                <a:solidFill>
                  <a:srgbClr val="0000FF"/>
                </a:solidFill>
              </a:rPr>
              <a:t>&gt;</a:t>
            </a:r>
            <a:r>
              <a:rPr lang="cs-CZ" dirty="0" smtClean="0">
                <a:solidFill>
                  <a:srgbClr val="0000FF"/>
                </a:solidFill>
              </a:rPr>
              <a:t/>
            </a:r>
            <a:br>
              <a:rPr lang="cs-CZ" dirty="0" smtClean="0">
                <a:solidFill>
                  <a:srgbClr val="0000FF"/>
                </a:solidFill>
              </a:rPr>
            </a:br>
            <a:r>
              <a:rPr lang="en-US" dirty="0" smtClean="0">
                <a:solidFill>
                  <a:srgbClr val="0000FF"/>
                </a:solidFill>
              </a:rPr>
              <a:t>&lt;</a:t>
            </a:r>
            <a:r>
              <a:rPr lang="cs-CZ" dirty="0" smtClean="0">
                <a:solidFill>
                  <a:srgbClr val="0000FF"/>
                </a:solidFill>
              </a:rPr>
              <a:t>h3</a:t>
            </a:r>
            <a:r>
              <a:rPr lang="en-US" dirty="0" smtClean="0">
                <a:solidFill>
                  <a:srgbClr val="0000FF"/>
                </a:solidFill>
              </a:rPr>
              <a:t>&gt;</a:t>
            </a:r>
            <a:r>
              <a:rPr lang="cs-CZ" dirty="0" smtClean="0">
                <a:solidFill>
                  <a:srgbClr val="0000FF"/>
                </a:solidFill>
              </a:rPr>
              <a:t> </a:t>
            </a:r>
            <a:r>
              <a:rPr lang="cs-CZ" dirty="0" smtClean="0"/>
              <a:t>3. úroveň </a:t>
            </a:r>
            <a:r>
              <a:rPr lang="en-US" dirty="0" smtClean="0">
                <a:solidFill>
                  <a:srgbClr val="0000FF"/>
                </a:solidFill>
              </a:rPr>
              <a:t>&lt;</a:t>
            </a:r>
            <a:r>
              <a:rPr lang="cs-CZ" dirty="0" smtClean="0">
                <a:solidFill>
                  <a:srgbClr val="0000FF"/>
                </a:solidFill>
              </a:rPr>
              <a:t>/h3</a:t>
            </a:r>
            <a:r>
              <a:rPr lang="en-US" dirty="0" smtClean="0">
                <a:solidFill>
                  <a:srgbClr val="0000FF"/>
                </a:solidFill>
              </a:rPr>
              <a:t>&gt;</a:t>
            </a:r>
            <a:r>
              <a:rPr lang="cs-CZ" dirty="0" smtClean="0">
                <a:solidFill>
                  <a:srgbClr val="0000FF"/>
                </a:solidFill>
              </a:rPr>
              <a:t/>
            </a:r>
            <a:br>
              <a:rPr lang="cs-CZ" dirty="0" smtClean="0">
                <a:solidFill>
                  <a:srgbClr val="0000FF"/>
                </a:solidFill>
              </a:rPr>
            </a:br>
            <a:r>
              <a:rPr lang="en-US" dirty="0" smtClean="0">
                <a:solidFill>
                  <a:srgbClr val="0000FF"/>
                </a:solidFill>
              </a:rPr>
              <a:t>&lt;</a:t>
            </a:r>
            <a:r>
              <a:rPr lang="cs-CZ" dirty="0" smtClean="0">
                <a:solidFill>
                  <a:srgbClr val="0000FF"/>
                </a:solidFill>
              </a:rPr>
              <a:t>h4</a:t>
            </a:r>
            <a:r>
              <a:rPr lang="en-US" dirty="0" smtClean="0">
                <a:solidFill>
                  <a:srgbClr val="0000FF"/>
                </a:solidFill>
              </a:rPr>
              <a:t>&gt;</a:t>
            </a:r>
            <a:r>
              <a:rPr lang="cs-CZ" dirty="0" smtClean="0">
                <a:solidFill>
                  <a:srgbClr val="0000FF"/>
                </a:solidFill>
              </a:rPr>
              <a:t> </a:t>
            </a:r>
            <a:r>
              <a:rPr lang="cs-CZ" dirty="0" smtClean="0"/>
              <a:t>4. úroveň </a:t>
            </a:r>
            <a:r>
              <a:rPr lang="en-US" dirty="0" smtClean="0">
                <a:solidFill>
                  <a:srgbClr val="0000FF"/>
                </a:solidFill>
              </a:rPr>
              <a:t>&lt;</a:t>
            </a:r>
            <a:r>
              <a:rPr lang="cs-CZ" dirty="0" smtClean="0">
                <a:solidFill>
                  <a:srgbClr val="0000FF"/>
                </a:solidFill>
              </a:rPr>
              <a:t>/h4</a:t>
            </a:r>
            <a:r>
              <a:rPr lang="en-US" dirty="0" smtClean="0">
                <a:solidFill>
                  <a:srgbClr val="0000FF"/>
                </a:solidFill>
              </a:rPr>
              <a:t>&gt;</a:t>
            </a:r>
            <a:r>
              <a:rPr lang="cs-CZ" dirty="0" smtClean="0">
                <a:solidFill>
                  <a:srgbClr val="0000FF"/>
                </a:solidFill>
              </a:rPr>
              <a:t/>
            </a:r>
            <a:br>
              <a:rPr lang="cs-CZ" dirty="0" smtClean="0">
                <a:solidFill>
                  <a:srgbClr val="0000FF"/>
                </a:solidFill>
              </a:rPr>
            </a:br>
            <a:r>
              <a:rPr lang="en-US" dirty="0" smtClean="0">
                <a:solidFill>
                  <a:srgbClr val="0000FF"/>
                </a:solidFill>
              </a:rPr>
              <a:t>&lt;</a:t>
            </a:r>
            <a:r>
              <a:rPr lang="cs-CZ" dirty="0" smtClean="0">
                <a:solidFill>
                  <a:srgbClr val="0000FF"/>
                </a:solidFill>
              </a:rPr>
              <a:t>h5</a:t>
            </a:r>
            <a:r>
              <a:rPr lang="en-US" dirty="0" smtClean="0">
                <a:solidFill>
                  <a:srgbClr val="0000FF"/>
                </a:solidFill>
              </a:rPr>
              <a:t>&gt;</a:t>
            </a:r>
            <a:r>
              <a:rPr lang="cs-CZ" dirty="0" smtClean="0">
                <a:solidFill>
                  <a:srgbClr val="0000FF"/>
                </a:solidFill>
              </a:rPr>
              <a:t> </a:t>
            </a:r>
            <a:r>
              <a:rPr lang="cs-CZ" dirty="0" smtClean="0"/>
              <a:t>5. úroveň </a:t>
            </a:r>
            <a:r>
              <a:rPr lang="en-US" dirty="0" smtClean="0">
                <a:solidFill>
                  <a:srgbClr val="0000FF"/>
                </a:solidFill>
              </a:rPr>
              <a:t>&lt;</a:t>
            </a:r>
            <a:r>
              <a:rPr lang="cs-CZ" dirty="0" smtClean="0">
                <a:solidFill>
                  <a:srgbClr val="0000FF"/>
                </a:solidFill>
              </a:rPr>
              <a:t>/h5</a:t>
            </a:r>
            <a:r>
              <a:rPr lang="en-US" dirty="0" smtClean="0">
                <a:solidFill>
                  <a:srgbClr val="0000FF"/>
                </a:solidFill>
              </a:rPr>
              <a:t>&gt;</a:t>
            </a:r>
            <a:r>
              <a:rPr lang="cs-CZ" dirty="0" smtClean="0">
                <a:solidFill>
                  <a:srgbClr val="0000FF"/>
                </a:solidFill>
              </a:rPr>
              <a:t/>
            </a:r>
            <a:br>
              <a:rPr lang="cs-CZ" dirty="0" smtClean="0">
                <a:solidFill>
                  <a:srgbClr val="0000FF"/>
                </a:solidFill>
              </a:rPr>
            </a:br>
            <a:r>
              <a:rPr lang="en-US" dirty="0" smtClean="0">
                <a:solidFill>
                  <a:srgbClr val="0000FF"/>
                </a:solidFill>
              </a:rPr>
              <a:t>&lt;</a:t>
            </a:r>
            <a:r>
              <a:rPr lang="cs-CZ" dirty="0" smtClean="0">
                <a:solidFill>
                  <a:srgbClr val="0000FF"/>
                </a:solidFill>
              </a:rPr>
              <a:t>h6</a:t>
            </a:r>
            <a:r>
              <a:rPr lang="en-US" dirty="0" smtClean="0">
                <a:solidFill>
                  <a:srgbClr val="0000FF"/>
                </a:solidFill>
              </a:rPr>
              <a:t>&gt;</a:t>
            </a:r>
            <a:r>
              <a:rPr lang="cs-CZ" dirty="0" smtClean="0">
                <a:solidFill>
                  <a:srgbClr val="0000FF"/>
                </a:solidFill>
              </a:rPr>
              <a:t> </a:t>
            </a:r>
            <a:r>
              <a:rPr lang="cs-CZ" dirty="0" smtClean="0"/>
              <a:t>6. úroveň</a:t>
            </a:r>
            <a:r>
              <a:rPr lang="cs-CZ" dirty="0" smtClean="0">
                <a:solidFill>
                  <a:srgbClr val="0000FF"/>
                </a:solidFill>
              </a:rPr>
              <a:t> </a:t>
            </a:r>
            <a:r>
              <a:rPr lang="en-US" dirty="0" smtClean="0">
                <a:solidFill>
                  <a:srgbClr val="0000FF"/>
                </a:solidFill>
              </a:rPr>
              <a:t>&lt;</a:t>
            </a:r>
            <a:r>
              <a:rPr lang="cs-CZ" dirty="0" smtClean="0">
                <a:solidFill>
                  <a:srgbClr val="0000FF"/>
                </a:solidFill>
              </a:rPr>
              <a:t>/h6</a:t>
            </a:r>
            <a:r>
              <a:rPr lang="en-US" dirty="0" smtClean="0">
                <a:solidFill>
                  <a:srgbClr val="0000FF"/>
                </a:solidFill>
              </a:rPr>
              <a:t>&gt;</a:t>
            </a:r>
            <a:endParaRPr lang="cs-CZ" dirty="0" smtClean="0">
              <a:solidFill>
                <a:srgbClr val="0000FF"/>
              </a:solidFill>
            </a:endParaRPr>
          </a:p>
          <a:p>
            <a:pPr marL="0" lvl="0" indent="0">
              <a:spcAft>
                <a:spcPts val="1200"/>
              </a:spcAft>
              <a:buNone/>
            </a:pPr>
            <a:endParaRPr lang="cs-CZ" dirty="0" smtClean="0"/>
          </a:p>
          <a:p>
            <a:pPr marL="0" lvl="0" indent="0">
              <a:spcAft>
                <a:spcPts val="1200"/>
              </a:spcAft>
              <a:buNone/>
            </a:pPr>
            <a:r>
              <a:rPr lang="cs-CZ" dirty="0" smtClean="0"/>
              <a:t>Nadpisy a odstavce lze pomocí vlastnosti </a:t>
            </a:r>
            <a:r>
              <a:rPr lang="cs-CZ" dirty="0" err="1" smtClean="0">
                <a:solidFill>
                  <a:srgbClr val="9A0000"/>
                </a:solidFill>
              </a:rPr>
              <a:t>align</a:t>
            </a:r>
            <a:r>
              <a:rPr lang="cs-CZ" dirty="0" smtClean="0"/>
              <a:t> zarovnat vlevo, na střed, vpravo, nebo do bloku (</a:t>
            </a:r>
            <a:r>
              <a:rPr lang="cs-CZ" dirty="0" err="1" smtClean="0">
                <a:solidFill>
                  <a:srgbClr val="168028"/>
                </a:solidFill>
              </a:rPr>
              <a:t>left</a:t>
            </a:r>
            <a:r>
              <a:rPr lang="cs-CZ" dirty="0" smtClean="0">
                <a:solidFill>
                  <a:srgbClr val="168028"/>
                </a:solidFill>
              </a:rPr>
              <a:t>, center, </a:t>
            </a:r>
            <a:r>
              <a:rPr lang="cs-CZ" dirty="0" err="1" smtClean="0">
                <a:solidFill>
                  <a:srgbClr val="168028"/>
                </a:solidFill>
              </a:rPr>
              <a:t>right</a:t>
            </a:r>
            <a:r>
              <a:rPr lang="cs-CZ" dirty="0" smtClean="0">
                <a:solidFill>
                  <a:srgbClr val="168028"/>
                </a:solidFill>
              </a:rPr>
              <a:t>, </a:t>
            </a:r>
            <a:r>
              <a:rPr lang="cs-CZ" dirty="0" err="1" smtClean="0">
                <a:solidFill>
                  <a:srgbClr val="168028"/>
                </a:solidFill>
              </a:rPr>
              <a:t>justify</a:t>
            </a:r>
            <a:r>
              <a:rPr lang="cs-CZ" dirty="0" smtClean="0"/>
              <a:t>)</a:t>
            </a:r>
          </a:p>
          <a:p>
            <a:pPr marL="0" lvl="0" indent="0">
              <a:spcAft>
                <a:spcPts val="1200"/>
              </a:spcAft>
              <a:buNone/>
            </a:pPr>
            <a:r>
              <a:rPr lang="en-US" dirty="0" smtClean="0">
                <a:solidFill>
                  <a:srgbClr val="0000FF"/>
                </a:solidFill>
              </a:rPr>
              <a:t>&lt;</a:t>
            </a:r>
            <a:r>
              <a:rPr lang="cs-CZ" dirty="0" smtClean="0">
                <a:solidFill>
                  <a:srgbClr val="0000FF"/>
                </a:solidFill>
              </a:rPr>
              <a:t>h1 </a:t>
            </a:r>
            <a:r>
              <a:rPr lang="cs-CZ" dirty="0" err="1" smtClean="0">
                <a:solidFill>
                  <a:srgbClr val="9A0000"/>
                </a:solidFill>
              </a:rPr>
              <a:t>align=</a:t>
            </a:r>
            <a:r>
              <a:rPr lang="cs-CZ" dirty="0" smtClean="0">
                <a:solidFill>
                  <a:srgbClr val="168028"/>
                </a:solidFill>
              </a:rPr>
              <a:t>"center"</a:t>
            </a:r>
            <a:r>
              <a:rPr lang="en-US" dirty="0" smtClean="0">
                <a:solidFill>
                  <a:srgbClr val="0000FF"/>
                </a:solidFill>
              </a:rPr>
              <a:t>&gt;</a:t>
            </a:r>
            <a:r>
              <a:rPr lang="cs-CZ" dirty="0" smtClean="0">
                <a:solidFill>
                  <a:srgbClr val="0000FF"/>
                </a:solidFill>
              </a:rPr>
              <a:t> </a:t>
            </a:r>
            <a:r>
              <a:rPr lang="cs-CZ" dirty="0" smtClean="0"/>
              <a:t>Uprostřed</a:t>
            </a:r>
            <a:r>
              <a:rPr lang="en-US" dirty="0" smtClean="0">
                <a:solidFill>
                  <a:srgbClr val="0000FF"/>
                </a:solidFill>
              </a:rPr>
              <a:t>&lt;</a:t>
            </a:r>
            <a:r>
              <a:rPr lang="cs-CZ" dirty="0" smtClean="0">
                <a:solidFill>
                  <a:srgbClr val="0000FF"/>
                </a:solidFill>
              </a:rPr>
              <a:t>/h1</a:t>
            </a:r>
            <a:r>
              <a:rPr lang="en-US" dirty="0" smtClean="0">
                <a:solidFill>
                  <a:srgbClr val="0000FF"/>
                </a:solidFill>
              </a:rPr>
              <a:t>&gt;</a:t>
            </a:r>
            <a:endParaRPr lang="cs-CZ" dirty="0" smtClean="0"/>
          </a:p>
          <a:p>
            <a:pPr marL="0" lvl="0" indent="0">
              <a:spcAft>
                <a:spcPts val="1200"/>
              </a:spcAft>
              <a:buNone/>
            </a:pPr>
            <a:endParaRPr lang="cs-CZ" dirty="0" smtClean="0"/>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11</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Příkazy pro nadpisy</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pic>
        <p:nvPicPr>
          <p:cNvPr id="9" name="Obrázek 8" descr="h1-6.png"/>
          <p:cNvPicPr>
            <a:picLocks noChangeAspect="1"/>
          </p:cNvPicPr>
          <p:nvPr/>
        </p:nvPicPr>
        <p:blipFill>
          <a:blip r:embed="rId3"/>
          <a:stretch>
            <a:fillRect/>
          </a:stretch>
        </p:blipFill>
        <p:spPr>
          <a:xfrm>
            <a:off x="4357686" y="1928802"/>
            <a:ext cx="4378064" cy="43200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9" y="1928802"/>
            <a:ext cx="4000528" cy="4392612"/>
          </a:xfrm>
        </p:spPr>
        <p:txBody>
          <a:bodyPr/>
          <a:lstStyle/>
          <a:p>
            <a:pPr marL="0" lvl="0" indent="0">
              <a:buNone/>
            </a:pPr>
            <a:r>
              <a:rPr lang="en-US" dirty="0" smtClean="0">
                <a:solidFill>
                  <a:srgbClr val="0000FF"/>
                </a:solidFill>
              </a:rPr>
              <a:t>&lt;</a:t>
            </a:r>
            <a:r>
              <a:rPr lang="cs-CZ" dirty="0" smtClean="0">
                <a:solidFill>
                  <a:srgbClr val="0000FF"/>
                </a:solidFill>
              </a:rPr>
              <a:t>p</a:t>
            </a:r>
            <a:r>
              <a:rPr lang="en-US" dirty="0" smtClean="0">
                <a:solidFill>
                  <a:srgbClr val="0000FF"/>
                </a:solidFill>
              </a:rPr>
              <a:t>&gt;</a:t>
            </a:r>
            <a:r>
              <a:rPr lang="cs-CZ" dirty="0" smtClean="0">
                <a:solidFill>
                  <a:srgbClr val="0000FF"/>
                </a:solidFill>
              </a:rPr>
              <a:t> </a:t>
            </a:r>
            <a:r>
              <a:rPr lang="cs-CZ" dirty="0" smtClean="0"/>
              <a:t>textový odstavec </a:t>
            </a:r>
            <a:r>
              <a:rPr lang="en-US" dirty="0" smtClean="0">
                <a:solidFill>
                  <a:srgbClr val="0000FF"/>
                </a:solidFill>
              </a:rPr>
              <a:t>&lt;</a:t>
            </a:r>
            <a:r>
              <a:rPr lang="cs-CZ" dirty="0" smtClean="0">
                <a:solidFill>
                  <a:srgbClr val="0000FF"/>
                </a:solidFill>
              </a:rPr>
              <a:t>/p</a:t>
            </a:r>
            <a:r>
              <a:rPr lang="en-US" dirty="0" smtClean="0">
                <a:solidFill>
                  <a:srgbClr val="0000FF"/>
                </a:solidFill>
              </a:rPr>
              <a:t>&gt;</a:t>
            </a:r>
            <a:endParaRPr lang="cs-CZ" dirty="0" smtClean="0">
              <a:solidFill>
                <a:srgbClr val="0000FF"/>
              </a:solidFill>
            </a:endParaRPr>
          </a:p>
          <a:p>
            <a:pPr marL="0" lvl="0" indent="0">
              <a:buNone/>
            </a:pPr>
            <a:r>
              <a:rPr lang="en-US" dirty="0" smtClean="0">
                <a:solidFill>
                  <a:srgbClr val="0000FF"/>
                </a:solidFill>
              </a:rPr>
              <a:t>&lt;</a:t>
            </a:r>
            <a:r>
              <a:rPr lang="cs-CZ" dirty="0" smtClean="0">
                <a:solidFill>
                  <a:srgbClr val="0000FF"/>
                </a:solidFill>
              </a:rPr>
              <a:t>div</a:t>
            </a:r>
            <a:r>
              <a:rPr lang="en-US" dirty="0" smtClean="0">
                <a:solidFill>
                  <a:srgbClr val="0000FF"/>
                </a:solidFill>
              </a:rPr>
              <a:t>&gt;</a:t>
            </a:r>
            <a:r>
              <a:rPr lang="cs-CZ" dirty="0" smtClean="0">
                <a:solidFill>
                  <a:srgbClr val="0000FF"/>
                </a:solidFill>
              </a:rPr>
              <a:t> </a:t>
            </a:r>
            <a:r>
              <a:rPr lang="cs-CZ" dirty="0" smtClean="0"/>
              <a:t>blok textu </a:t>
            </a:r>
            <a:r>
              <a:rPr lang="en-US" dirty="0" smtClean="0">
                <a:solidFill>
                  <a:srgbClr val="0000FF"/>
                </a:solidFill>
              </a:rPr>
              <a:t>&lt;</a:t>
            </a:r>
            <a:r>
              <a:rPr lang="cs-CZ" dirty="0" smtClean="0">
                <a:solidFill>
                  <a:srgbClr val="0000FF"/>
                </a:solidFill>
              </a:rPr>
              <a:t>/div</a:t>
            </a:r>
            <a:r>
              <a:rPr lang="en-US" dirty="0" smtClean="0">
                <a:solidFill>
                  <a:srgbClr val="0000FF"/>
                </a:solidFill>
              </a:rPr>
              <a:t>&gt;</a:t>
            </a:r>
            <a:endParaRPr lang="cs-CZ" dirty="0" smtClean="0">
              <a:solidFill>
                <a:srgbClr val="0000FF"/>
              </a:solidFill>
            </a:endParaRPr>
          </a:p>
          <a:p>
            <a:pPr marL="0" lvl="0" indent="0">
              <a:buNone/>
            </a:pPr>
            <a:r>
              <a:rPr lang="en-US" dirty="0" smtClean="0">
                <a:solidFill>
                  <a:srgbClr val="0000FF"/>
                </a:solidFill>
              </a:rPr>
              <a:t>&lt;</a:t>
            </a:r>
            <a:r>
              <a:rPr lang="cs-CZ" dirty="0" smtClean="0">
                <a:solidFill>
                  <a:srgbClr val="0000FF"/>
                </a:solidFill>
              </a:rPr>
              <a:t>p</a:t>
            </a:r>
            <a:r>
              <a:rPr lang="en-US" dirty="0" smtClean="0">
                <a:solidFill>
                  <a:srgbClr val="0000FF"/>
                </a:solidFill>
              </a:rPr>
              <a:t>&gt; </a:t>
            </a:r>
            <a:r>
              <a:rPr lang="cs-CZ" dirty="0" smtClean="0"/>
              <a:t>předčasně</a:t>
            </a:r>
          </a:p>
          <a:p>
            <a:pPr marL="0" lvl="0" indent="0">
              <a:buNone/>
            </a:pPr>
            <a:r>
              <a:rPr lang="en-US" dirty="0" smtClean="0">
                <a:solidFill>
                  <a:srgbClr val="0000FF"/>
                </a:solidFill>
              </a:rPr>
              <a:t>&lt;</a:t>
            </a:r>
            <a:r>
              <a:rPr lang="cs-CZ" dirty="0" smtClean="0">
                <a:solidFill>
                  <a:srgbClr val="0000FF"/>
                </a:solidFill>
              </a:rPr>
              <a:t>br /</a:t>
            </a:r>
            <a:r>
              <a:rPr lang="en-US" dirty="0" smtClean="0">
                <a:solidFill>
                  <a:srgbClr val="0000FF"/>
                </a:solidFill>
              </a:rPr>
              <a:t>&gt;</a:t>
            </a:r>
            <a:r>
              <a:rPr lang="cs-CZ" dirty="0" smtClean="0">
                <a:solidFill>
                  <a:srgbClr val="0000FF"/>
                </a:solidFill>
              </a:rPr>
              <a:t> </a:t>
            </a:r>
            <a:r>
              <a:rPr lang="cs-CZ" dirty="0" smtClean="0"/>
              <a:t>zalomený řádek</a:t>
            </a:r>
            <a:r>
              <a:rPr lang="en-US" dirty="0" smtClean="0">
                <a:solidFill>
                  <a:srgbClr val="0000FF"/>
                </a:solidFill>
              </a:rPr>
              <a:t> </a:t>
            </a:r>
            <a:endParaRPr lang="cs-CZ" dirty="0" smtClean="0">
              <a:solidFill>
                <a:srgbClr val="0000FF"/>
              </a:solidFill>
            </a:endParaRPr>
          </a:p>
          <a:p>
            <a:pPr marL="0" lvl="0" indent="0">
              <a:buNone/>
            </a:pPr>
            <a:r>
              <a:rPr lang="cs-CZ" dirty="0" smtClean="0"/>
              <a:t>v odstavci </a:t>
            </a:r>
            <a:r>
              <a:rPr lang="en-US" dirty="0" smtClean="0">
                <a:solidFill>
                  <a:srgbClr val="0000FF"/>
                </a:solidFill>
              </a:rPr>
              <a:t>&lt;</a:t>
            </a:r>
            <a:r>
              <a:rPr lang="cs-CZ" dirty="0" smtClean="0">
                <a:solidFill>
                  <a:srgbClr val="0000FF"/>
                </a:solidFill>
              </a:rPr>
              <a:t>/p</a:t>
            </a:r>
            <a:r>
              <a:rPr lang="en-US" dirty="0" smtClean="0">
                <a:solidFill>
                  <a:srgbClr val="0000FF"/>
                </a:solidFill>
              </a:rPr>
              <a:t>&gt;</a:t>
            </a:r>
            <a:endParaRPr lang="cs-CZ" dirty="0" smtClean="0"/>
          </a:p>
          <a:p>
            <a:pPr marL="0" lvl="0" indent="0">
              <a:buNone/>
            </a:pPr>
            <a:r>
              <a:rPr lang="en-US" dirty="0" smtClean="0">
                <a:solidFill>
                  <a:srgbClr val="0000FF"/>
                </a:solidFill>
              </a:rPr>
              <a:t>&lt;</a:t>
            </a:r>
            <a:r>
              <a:rPr lang="cs-CZ" dirty="0" smtClean="0">
                <a:solidFill>
                  <a:srgbClr val="0000FF"/>
                </a:solidFill>
              </a:rPr>
              <a:t>hr /</a:t>
            </a:r>
            <a:r>
              <a:rPr lang="en-US" dirty="0" smtClean="0">
                <a:solidFill>
                  <a:srgbClr val="0000FF"/>
                </a:solidFill>
              </a:rPr>
              <a:t>&gt;</a:t>
            </a:r>
            <a:r>
              <a:rPr lang="cs-CZ" dirty="0" smtClean="0">
                <a:solidFill>
                  <a:srgbClr val="0000FF"/>
                </a:solidFill>
              </a:rPr>
              <a:t> </a:t>
            </a:r>
            <a:r>
              <a:rPr lang="cs-CZ" dirty="0" smtClean="0"/>
              <a:t>oddělovací čára</a:t>
            </a:r>
          </a:p>
          <a:p>
            <a:pPr marL="0" indent="0">
              <a:buNone/>
            </a:pPr>
            <a:endParaRPr lang="cs-CZ" dirty="0" smtClean="0">
              <a:solidFill>
                <a:srgbClr val="1A962F"/>
              </a:solidFill>
            </a:endParaRPr>
          </a:p>
          <a:p>
            <a:pPr marL="0" indent="0">
              <a:buNone/>
            </a:pPr>
            <a:r>
              <a:rPr lang="en-US" dirty="0" smtClean="0">
                <a:solidFill>
                  <a:srgbClr val="1A962F"/>
                </a:solidFill>
              </a:rPr>
              <a:t>&amp;</a:t>
            </a:r>
            <a:r>
              <a:rPr lang="en-US" dirty="0" err="1" smtClean="0">
                <a:solidFill>
                  <a:srgbClr val="1A962F"/>
                </a:solidFill>
              </a:rPr>
              <a:t>nbsp</a:t>
            </a:r>
            <a:r>
              <a:rPr lang="en-US" dirty="0" smtClean="0">
                <a:solidFill>
                  <a:srgbClr val="1A962F"/>
                </a:solidFill>
              </a:rPr>
              <a:t>; </a:t>
            </a:r>
            <a:r>
              <a:rPr lang="en-US" dirty="0" err="1" smtClean="0"/>
              <a:t>neodd</a:t>
            </a:r>
            <a:r>
              <a:rPr lang="cs-CZ" dirty="0" smtClean="0"/>
              <a:t>ě</a:t>
            </a:r>
            <a:r>
              <a:rPr lang="en-US" dirty="0" err="1" smtClean="0"/>
              <a:t>liteln</a:t>
            </a:r>
            <a:r>
              <a:rPr lang="cs-CZ" dirty="0" smtClean="0"/>
              <a:t>á mezera</a:t>
            </a:r>
            <a:r>
              <a:rPr lang="en-US" dirty="0" smtClean="0"/>
              <a:t> </a:t>
            </a:r>
            <a:r>
              <a:rPr lang="cs-CZ" dirty="0" smtClean="0"/>
              <a:t>mezi slovy</a:t>
            </a:r>
          </a:p>
          <a:p>
            <a:pPr marL="0" lvl="0" indent="0">
              <a:buNone/>
            </a:pPr>
            <a:r>
              <a:rPr lang="cs-CZ" b="0" dirty="0" smtClean="0"/>
              <a:t>Používá se u slovních spojení nebo údajů, které se nemají oddělit na konci řádku.</a:t>
            </a:r>
          </a:p>
          <a:p>
            <a:pPr marL="0" lvl="0" indent="0">
              <a:buNone/>
            </a:pPr>
            <a:r>
              <a:rPr lang="cs-CZ" b="0" dirty="0" smtClean="0"/>
              <a:t>Například datum: 1. 7. 1998 zapisujeme tak, aby se na konci řádku nerozdělilo: </a:t>
            </a:r>
            <a:br>
              <a:rPr lang="cs-CZ" b="0" dirty="0" smtClean="0"/>
            </a:br>
            <a:r>
              <a:rPr lang="cs-CZ" b="0" dirty="0" smtClean="0"/>
              <a:t>1. </a:t>
            </a:r>
            <a:r>
              <a:rPr lang="en-US" dirty="0" smtClean="0">
                <a:solidFill>
                  <a:srgbClr val="1A962F"/>
                </a:solidFill>
              </a:rPr>
              <a:t>&amp;</a:t>
            </a:r>
            <a:r>
              <a:rPr lang="en-US" dirty="0" err="1" smtClean="0">
                <a:solidFill>
                  <a:srgbClr val="1A962F"/>
                </a:solidFill>
              </a:rPr>
              <a:t>nbsp</a:t>
            </a:r>
            <a:r>
              <a:rPr lang="en-US" dirty="0" smtClean="0">
                <a:solidFill>
                  <a:srgbClr val="1A962F"/>
                </a:solidFill>
              </a:rPr>
              <a:t>;</a:t>
            </a:r>
            <a:r>
              <a:rPr lang="cs-CZ" b="0" dirty="0" smtClean="0"/>
              <a:t>7.</a:t>
            </a:r>
            <a:r>
              <a:rPr lang="en-US" dirty="0" smtClean="0">
                <a:solidFill>
                  <a:srgbClr val="1A962F"/>
                </a:solidFill>
              </a:rPr>
              <a:t> &amp;</a:t>
            </a:r>
            <a:r>
              <a:rPr lang="en-US" dirty="0" err="1" smtClean="0">
                <a:solidFill>
                  <a:srgbClr val="1A962F"/>
                </a:solidFill>
              </a:rPr>
              <a:t>nbsp</a:t>
            </a:r>
            <a:r>
              <a:rPr lang="en-US" dirty="0" smtClean="0">
                <a:solidFill>
                  <a:srgbClr val="1A962F"/>
                </a:solidFill>
              </a:rPr>
              <a:t>;</a:t>
            </a:r>
            <a:r>
              <a:rPr lang="cs-CZ" b="0" dirty="0" smtClean="0"/>
              <a:t>1998</a:t>
            </a:r>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12</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Příkazy pro odstavce (bloky) textu</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pic>
        <p:nvPicPr>
          <p:cNvPr id="8" name="Obrázek 7" descr="pdivbrhr1.png"/>
          <p:cNvPicPr>
            <a:picLocks noChangeAspect="1"/>
          </p:cNvPicPr>
          <p:nvPr/>
        </p:nvPicPr>
        <p:blipFill>
          <a:blip r:embed="rId3"/>
          <a:stretch>
            <a:fillRect/>
          </a:stretch>
        </p:blipFill>
        <p:spPr>
          <a:xfrm>
            <a:off x="4429124" y="1928802"/>
            <a:ext cx="4285531" cy="43200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35975" cy="4392612"/>
          </a:xfrm>
        </p:spPr>
        <p:txBody>
          <a:bodyPr/>
          <a:lstStyle/>
          <a:p>
            <a:pPr marL="0" lvl="0" indent="0">
              <a:buNone/>
            </a:pPr>
            <a:r>
              <a:rPr lang="en-US" dirty="0" smtClean="0">
                <a:solidFill>
                  <a:srgbClr val="0000FF"/>
                </a:solidFill>
              </a:rPr>
              <a:t>&lt;span&gt;</a:t>
            </a:r>
            <a:r>
              <a:rPr lang="cs-CZ" dirty="0" smtClean="0">
                <a:solidFill>
                  <a:srgbClr val="0000FF"/>
                </a:solidFill>
              </a:rPr>
              <a:t> </a:t>
            </a:r>
            <a:r>
              <a:rPr lang="en-US" dirty="0" err="1" smtClean="0"/>
              <a:t>část</a:t>
            </a:r>
            <a:r>
              <a:rPr lang="en-US" dirty="0" smtClean="0"/>
              <a:t> </a:t>
            </a:r>
            <a:r>
              <a:rPr lang="en-US" dirty="0" err="1" smtClean="0"/>
              <a:t>textu</a:t>
            </a:r>
            <a:r>
              <a:rPr lang="cs-CZ" dirty="0" smtClean="0"/>
              <a:t> </a:t>
            </a:r>
            <a:r>
              <a:rPr lang="en-US" dirty="0" smtClean="0">
                <a:solidFill>
                  <a:srgbClr val="0000FF"/>
                </a:solidFill>
              </a:rPr>
              <a:t>&lt;/span&gt;</a:t>
            </a:r>
          </a:p>
          <a:p>
            <a:pPr marL="0" lvl="0" indent="0">
              <a:buNone/>
            </a:pPr>
            <a:r>
              <a:rPr lang="en-US" dirty="0" smtClean="0">
                <a:solidFill>
                  <a:srgbClr val="0000FF"/>
                </a:solidFill>
              </a:rPr>
              <a:t>&lt;</a:t>
            </a:r>
            <a:r>
              <a:rPr lang="en-US" dirty="0" err="1" smtClean="0">
                <a:solidFill>
                  <a:srgbClr val="0000FF"/>
                </a:solidFill>
              </a:rPr>
              <a:t>em</a:t>
            </a:r>
            <a:r>
              <a:rPr lang="en-US" dirty="0" smtClean="0">
                <a:solidFill>
                  <a:srgbClr val="0000FF"/>
                </a:solidFill>
              </a:rPr>
              <a:t>&gt;</a:t>
            </a:r>
            <a:r>
              <a:rPr lang="cs-CZ" dirty="0" smtClean="0">
                <a:solidFill>
                  <a:srgbClr val="0000FF"/>
                </a:solidFill>
              </a:rPr>
              <a:t> </a:t>
            </a:r>
            <a:r>
              <a:rPr lang="en-US" dirty="0" err="1" smtClean="0"/>
              <a:t>kurzív</a:t>
            </a:r>
            <a:r>
              <a:rPr lang="cs-CZ" dirty="0" smtClean="0"/>
              <a:t>a </a:t>
            </a:r>
            <a:r>
              <a:rPr lang="en-US" dirty="0" smtClean="0">
                <a:solidFill>
                  <a:srgbClr val="0000FF"/>
                </a:solidFill>
              </a:rPr>
              <a:t>&lt;/</a:t>
            </a:r>
            <a:r>
              <a:rPr lang="en-US" dirty="0" err="1" smtClean="0">
                <a:solidFill>
                  <a:srgbClr val="0000FF"/>
                </a:solidFill>
              </a:rPr>
              <a:t>em</a:t>
            </a:r>
            <a:r>
              <a:rPr lang="en-US" dirty="0" smtClean="0">
                <a:solidFill>
                  <a:srgbClr val="0000FF"/>
                </a:solidFill>
              </a:rPr>
              <a:t>&gt;</a:t>
            </a:r>
          </a:p>
          <a:p>
            <a:pPr marL="0" lvl="0" indent="0">
              <a:buNone/>
            </a:pPr>
            <a:r>
              <a:rPr lang="en-US" dirty="0" smtClean="0">
                <a:solidFill>
                  <a:srgbClr val="0000FF"/>
                </a:solidFill>
              </a:rPr>
              <a:t>&lt;strong&gt;</a:t>
            </a:r>
            <a:r>
              <a:rPr lang="cs-CZ" dirty="0" smtClean="0">
                <a:solidFill>
                  <a:srgbClr val="0000FF"/>
                </a:solidFill>
              </a:rPr>
              <a:t> </a:t>
            </a:r>
            <a:r>
              <a:rPr lang="en-US" dirty="0" err="1" smtClean="0"/>
              <a:t>tučn</a:t>
            </a:r>
            <a:r>
              <a:rPr lang="cs-CZ" dirty="0" smtClean="0"/>
              <a:t>ě </a:t>
            </a:r>
            <a:r>
              <a:rPr lang="en-US" dirty="0" smtClean="0">
                <a:solidFill>
                  <a:srgbClr val="0000FF"/>
                </a:solidFill>
              </a:rPr>
              <a:t>&lt;/strong&gt;</a:t>
            </a:r>
          </a:p>
          <a:p>
            <a:pPr marL="0" lvl="0" indent="0">
              <a:buNone/>
            </a:pPr>
            <a:r>
              <a:rPr lang="en-US" dirty="0" smtClean="0">
                <a:solidFill>
                  <a:srgbClr val="0000FF"/>
                </a:solidFill>
              </a:rPr>
              <a:t>&lt;code&gt;</a:t>
            </a:r>
            <a:r>
              <a:rPr lang="cs-CZ" dirty="0" smtClean="0">
                <a:solidFill>
                  <a:srgbClr val="0000FF"/>
                </a:solidFill>
              </a:rPr>
              <a:t> </a:t>
            </a:r>
            <a:r>
              <a:rPr lang="en-US" dirty="0" err="1" smtClean="0"/>
              <a:t>výpis</a:t>
            </a:r>
            <a:r>
              <a:rPr lang="en-US" dirty="0" smtClean="0"/>
              <a:t> </a:t>
            </a:r>
            <a:r>
              <a:rPr lang="en-US" dirty="0" err="1" smtClean="0"/>
              <a:t>kódu</a:t>
            </a:r>
            <a:r>
              <a:rPr lang="cs-CZ" dirty="0" smtClean="0"/>
              <a:t> </a:t>
            </a:r>
            <a:r>
              <a:rPr lang="en-US" dirty="0" smtClean="0">
                <a:solidFill>
                  <a:srgbClr val="0000FF"/>
                </a:solidFill>
              </a:rPr>
              <a:t>&lt;/code&gt;</a:t>
            </a:r>
          </a:p>
          <a:p>
            <a:pPr marL="0" lvl="0" indent="0">
              <a:buNone/>
            </a:pPr>
            <a:r>
              <a:rPr lang="en-US" dirty="0" smtClean="0">
                <a:solidFill>
                  <a:srgbClr val="0000FF"/>
                </a:solidFill>
              </a:rPr>
              <a:t>&lt;</a:t>
            </a:r>
            <a:r>
              <a:rPr lang="en-US" dirty="0" err="1" smtClean="0">
                <a:solidFill>
                  <a:srgbClr val="0000FF"/>
                </a:solidFill>
              </a:rPr>
              <a:t>samp</a:t>
            </a:r>
            <a:r>
              <a:rPr lang="en-US" dirty="0" smtClean="0">
                <a:solidFill>
                  <a:srgbClr val="0000FF"/>
                </a:solidFill>
              </a:rPr>
              <a:t>&gt;</a:t>
            </a:r>
            <a:r>
              <a:rPr lang="cs-CZ" dirty="0" smtClean="0">
                <a:solidFill>
                  <a:srgbClr val="0000FF"/>
                </a:solidFill>
              </a:rPr>
              <a:t> </a:t>
            </a:r>
            <a:r>
              <a:rPr lang="en-US" dirty="0" err="1" smtClean="0"/>
              <a:t>ukázka</a:t>
            </a:r>
            <a:r>
              <a:rPr lang="cs-CZ" dirty="0" smtClean="0">
                <a:solidFill>
                  <a:srgbClr val="0000FF"/>
                </a:solidFill>
              </a:rPr>
              <a:t> </a:t>
            </a:r>
            <a:r>
              <a:rPr lang="en-US" dirty="0" smtClean="0">
                <a:solidFill>
                  <a:srgbClr val="0000FF"/>
                </a:solidFill>
              </a:rPr>
              <a:t>&lt;/</a:t>
            </a:r>
            <a:r>
              <a:rPr lang="en-US" dirty="0" err="1" smtClean="0">
                <a:solidFill>
                  <a:srgbClr val="0000FF"/>
                </a:solidFill>
              </a:rPr>
              <a:t>samp</a:t>
            </a:r>
            <a:r>
              <a:rPr lang="en-US" dirty="0" smtClean="0">
                <a:solidFill>
                  <a:srgbClr val="0000FF"/>
                </a:solidFill>
              </a:rPr>
              <a:t>&gt;</a:t>
            </a:r>
          </a:p>
          <a:p>
            <a:pPr marL="0" indent="0">
              <a:buNone/>
            </a:pPr>
            <a:r>
              <a:rPr lang="en-US" dirty="0" smtClean="0">
                <a:solidFill>
                  <a:srgbClr val="0000FF"/>
                </a:solidFill>
              </a:rPr>
              <a:t>&lt;cite&gt;</a:t>
            </a:r>
            <a:r>
              <a:rPr lang="cs-CZ" dirty="0" smtClean="0">
                <a:solidFill>
                  <a:srgbClr val="0000FF"/>
                </a:solidFill>
              </a:rPr>
              <a:t> </a:t>
            </a:r>
            <a:r>
              <a:rPr lang="en-US" dirty="0" err="1" smtClean="0"/>
              <a:t>citace</a:t>
            </a:r>
            <a:r>
              <a:rPr lang="cs-CZ" dirty="0" smtClean="0">
                <a:solidFill>
                  <a:srgbClr val="0000FF"/>
                </a:solidFill>
              </a:rPr>
              <a:t> </a:t>
            </a:r>
            <a:r>
              <a:rPr lang="en-US" dirty="0" smtClean="0">
                <a:solidFill>
                  <a:srgbClr val="0000FF"/>
                </a:solidFill>
              </a:rPr>
              <a:t>&lt;/cite&gt;</a:t>
            </a:r>
            <a:endParaRPr lang="cs-CZ" dirty="0" smtClean="0">
              <a:solidFill>
                <a:srgbClr val="0000FF"/>
              </a:solidFill>
            </a:endParaRPr>
          </a:p>
          <a:p>
            <a:pPr marL="0" indent="0">
              <a:buNone/>
            </a:pPr>
            <a:r>
              <a:rPr lang="cs-CZ" dirty="0" smtClean="0"/>
              <a:t>horní</a:t>
            </a:r>
            <a:r>
              <a:rPr lang="cs-CZ" dirty="0" smtClean="0">
                <a:solidFill>
                  <a:srgbClr val="0000FF"/>
                </a:solidFill>
              </a:rPr>
              <a:t> &lt;sup&gt; </a:t>
            </a:r>
            <a:r>
              <a:rPr lang="cs-CZ" dirty="0" smtClean="0"/>
              <a:t>index</a:t>
            </a:r>
            <a:r>
              <a:rPr lang="cs-CZ" dirty="0" smtClean="0">
                <a:solidFill>
                  <a:srgbClr val="0000FF"/>
                </a:solidFill>
              </a:rPr>
              <a:t> &lt;/sup&gt;</a:t>
            </a:r>
          </a:p>
          <a:p>
            <a:pPr marL="0" indent="0">
              <a:buNone/>
            </a:pPr>
            <a:r>
              <a:rPr lang="cs-CZ" dirty="0" smtClean="0"/>
              <a:t>dolní</a:t>
            </a:r>
            <a:r>
              <a:rPr lang="cs-CZ" dirty="0" smtClean="0">
                <a:solidFill>
                  <a:srgbClr val="0000FF"/>
                </a:solidFill>
              </a:rPr>
              <a:t> &lt;sub&gt; </a:t>
            </a:r>
            <a:r>
              <a:rPr lang="cs-CZ" dirty="0" smtClean="0"/>
              <a:t>index</a:t>
            </a:r>
            <a:r>
              <a:rPr lang="cs-CZ" dirty="0" smtClean="0">
                <a:solidFill>
                  <a:srgbClr val="0000FF"/>
                </a:solidFill>
              </a:rPr>
              <a:t> &lt;/sub&gt;</a:t>
            </a:r>
          </a:p>
          <a:p>
            <a:pPr>
              <a:buNone/>
            </a:pPr>
            <a:endParaRPr lang="cs-CZ" dirty="0" smtClean="0"/>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13</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Příkazy pro části textu (v řádku)</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pic>
        <p:nvPicPr>
          <p:cNvPr id="8" name="Obrázek 7" descr="emstrongsupsub.png"/>
          <p:cNvPicPr>
            <a:picLocks noChangeAspect="1"/>
          </p:cNvPicPr>
          <p:nvPr/>
        </p:nvPicPr>
        <p:blipFill>
          <a:blip r:embed="rId3"/>
          <a:stretch>
            <a:fillRect/>
          </a:stretch>
        </p:blipFill>
        <p:spPr>
          <a:xfrm>
            <a:off x="4429124" y="1928802"/>
            <a:ext cx="4308480" cy="43200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35975" cy="4392612"/>
          </a:xfrm>
        </p:spPr>
        <p:txBody>
          <a:bodyPr/>
          <a:lstStyle/>
          <a:p>
            <a:pPr marL="0" lvl="0" indent="0">
              <a:spcAft>
                <a:spcPts val="0"/>
              </a:spcAft>
              <a:buNone/>
            </a:pPr>
            <a:r>
              <a:rPr lang="cs-CZ" dirty="0" smtClean="0"/>
              <a:t>Odkaz</a:t>
            </a:r>
            <a:r>
              <a:rPr lang="cs-CZ" b="0" dirty="0" smtClean="0"/>
              <a:t> (</a:t>
            </a:r>
            <a:r>
              <a:rPr lang="en-US" b="0" dirty="0" smtClean="0"/>
              <a:t>hyperlink</a:t>
            </a:r>
            <a:r>
              <a:rPr lang="cs-CZ" b="0" dirty="0" smtClean="0"/>
              <a:t>) - umožní přejít na</a:t>
            </a:r>
            <a:r>
              <a:rPr lang="cs-CZ" dirty="0" smtClean="0"/>
              <a:t> jinou stránku</a:t>
            </a:r>
            <a:r>
              <a:rPr lang="cs-CZ" b="0" dirty="0" smtClean="0"/>
              <a:t> (dokument).</a:t>
            </a:r>
          </a:p>
          <a:p>
            <a:pPr marL="0" lvl="0" indent="0">
              <a:spcAft>
                <a:spcPts val="0"/>
              </a:spcAft>
              <a:buNone/>
            </a:pPr>
            <a:r>
              <a:rPr lang="cs-CZ" b="0" dirty="0" smtClean="0"/>
              <a:t>Odkaz je tvořen párovým příkazem </a:t>
            </a:r>
            <a:r>
              <a:rPr lang="cs-CZ" dirty="0" smtClean="0">
                <a:solidFill>
                  <a:srgbClr val="0000FF"/>
                </a:solidFill>
              </a:rPr>
              <a:t>&lt;a&gt; &lt;/a&gt;</a:t>
            </a:r>
          </a:p>
          <a:p>
            <a:pPr marL="0" indent="0">
              <a:spcAft>
                <a:spcPts val="0"/>
              </a:spcAft>
              <a:buNone/>
            </a:pPr>
            <a:r>
              <a:rPr lang="cs-CZ" dirty="0" smtClean="0">
                <a:solidFill>
                  <a:srgbClr val="0000FF"/>
                </a:solidFill>
              </a:rPr>
              <a:t>&lt;a </a:t>
            </a:r>
            <a:r>
              <a:rPr lang="cs-CZ" dirty="0" err="1" smtClean="0">
                <a:solidFill>
                  <a:srgbClr val="9A0000"/>
                </a:solidFill>
              </a:rPr>
              <a:t>href</a:t>
            </a:r>
            <a:r>
              <a:rPr lang="cs-CZ" dirty="0" smtClean="0">
                <a:solidFill>
                  <a:srgbClr val="9A0000"/>
                </a:solidFill>
              </a:rPr>
              <a:t>=</a:t>
            </a:r>
            <a:r>
              <a:rPr lang="cs-CZ" dirty="0" smtClean="0">
                <a:solidFill>
                  <a:srgbClr val="168028"/>
                </a:solidFill>
              </a:rPr>
              <a:t>"</a:t>
            </a:r>
            <a:r>
              <a:rPr lang="en-US" dirty="0" err="1" smtClean="0">
                <a:solidFill>
                  <a:srgbClr val="168028"/>
                </a:solidFill>
              </a:rPr>
              <a:t>adresa</a:t>
            </a:r>
            <a:r>
              <a:rPr lang="cs-CZ" dirty="0" smtClean="0">
                <a:solidFill>
                  <a:srgbClr val="168028"/>
                </a:solidFill>
              </a:rPr>
              <a:t>"</a:t>
            </a:r>
            <a:r>
              <a:rPr lang="cs-CZ" dirty="0" smtClean="0">
                <a:solidFill>
                  <a:srgbClr val="0000FF"/>
                </a:solidFill>
              </a:rPr>
              <a:t>&gt;</a:t>
            </a:r>
            <a:r>
              <a:rPr lang="en-US" dirty="0" smtClean="0"/>
              <a:t>text</a:t>
            </a:r>
            <a:r>
              <a:rPr lang="cs-CZ" dirty="0" smtClean="0"/>
              <a:t> odkazu</a:t>
            </a:r>
            <a:r>
              <a:rPr lang="cs-CZ" dirty="0" smtClean="0">
                <a:solidFill>
                  <a:srgbClr val="0000FF"/>
                </a:solidFill>
              </a:rPr>
              <a:t>&lt;/a&gt;</a:t>
            </a:r>
          </a:p>
          <a:p>
            <a:pPr marL="0" lvl="0" indent="0">
              <a:buNone/>
            </a:pPr>
            <a:r>
              <a:rPr lang="cs-CZ" b="0" dirty="0" smtClean="0"/>
              <a:t>V parametru </a:t>
            </a:r>
            <a:r>
              <a:rPr lang="cs-CZ" dirty="0" err="1" smtClean="0">
                <a:solidFill>
                  <a:srgbClr val="9A0000"/>
                </a:solidFill>
              </a:rPr>
              <a:t>href</a:t>
            </a:r>
            <a:r>
              <a:rPr lang="cs-CZ" b="0" dirty="0" smtClean="0"/>
              <a:t> je uvedena </a:t>
            </a:r>
            <a:r>
              <a:rPr lang="cs-CZ" dirty="0" smtClean="0">
                <a:solidFill>
                  <a:srgbClr val="1A962F"/>
                </a:solidFill>
              </a:rPr>
              <a:t>adresa</a:t>
            </a:r>
            <a:r>
              <a:rPr lang="cs-CZ" b="0" dirty="0" smtClean="0"/>
              <a:t> cílové stránky (URL stránky).</a:t>
            </a:r>
          </a:p>
          <a:p>
            <a:pPr marL="0" indent="0">
              <a:buNone/>
            </a:pPr>
            <a:r>
              <a:rPr lang="cs-CZ" b="0" dirty="0" smtClean="0"/>
              <a:t>Prohlížeč </a:t>
            </a:r>
            <a:r>
              <a:rPr lang="cs-CZ" u="sng" dirty="0" smtClean="0">
                <a:solidFill>
                  <a:srgbClr val="0000FF"/>
                </a:solidFill>
              </a:rPr>
              <a:t>text odkazu</a:t>
            </a:r>
            <a:r>
              <a:rPr lang="cs-CZ" b="0" dirty="0" smtClean="0"/>
              <a:t> zvýrazní podtržením a modrou barvou. Kurzor myši se po najetí nad odkaz změní na ruku. Pokud byl odkaz už jednou použitý, změní se jeho barva na fialovou.</a:t>
            </a:r>
          </a:p>
          <a:p>
            <a:pPr marL="0" indent="0">
              <a:buNone/>
            </a:pPr>
            <a:r>
              <a:rPr lang="cs-CZ" b="0" dirty="0" smtClean="0"/>
              <a:t>Uvnitř příkazu </a:t>
            </a:r>
            <a:r>
              <a:rPr lang="cs-CZ" dirty="0" smtClean="0">
                <a:solidFill>
                  <a:srgbClr val="0000FF"/>
                </a:solidFill>
              </a:rPr>
              <a:t>&lt;a&gt; &lt;/a&gt;</a:t>
            </a:r>
            <a:r>
              <a:rPr lang="cs-CZ" b="0" dirty="0" smtClean="0"/>
              <a:t> nesmí být žádný jiný příkaz (s výjimkou příkazu</a:t>
            </a:r>
            <a:r>
              <a:rPr lang="cs-CZ" b="0" dirty="0" smtClean="0">
                <a:solidFill>
                  <a:srgbClr val="0000FF"/>
                </a:solidFill>
              </a:rPr>
              <a:t> </a:t>
            </a:r>
            <a:r>
              <a:rPr lang="cs-CZ" dirty="0" smtClean="0">
                <a:solidFill>
                  <a:srgbClr val="0000FF"/>
                </a:solidFill>
              </a:rPr>
              <a:t>&lt;</a:t>
            </a:r>
            <a:r>
              <a:rPr lang="cs-CZ" dirty="0" err="1" smtClean="0">
                <a:solidFill>
                  <a:srgbClr val="0000FF"/>
                </a:solidFill>
              </a:rPr>
              <a:t>img</a:t>
            </a:r>
            <a:r>
              <a:rPr lang="cs-CZ" dirty="0" smtClean="0">
                <a:solidFill>
                  <a:srgbClr val="0000FF"/>
                </a:solidFill>
              </a:rPr>
              <a:t> /&gt;</a:t>
            </a:r>
            <a:r>
              <a:rPr lang="cs-CZ" b="0" dirty="0" smtClean="0"/>
              <a:t>). Před zakončením odkazu </a:t>
            </a:r>
            <a:r>
              <a:rPr lang="cs-CZ" dirty="0" smtClean="0">
                <a:solidFill>
                  <a:srgbClr val="0000FF"/>
                </a:solidFill>
              </a:rPr>
              <a:t>&lt;/a&gt;</a:t>
            </a:r>
            <a:r>
              <a:rPr lang="cs-CZ" b="0" dirty="0" smtClean="0"/>
              <a:t> by neměla být mezera ani konec řádku (který bude nahrazen mezerou), protože prohlížeč tuto mezeru podtrhne, což opticky nevypadá dobře.</a:t>
            </a:r>
          </a:p>
          <a:p>
            <a:pPr marL="0" indent="0">
              <a:buNone/>
            </a:pPr>
            <a:r>
              <a:rPr lang="cs-CZ" b="0" dirty="0" smtClean="0"/>
              <a:t>Webovou prezentaci tvoří mnohdy velké množství souborů: jednotlivé stránky, obrázky, soubory ke stažení a podobně. Je vhodné rozdělit si soubory do složek, přičemž je doporučeno v názvech složek a souborů dodržovat několik zásad:</a:t>
            </a:r>
          </a:p>
          <a:p>
            <a:pPr marL="0" indent="0"/>
            <a:r>
              <a:rPr lang="cs-CZ" b="0" dirty="0" smtClean="0"/>
              <a:t> Místo mezer používat pomlčky</a:t>
            </a:r>
          </a:p>
          <a:p>
            <a:pPr marL="0" indent="0"/>
            <a:r>
              <a:rPr lang="cs-CZ" b="0" dirty="0" smtClean="0"/>
              <a:t> Nepoužívat česká písmena s diakritikou</a:t>
            </a:r>
          </a:p>
          <a:p>
            <a:pPr marL="0" indent="0"/>
            <a:r>
              <a:rPr lang="cs-CZ" b="0" dirty="0" smtClean="0"/>
              <a:t> Používat pouze malá písmena (webové servery rozlišují velká a malá písmena v názvech složek a souborů!)</a:t>
            </a:r>
          </a:p>
          <a:p>
            <a:pPr marL="0" indent="0">
              <a:buNone/>
            </a:pPr>
            <a:endParaRPr lang="cs-CZ" b="0" dirty="0" smtClean="0"/>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14</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Hypertextové odkazy</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35975" cy="4392612"/>
          </a:xfrm>
        </p:spPr>
        <p:txBody>
          <a:bodyPr/>
          <a:lstStyle/>
          <a:p>
            <a:pPr marL="0" indent="0">
              <a:buNone/>
            </a:pPr>
            <a:r>
              <a:rPr lang="cs-CZ" dirty="0" smtClean="0">
                <a:solidFill>
                  <a:srgbClr val="0000FF"/>
                </a:solidFill>
              </a:rPr>
              <a:t>&lt;a </a:t>
            </a:r>
            <a:r>
              <a:rPr lang="cs-CZ" dirty="0" err="1" smtClean="0">
                <a:solidFill>
                  <a:srgbClr val="9A0000"/>
                </a:solidFill>
              </a:rPr>
              <a:t>href</a:t>
            </a:r>
            <a:r>
              <a:rPr lang="cs-CZ" dirty="0" smtClean="0">
                <a:solidFill>
                  <a:srgbClr val="9A0000"/>
                </a:solidFill>
              </a:rPr>
              <a:t>=</a:t>
            </a:r>
            <a:r>
              <a:rPr lang="cs-CZ" dirty="0" smtClean="0">
                <a:solidFill>
                  <a:srgbClr val="168028"/>
                </a:solidFill>
              </a:rPr>
              <a:t>"http://www.</a:t>
            </a:r>
            <a:r>
              <a:rPr lang="cs-CZ" dirty="0" err="1" smtClean="0">
                <a:solidFill>
                  <a:srgbClr val="168028"/>
                </a:solidFill>
              </a:rPr>
              <a:t>jinyserver.cz</a:t>
            </a:r>
            <a:r>
              <a:rPr lang="cs-CZ" dirty="0" smtClean="0">
                <a:solidFill>
                  <a:srgbClr val="168028"/>
                </a:solidFill>
              </a:rPr>
              <a:t>/"</a:t>
            </a:r>
            <a:r>
              <a:rPr lang="cs-CZ" dirty="0" smtClean="0">
                <a:solidFill>
                  <a:srgbClr val="0000FF"/>
                </a:solidFill>
              </a:rPr>
              <a:t>&gt;</a:t>
            </a:r>
            <a:r>
              <a:rPr lang="cs-CZ" dirty="0" smtClean="0"/>
              <a:t>Jiný server</a:t>
            </a:r>
            <a:r>
              <a:rPr lang="cs-CZ" dirty="0" smtClean="0">
                <a:solidFill>
                  <a:srgbClr val="0000FF"/>
                </a:solidFill>
              </a:rPr>
              <a:t>&lt;/a&gt;</a:t>
            </a:r>
          </a:p>
          <a:p>
            <a:pPr marL="0" indent="0">
              <a:buNone/>
            </a:pPr>
            <a:r>
              <a:rPr lang="cs-CZ" b="0" dirty="0" smtClean="0"/>
              <a:t>Funguje pouze při aktivním internetovém připojení.</a:t>
            </a:r>
          </a:p>
          <a:p>
            <a:pPr marL="0" indent="0">
              <a:buNone/>
            </a:pPr>
            <a:r>
              <a:rPr lang="cs-CZ" b="0" dirty="0" smtClean="0"/>
              <a:t>Používáme ji při odkazu na stránku jiné webové prezentace.</a:t>
            </a:r>
          </a:p>
          <a:p>
            <a:pPr marL="0" indent="0">
              <a:buNone/>
            </a:pPr>
            <a:r>
              <a:rPr lang="cs-CZ" b="0" dirty="0" smtClean="0"/>
              <a:t>Obecně se absolutní adresa (URL) skládá ze čtyř základních částí:</a:t>
            </a:r>
          </a:p>
          <a:p>
            <a:pPr marL="0" indent="0">
              <a:buNone/>
              <a:tabLst/>
            </a:pPr>
            <a:r>
              <a:rPr lang="cs-CZ" sz="2400" dirty="0" smtClean="0">
                <a:solidFill>
                  <a:srgbClr val="168028"/>
                </a:solidFill>
              </a:rPr>
              <a:t>http://www.</a:t>
            </a:r>
            <a:r>
              <a:rPr lang="cs-CZ" sz="2400" dirty="0" err="1" smtClean="0">
                <a:solidFill>
                  <a:srgbClr val="168028"/>
                </a:solidFill>
              </a:rPr>
              <a:t>jinyserver.cz</a:t>
            </a:r>
            <a:r>
              <a:rPr lang="cs-CZ" sz="2400" dirty="0" smtClean="0">
                <a:solidFill>
                  <a:srgbClr val="168028"/>
                </a:solidFill>
              </a:rPr>
              <a:t>/</a:t>
            </a:r>
            <a:r>
              <a:rPr lang="cs-CZ" sz="2400" dirty="0" err="1" smtClean="0">
                <a:solidFill>
                  <a:srgbClr val="168028"/>
                </a:solidFill>
              </a:rPr>
              <a:t>slozka</a:t>
            </a:r>
            <a:r>
              <a:rPr lang="cs-CZ" sz="2400" dirty="0" smtClean="0">
                <a:solidFill>
                  <a:srgbClr val="168028"/>
                </a:solidFill>
              </a:rPr>
              <a:t>/</a:t>
            </a:r>
            <a:r>
              <a:rPr lang="cs-CZ" sz="2400" dirty="0" err="1" smtClean="0">
                <a:solidFill>
                  <a:srgbClr val="168028"/>
                </a:solidFill>
              </a:rPr>
              <a:t>podslozka</a:t>
            </a:r>
            <a:r>
              <a:rPr lang="cs-CZ" sz="2400" dirty="0" smtClean="0">
                <a:solidFill>
                  <a:srgbClr val="168028"/>
                </a:solidFill>
              </a:rPr>
              <a:t>/soubor.</a:t>
            </a:r>
            <a:r>
              <a:rPr lang="cs-CZ" sz="2400" dirty="0" err="1" smtClean="0">
                <a:solidFill>
                  <a:srgbClr val="168028"/>
                </a:solidFill>
              </a:rPr>
              <a:t>htm</a:t>
            </a:r>
            <a:endParaRPr lang="cs-CZ" sz="2400" dirty="0" smtClean="0">
              <a:solidFill>
                <a:srgbClr val="168028"/>
              </a:solidFill>
            </a:endParaRPr>
          </a:p>
          <a:p>
            <a:pPr marL="0" indent="0">
              <a:buNone/>
              <a:tabLst/>
            </a:pPr>
            <a:endParaRPr lang="cs-CZ" b="0" dirty="0" smtClean="0"/>
          </a:p>
          <a:p>
            <a:pPr marL="0" indent="0">
              <a:buNone/>
              <a:tabLst/>
            </a:pPr>
            <a:endParaRPr lang="cs-CZ" b="0" dirty="0" smtClean="0"/>
          </a:p>
          <a:p>
            <a:pPr marL="0" indent="0">
              <a:buNone/>
              <a:tabLst/>
            </a:pPr>
            <a:endParaRPr lang="cs-CZ" b="0" dirty="0" smtClean="0"/>
          </a:p>
          <a:p>
            <a:pPr marL="0" indent="0">
              <a:buNone/>
              <a:tabLst/>
            </a:pPr>
            <a:r>
              <a:rPr lang="cs-CZ" b="0" dirty="0" smtClean="0"/>
              <a:t>Adresářová cesta k souboru a jeho název nejsou povinné, pokud nejsou uvedeny, zobrazí se úvodní (vstupní) stránka webové prezentace, tak jak je na serveru nastavena - nejčastěji soubor </a:t>
            </a:r>
            <a:r>
              <a:rPr lang="cs-CZ" dirty="0" smtClean="0"/>
              <a:t>index.</a:t>
            </a:r>
            <a:r>
              <a:rPr lang="cs-CZ" dirty="0" err="1" smtClean="0"/>
              <a:t>htm</a:t>
            </a:r>
            <a:endParaRPr lang="cs-CZ" dirty="0" smtClean="0"/>
          </a:p>
          <a:p>
            <a:pPr marL="0" indent="0">
              <a:buNone/>
            </a:pPr>
            <a:r>
              <a:rPr lang="cs-CZ" b="0" dirty="0" smtClean="0"/>
              <a:t>Protokol definuje způsob komunikace mezi prohlížečem a internetovým serverem. Nejběžnější jsou protokoly pro:</a:t>
            </a:r>
            <a:br>
              <a:rPr lang="cs-CZ" b="0" dirty="0" smtClean="0"/>
            </a:br>
            <a:r>
              <a:rPr lang="cs-CZ" dirty="0" smtClean="0"/>
              <a:t>http:</a:t>
            </a:r>
            <a:r>
              <a:rPr lang="cs-CZ" b="0" dirty="0" smtClean="0"/>
              <a:t> 	webové stránky			</a:t>
            </a:r>
            <a:r>
              <a:rPr lang="cs-CZ" dirty="0" smtClean="0"/>
              <a:t>mailto:</a:t>
            </a:r>
            <a:r>
              <a:rPr lang="cs-CZ" b="0" dirty="0" smtClean="0"/>
              <a:t>	odeslání elektronické pošty</a:t>
            </a:r>
          </a:p>
          <a:p>
            <a:pPr marL="0" indent="0">
              <a:buNone/>
            </a:pPr>
            <a:r>
              <a:rPr lang="cs-CZ" dirty="0" smtClean="0"/>
              <a:t>https:</a:t>
            </a:r>
            <a:r>
              <a:rPr lang="cs-CZ" b="0" dirty="0" smtClean="0"/>
              <a:t>	zabezpečené (šifrované) spojení	</a:t>
            </a:r>
            <a:r>
              <a:rPr lang="cs-CZ" dirty="0" smtClean="0"/>
              <a:t>ftp:</a:t>
            </a:r>
            <a:r>
              <a:rPr lang="cs-CZ" b="0" dirty="0" smtClean="0"/>
              <a:t>	soubor na </a:t>
            </a:r>
            <a:r>
              <a:rPr lang="cs-CZ" b="0" dirty="0" err="1" smtClean="0"/>
              <a:t>ftp</a:t>
            </a:r>
            <a:r>
              <a:rPr lang="cs-CZ" b="0" dirty="0" smtClean="0"/>
              <a:t> serveru</a:t>
            </a:r>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15</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Absolutní adresa</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
        <p:nvSpPr>
          <p:cNvPr id="8" name="Pravá složená závorka 7"/>
          <p:cNvSpPr/>
          <p:nvPr/>
        </p:nvSpPr>
        <p:spPr bwMode="auto">
          <a:xfrm rot="5400000">
            <a:off x="695786" y="3376124"/>
            <a:ext cx="180000" cy="571504"/>
          </a:xfrm>
          <a:prstGeom prst="rightBrac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000" b="0" i="0" u="none" strike="noStrike" cap="none" normalizeH="0" baseline="0" smtClean="0">
              <a:ln>
                <a:noFill/>
              </a:ln>
              <a:solidFill>
                <a:schemeClr val="tx1"/>
              </a:solidFill>
              <a:effectLst/>
              <a:latin typeface="Arial" charset="0"/>
              <a:cs typeface="Arial" charset="0"/>
            </a:endParaRPr>
          </a:p>
        </p:txBody>
      </p:sp>
      <p:sp>
        <p:nvSpPr>
          <p:cNvPr id="9" name="Pravá složená závorka 8"/>
          <p:cNvSpPr/>
          <p:nvPr/>
        </p:nvSpPr>
        <p:spPr bwMode="auto">
          <a:xfrm rot="5400000">
            <a:off x="2553174" y="2304554"/>
            <a:ext cx="180000" cy="2714644"/>
          </a:xfrm>
          <a:prstGeom prst="rightBrac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000" b="0" i="0" u="none" strike="noStrike" cap="none" normalizeH="0" baseline="0" smtClean="0">
              <a:ln>
                <a:noFill/>
              </a:ln>
              <a:solidFill>
                <a:schemeClr val="tx1"/>
              </a:solidFill>
              <a:effectLst/>
              <a:latin typeface="Arial" charset="0"/>
              <a:cs typeface="Arial" charset="0"/>
            </a:endParaRPr>
          </a:p>
        </p:txBody>
      </p:sp>
      <p:sp>
        <p:nvSpPr>
          <p:cNvPr id="11" name="Pravá složená závorka 10"/>
          <p:cNvSpPr/>
          <p:nvPr/>
        </p:nvSpPr>
        <p:spPr bwMode="auto">
          <a:xfrm rot="5400000">
            <a:off x="5232099" y="2411711"/>
            <a:ext cx="180000" cy="2500330"/>
          </a:xfrm>
          <a:prstGeom prst="rightBrac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000" b="0" i="0" u="none" strike="noStrike" cap="none" normalizeH="0" baseline="0" smtClean="0">
              <a:ln>
                <a:noFill/>
              </a:ln>
              <a:solidFill>
                <a:schemeClr val="tx1"/>
              </a:solidFill>
              <a:effectLst/>
              <a:latin typeface="Arial" charset="0"/>
              <a:cs typeface="Arial" charset="0"/>
            </a:endParaRPr>
          </a:p>
        </p:txBody>
      </p:sp>
      <p:sp>
        <p:nvSpPr>
          <p:cNvPr id="12" name="Pravá složená závorka 11"/>
          <p:cNvSpPr/>
          <p:nvPr/>
        </p:nvSpPr>
        <p:spPr bwMode="auto">
          <a:xfrm rot="5400000">
            <a:off x="7375239" y="2840339"/>
            <a:ext cx="180000" cy="1643074"/>
          </a:xfrm>
          <a:prstGeom prst="rightBrac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000" b="0" i="0" u="none" strike="noStrike" cap="none" normalizeH="0" baseline="0" smtClean="0">
              <a:ln>
                <a:noFill/>
              </a:ln>
              <a:solidFill>
                <a:schemeClr val="tx1"/>
              </a:solidFill>
              <a:effectLst/>
              <a:latin typeface="Arial" charset="0"/>
              <a:cs typeface="Arial" charset="0"/>
            </a:endParaRPr>
          </a:p>
        </p:txBody>
      </p:sp>
      <p:sp>
        <p:nvSpPr>
          <p:cNvPr id="14" name="Zaoblený obdélníkový popisek 13"/>
          <p:cNvSpPr/>
          <p:nvPr/>
        </p:nvSpPr>
        <p:spPr bwMode="auto">
          <a:xfrm>
            <a:off x="500034" y="3929066"/>
            <a:ext cx="928694" cy="360000"/>
          </a:xfrm>
          <a:prstGeom prst="wedgeRoundRectCallout">
            <a:avLst>
              <a:gd name="adj1" fmla="val -18438"/>
              <a:gd name="adj2" fmla="val -93451"/>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cs-CZ" sz="1600" dirty="0" smtClean="0">
                <a:latin typeface="+mn-lt"/>
                <a:cs typeface="+mn-cs"/>
              </a:rPr>
              <a:t>protokol</a:t>
            </a:r>
          </a:p>
        </p:txBody>
      </p:sp>
      <p:sp>
        <p:nvSpPr>
          <p:cNvPr id="15" name="Zaoblený obdélníkový popisek 14"/>
          <p:cNvSpPr/>
          <p:nvPr/>
        </p:nvSpPr>
        <p:spPr bwMode="auto">
          <a:xfrm>
            <a:off x="1571604" y="3929066"/>
            <a:ext cx="2428892" cy="360000"/>
          </a:xfrm>
          <a:prstGeom prst="wedgeRoundRectCallout">
            <a:avLst>
              <a:gd name="adj1" fmla="val -6345"/>
              <a:gd name="adj2" fmla="val -93451"/>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cs-CZ" sz="1600" dirty="0" smtClean="0">
                <a:latin typeface="+mn-lt"/>
                <a:cs typeface="+mn-cs"/>
              </a:rPr>
              <a:t>doménový název serveru</a:t>
            </a:r>
          </a:p>
        </p:txBody>
      </p:sp>
      <p:sp>
        <p:nvSpPr>
          <p:cNvPr id="16" name="Zaoblený obdélníkový popisek 15"/>
          <p:cNvSpPr/>
          <p:nvPr/>
        </p:nvSpPr>
        <p:spPr bwMode="auto">
          <a:xfrm>
            <a:off x="4143372" y="3929066"/>
            <a:ext cx="2428892" cy="360000"/>
          </a:xfrm>
          <a:prstGeom prst="wedgeRoundRectCallout">
            <a:avLst>
              <a:gd name="adj1" fmla="val -1767"/>
              <a:gd name="adj2" fmla="val -100315"/>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cs-CZ" sz="1600" dirty="0" smtClean="0">
                <a:latin typeface="+mn-lt"/>
                <a:cs typeface="+mn-cs"/>
              </a:rPr>
              <a:t>adresářová cesta</a:t>
            </a:r>
          </a:p>
        </p:txBody>
      </p:sp>
      <p:sp>
        <p:nvSpPr>
          <p:cNvPr id="17" name="Zaoblený obdélníkový popisek 16"/>
          <p:cNvSpPr/>
          <p:nvPr/>
        </p:nvSpPr>
        <p:spPr bwMode="auto">
          <a:xfrm>
            <a:off x="6715140" y="3929066"/>
            <a:ext cx="1571636" cy="360000"/>
          </a:xfrm>
          <a:prstGeom prst="wedgeRoundRectCallout">
            <a:avLst>
              <a:gd name="adj1" fmla="val -2230"/>
              <a:gd name="adj2" fmla="val -100316"/>
              <a:gd name="adj3" fmla="val 16667"/>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cs-CZ" sz="1600" dirty="0" smtClean="0">
                <a:latin typeface="+mn-lt"/>
                <a:cs typeface="+mn-cs"/>
              </a:rPr>
              <a:t>název souboru</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35975" cy="4392612"/>
          </a:xfrm>
        </p:spPr>
        <p:txBody>
          <a:bodyPr/>
          <a:lstStyle/>
          <a:p>
            <a:pPr marL="0" indent="0">
              <a:buNone/>
            </a:pPr>
            <a:r>
              <a:rPr lang="cs-CZ" dirty="0" smtClean="0">
                <a:solidFill>
                  <a:srgbClr val="0000FF"/>
                </a:solidFill>
              </a:rPr>
              <a:t>&lt;a </a:t>
            </a:r>
            <a:r>
              <a:rPr lang="cs-CZ" dirty="0" err="1" smtClean="0">
                <a:solidFill>
                  <a:srgbClr val="9A0000"/>
                </a:solidFill>
              </a:rPr>
              <a:t>href</a:t>
            </a:r>
            <a:r>
              <a:rPr lang="cs-CZ" dirty="0" smtClean="0">
                <a:solidFill>
                  <a:srgbClr val="9A0000"/>
                </a:solidFill>
              </a:rPr>
              <a:t>=</a:t>
            </a:r>
            <a:r>
              <a:rPr lang="cs-CZ" dirty="0" smtClean="0">
                <a:solidFill>
                  <a:srgbClr val="168028"/>
                </a:solidFill>
              </a:rPr>
              <a:t>"</a:t>
            </a:r>
            <a:r>
              <a:rPr lang="cs-CZ" dirty="0" err="1" smtClean="0">
                <a:solidFill>
                  <a:srgbClr val="168028"/>
                </a:solidFill>
              </a:rPr>
              <a:t>podstranka.htm</a:t>
            </a:r>
            <a:r>
              <a:rPr lang="cs-CZ" dirty="0" smtClean="0">
                <a:solidFill>
                  <a:srgbClr val="168028"/>
                </a:solidFill>
              </a:rPr>
              <a:t>"</a:t>
            </a:r>
            <a:r>
              <a:rPr lang="cs-CZ" dirty="0" smtClean="0">
                <a:solidFill>
                  <a:srgbClr val="0000FF"/>
                </a:solidFill>
              </a:rPr>
              <a:t>&gt;</a:t>
            </a:r>
            <a:r>
              <a:rPr lang="cs-CZ" dirty="0" err="1" smtClean="0"/>
              <a:t>Podstránka</a:t>
            </a:r>
            <a:r>
              <a:rPr lang="cs-CZ" dirty="0" smtClean="0">
                <a:solidFill>
                  <a:srgbClr val="0000FF"/>
                </a:solidFill>
              </a:rPr>
              <a:t>&lt;/a&gt;</a:t>
            </a:r>
          </a:p>
          <a:p>
            <a:pPr marL="0" indent="0">
              <a:buNone/>
            </a:pPr>
            <a:r>
              <a:rPr lang="cs-CZ" b="0" dirty="0" smtClean="0"/>
              <a:t>Je přenosná, funguje vždy - na Internetu i lokálně. Používáme ji v rámci jedné webové prezentace.</a:t>
            </a:r>
          </a:p>
          <a:p>
            <a:pPr marL="0" indent="0">
              <a:buNone/>
            </a:pPr>
            <a:r>
              <a:rPr lang="cs-CZ" b="0" dirty="0" smtClean="0"/>
              <a:t>Pokud máme soubory webové prezentace rozděleny do složek, tvoříme relativní adresy takto:</a:t>
            </a:r>
          </a:p>
          <a:p>
            <a:pPr marL="0" indent="0" defTabSz="720000">
              <a:buNone/>
              <a:tabLst>
                <a:tab pos="802800" algn="l"/>
                <a:tab pos="1522800" algn="l"/>
              </a:tabLst>
            </a:pPr>
            <a:r>
              <a:rPr lang="cs-CZ" dirty="0" err="1" smtClean="0">
                <a:solidFill>
                  <a:srgbClr val="168028"/>
                </a:solidFill>
              </a:rPr>
              <a:t>slozka</a:t>
            </a:r>
            <a:r>
              <a:rPr lang="cs-CZ" dirty="0" smtClean="0">
                <a:solidFill>
                  <a:srgbClr val="168028"/>
                </a:solidFill>
              </a:rPr>
              <a:t>/</a:t>
            </a:r>
            <a:r>
              <a:rPr lang="cs-CZ" dirty="0" err="1" smtClean="0">
                <a:solidFill>
                  <a:srgbClr val="168028"/>
                </a:solidFill>
              </a:rPr>
              <a:t>podstranka.htm</a:t>
            </a:r>
            <a:r>
              <a:rPr lang="cs-CZ" dirty="0" smtClean="0">
                <a:solidFill>
                  <a:srgbClr val="168028"/>
                </a:solidFill>
              </a:rPr>
              <a:t/>
            </a:r>
            <a:br>
              <a:rPr lang="cs-CZ" dirty="0" smtClean="0">
                <a:solidFill>
                  <a:srgbClr val="168028"/>
                </a:solidFill>
              </a:rPr>
            </a:br>
            <a:r>
              <a:rPr lang="cs-CZ" dirty="0" smtClean="0">
                <a:solidFill>
                  <a:srgbClr val="168028"/>
                </a:solidFill>
              </a:rPr>
              <a:t>	</a:t>
            </a:r>
            <a:r>
              <a:rPr lang="cs-CZ" b="0" dirty="0" smtClean="0"/>
              <a:t>- odkazuje na </a:t>
            </a:r>
            <a:r>
              <a:rPr lang="cs-CZ" b="0" dirty="0" err="1" smtClean="0"/>
              <a:t>podstránku</a:t>
            </a:r>
            <a:r>
              <a:rPr lang="cs-CZ" b="0" dirty="0" smtClean="0"/>
              <a:t> ve složce</a:t>
            </a:r>
          </a:p>
          <a:p>
            <a:pPr marL="0" indent="0" defTabSz="720000">
              <a:buNone/>
              <a:tabLst/>
            </a:pPr>
            <a:r>
              <a:rPr lang="cs-CZ" dirty="0" smtClean="0">
                <a:solidFill>
                  <a:srgbClr val="168028"/>
                </a:solidFill>
              </a:rPr>
              <a:t>../</a:t>
            </a:r>
            <a:r>
              <a:rPr lang="cs-CZ" dirty="0" err="1" smtClean="0">
                <a:solidFill>
                  <a:srgbClr val="168028"/>
                </a:solidFill>
              </a:rPr>
              <a:t>podstranka.htm</a:t>
            </a:r>
            <a:r>
              <a:rPr lang="cs-CZ" dirty="0" smtClean="0">
                <a:solidFill>
                  <a:srgbClr val="168028"/>
                </a:solidFill>
              </a:rPr>
              <a:t> </a:t>
            </a:r>
            <a:br>
              <a:rPr lang="cs-CZ" dirty="0" smtClean="0">
                <a:solidFill>
                  <a:srgbClr val="168028"/>
                </a:solidFill>
              </a:rPr>
            </a:br>
            <a:r>
              <a:rPr lang="cs-CZ" dirty="0" smtClean="0">
                <a:solidFill>
                  <a:srgbClr val="168028"/>
                </a:solidFill>
              </a:rPr>
              <a:t>	</a:t>
            </a:r>
            <a:r>
              <a:rPr lang="cs-CZ" dirty="0" smtClean="0"/>
              <a:t> </a:t>
            </a:r>
            <a:r>
              <a:rPr lang="cs-CZ" b="0" dirty="0" smtClean="0"/>
              <a:t>- odkazuje na </a:t>
            </a:r>
            <a:r>
              <a:rPr lang="cs-CZ" b="0" dirty="0" err="1" smtClean="0"/>
              <a:t>podstránku</a:t>
            </a:r>
            <a:r>
              <a:rPr lang="cs-CZ" b="0" dirty="0" smtClean="0"/>
              <a:t> ve složce o úroveň výš</a:t>
            </a:r>
          </a:p>
          <a:p>
            <a:pPr marL="0" indent="0" defTabSz="720000">
              <a:buNone/>
              <a:tabLst/>
            </a:pPr>
            <a:endParaRPr lang="cs-CZ" b="0" dirty="0" smtClean="0"/>
          </a:p>
          <a:p>
            <a:pPr marL="0" indent="0" defTabSz="720000">
              <a:buNone/>
              <a:tabLst/>
            </a:pPr>
            <a:r>
              <a:rPr lang="cs-CZ" b="0" dirty="0" smtClean="0"/>
              <a:t>Prohlížeč s relativní adresou pracuje tak, že z absolutní adresy aktuální (zobrazené) stránky odstraní název souboru a doplní místo něj relativní adresu z odkazu.</a:t>
            </a:r>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16</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Relativní adresa</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214282" y="1785926"/>
            <a:ext cx="5143536" cy="4392612"/>
          </a:xfrm>
        </p:spPr>
        <p:txBody>
          <a:bodyPr/>
          <a:lstStyle/>
          <a:p>
            <a:pPr marL="0" indent="0">
              <a:buNone/>
            </a:pPr>
            <a:r>
              <a:rPr lang="cs-CZ" b="0" dirty="0" smtClean="0"/>
              <a:t>Například při takovéto struktuře složek a souborů</a:t>
            </a:r>
          </a:p>
          <a:p>
            <a:pPr marL="0" indent="0">
              <a:buNone/>
            </a:pPr>
            <a:r>
              <a:rPr lang="cs-CZ" b="0" dirty="0" smtClean="0"/>
              <a:t>můžeme psát tyto relativní adresy:</a:t>
            </a:r>
          </a:p>
          <a:p>
            <a:pPr marL="0" indent="0">
              <a:spcBef>
                <a:spcPts val="1000"/>
              </a:spcBef>
              <a:buNone/>
            </a:pPr>
            <a:r>
              <a:rPr lang="cs-CZ" b="0" dirty="0" smtClean="0"/>
              <a:t>v souboru </a:t>
            </a:r>
            <a:r>
              <a:rPr lang="cs-CZ" dirty="0" smtClean="0"/>
              <a:t>seznam.</a:t>
            </a:r>
            <a:r>
              <a:rPr lang="cs-CZ" dirty="0" err="1" smtClean="0"/>
              <a:t>htm</a:t>
            </a:r>
            <a:r>
              <a:rPr lang="cs-CZ" dirty="0" smtClean="0"/>
              <a:t> </a:t>
            </a:r>
            <a:r>
              <a:rPr lang="cs-CZ" b="0" dirty="0" smtClean="0"/>
              <a:t>odkážeme na soubor </a:t>
            </a:r>
            <a:r>
              <a:rPr lang="cs-CZ" dirty="0" smtClean="0"/>
              <a:t>popis.</a:t>
            </a:r>
            <a:r>
              <a:rPr lang="cs-CZ" dirty="0" err="1" smtClean="0"/>
              <a:t>htm</a:t>
            </a:r>
            <a:r>
              <a:rPr lang="cs-CZ" dirty="0" smtClean="0"/>
              <a:t>: </a:t>
            </a:r>
            <a:r>
              <a:rPr lang="cs-CZ" dirty="0" smtClean="0">
                <a:solidFill>
                  <a:srgbClr val="0000FF"/>
                </a:solidFill>
              </a:rPr>
              <a:t>&lt;a </a:t>
            </a:r>
            <a:r>
              <a:rPr lang="cs-CZ" dirty="0" err="1" smtClean="0">
                <a:solidFill>
                  <a:srgbClr val="9A0000"/>
                </a:solidFill>
              </a:rPr>
              <a:t>href</a:t>
            </a:r>
            <a:r>
              <a:rPr lang="cs-CZ" dirty="0" smtClean="0">
                <a:solidFill>
                  <a:srgbClr val="9A0000"/>
                </a:solidFill>
              </a:rPr>
              <a:t>=</a:t>
            </a:r>
            <a:r>
              <a:rPr lang="cs-CZ" dirty="0" smtClean="0">
                <a:solidFill>
                  <a:srgbClr val="168028"/>
                </a:solidFill>
              </a:rPr>
              <a:t>"popis.</a:t>
            </a:r>
            <a:r>
              <a:rPr lang="cs-CZ" dirty="0" err="1" smtClean="0">
                <a:solidFill>
                  <a:srgbClr val="168028"/>
                </a:solidFill>
              </a:rPr>
              <a:t>htm</a:t>
            </a:r>
            <a:r>
              <a:rPr lang="cs-CZ" dirty="0" smtClean="0">
                <a:solidFill>
                  <a:srgbClr val="168028"/>
                </a:solidFill>
              </a:rPr>
              <a:t>"</a:t>
            </a:r>
            <a:r>
              <a:rPr lang="cs-CZ" dirty="0" smtClean="0">
                <a:solidFill>
                  <a:srgbClr val="0000FF"/>
                </a:solidFill>
              </a:rPr>
              <a:t>&gt;</a:t>
            </a:r>
            <a:r>
              <a:rPr lang="cs-CZ" dirty="0" smtClean="0"/>
              <a:t>Popis</a:t>
            </a:r>
            <a:r>
              <a:rPr lang="cs-CZ" dirty="0" smtClean="0">
                <a:solidFill>
                  <a:srgbClr val="0000FF"/>
                </a:solidFill>
              </a:rPr>
              <a:t>&lt;/a&gt;</a:t>
            </a:r>
          </a:p>
          <a:p>
            <a:pPr marL="0" indent="0">
              <a:spcBef>
                <a:spcPts val="1000"/>
              </a:spcBef>
              <a:buNone/>
            </a:pPr>
            <a:r>
              <a:rPr lang="cs-CZ" b="0" dirty="0" smtClean="0"/>
              <a:t>v souboru </a:t>
            </a:r>
            <a:r>
              <a:rPr lang="cs-CZ" dirty="0" smtClean="0"/>
              <a:t>seznam.</a:t>
            </a:r>
            <a:r>
              <a:rPr lang="cs-CZ" dirty="0" err="1" smtClean="0"/>
              <a:t>htm</a:t>
            </a:r>
            <a:r>
              <a:rPr lang="cs-CZ" dirty="0" smtClean="0"/>
              <a:t> </a:t>
            </a:r>
            <a:r>
              <a:rPr lang="cs-CZ" b="0" dirty="0" smtClean="0"/>
              <a:t>odkážeme na soubor </a:t>
            </a:r>
            <a:r>
              <a:rPr lang="cs-CZ" dirty="0" smtClean="0"/>
              <a:t>ukol1.htm </a:t>
            </a:r>
            <a:r>
              <a:rPr lang="cs-CZ" b="0" dirty="0" smtClean="0"/>
              <a:t>ve složce</a:t>
            </a:r>
            <a:r>
              <a:rPr lang="cs-CZ" dirty="0" smtClean="0"/>
              <a:t> </a:t>
            </a:r>
            <a:r>
              <a:rPr lang="cs-CZ" dirty="0" err="1" smtClean="0"/>
              <a:t>zadani</a:t>
            </a:r>
            <a:r>
              <a:rPr lang="cs-CZ" dirty="0" smtClean="0"/>
              <a:t>:</a:t>
            </a:r>
            <a:br>
              <a:rPr lang="cs-CZ" dirty="0" smtClean="0"/>
            </a:br>
            <a:r>
              <a:rPr lang="cs-CZ" dirty="0" smtClean="0">
                <a:solidFill>
                  <a:srgbClr val="0000FF"/>
                </a:solidFill>
              </a:rPr>
              <a:t>&lt;a </a:t>
            </a:r>
            <a:r>
              <a:rPr lang="cs-CZ" dirty="0" err="1" smtClean="0">
                <a:solidFill>
                  <a:srgbClr val="9A0000"/>
                </a:solidFill>
              </a:rPr>
              <a:t>href</a:t>
            </a:r>
            <a:r>
              <a:rPr lang="cs-CZ" dirty="0" smtClean="0">
                <a:solidFill>
                  <a:srgbClr val="9A0000"/>
                </a:solidFill>
              </a:rPr>
              <a:t>=</a:t>
            </a:r>
            <a:r>
              <a:rPr lang="cs-CZ" dirty="0" smtClean="0">
                <a:solidFill>
                  <a:srgbClr val="168028"/>
                </a:solidFill>
              </a:rPr>
              <a:t>"</a:t>
            </a:r>
            <a:r>
              <a:rPr lang="cs-CZ" dirty="0" err="1" smtClean="0">
                <a:solidFill>
                  <a:srgbClr val="168028"/>
                </a:solidFill>
              </a:rPr>
              <a:t>zadani</a:t>
            </a:r>
            <a:r>
              <a:rPr lang="cs-CZ" dirty="0" smtClean="0">
                <a:solidFill>
                  <a:srgbClr val="168028"/>
                </a:solidFill>
              </a:rPr>
              <a:t>/ukol1.htm"</a:t>
            </a:r>
            <a:r>
              <a:rPr lang="cs-CZ" dirty="0" smtClean="0">
                <a:solidFill>
                  <a:srgbClr val="0000FF"/>
                </a:solidFill>
              </a:rPr>
              <a:t>&gt;</a:t>
            </a:r>
            <a:r>
              <a:rPr lang="cs-CZ" dirty="0" smtClean="0"/>
              <a:t>Úkol1</a:t>
            </a:r>
            <a:r>
              <a:rPr lang="cs-CZ" dirty="0" smtClean="0">
                <a:solidFill>
                  <a:srgbClr val="0000FF"/>
                </a:solidFill>
              </a:rPr>
              <a:t>&lt;/a&gt;</a:t>
            </a:r>
          </a:p>
          <a:p>
            <a:pPr marL="0" indent="0">
              <a:spcBef>
                <a:spcPts val="1000"/>
              </a:spcBef>
              <a:buNone/>
            </a:pPr>
            <a:r>
              <a:rPr lang="cs-CZ" b="0" dirty="0" smtClean="0"/>
              <a:t>v souboru </a:t>
            </a:r>
            <a:r>
              <a:rPr lang="cs-CZ" dirty="0" smtClean="0"/>
              <a:t>ukol1.htm </a:t>
            </a:r>
            <a:r>
              <a:rPr lang="cs-CZ" b="0" dirty="0" smtClean="0"/>
              <a:t>odkážeme zpět na soubor </a:t>
            </a:r>
            <a:r>
              <a:rPr lang="cs-CZ" dirty="0" smtClean="0"/>
              <a:t>seznam.</a:t>
            </a:r>
            <a:r>
              <a:rPr lang="cs-CZ" dirty="0" err="1" smtClean="0"/>
              <a:t>htm</a:t>
            </a:r>
            <a:r>
              <a:rPr lang="cs-CZ" dirty="0" smtClean="0"/>
              <a:t> </a:t>
            </a:r>
            <a:r>
              <a:rPr lang="cs-CZ" b="0" dirty="0" smtClean="0"/>
              <a:t>do složky</a:t>
            </a:r>
            <a:r>
              <a:rPr lang="cs-CZ" dirty="0" smtClean="0"/>
              <a:t> o úroveň výš:</a:t>
            </a:r>
            <a:br>
              <a:rPr lang="cs-CZ" dirty="0" smtClean="0"/>
            </a:br>
            <a:r>
              <a:rPr lang="cs-CZ" dirty="0" smtClean="0">
                <a:solidFill>
                  <a:srgbClr val="0000FF"/>
                </a:solidFill>
              </a:rPr>
              <a:t>&lt;a </a:t>
            </a:r>
            <a:r>
              <a:rPr lang="cs-CZ" dirty="0" err="1" smtClean="0">
                <a:solidFill>
                  <a:srgbClr val="9A0000"/>
                </a:solidFill>
              </a:rPr>
              <a:t>href</a:t>
            </a:r>
            <a:r>
              <a:rPr lang="cs-CZ" dirty="0" smtClean="0">
                <a:solidFill>
                  <a:srgbClr val="9A0000"/>
                </a:solidFill>
              </a:rPr>
              <a:t>=</a:t>
            </a:r>
            <a:r>
              <a:rPr lang="cs-CZ" dirty="0" smtClean="0">
                <a:solidFill>
                  <a:srgbClr val="168028"/>
                </a:solidFill>
              </a:rPr>
              <a:t>"../seznam.</a:t>
            </a:r>
            <a:r>
              <a:rPr lang="cs-CZ" dirty="0" err="1" smtClean="0">
                <a:solidFill>
                  <a:srgbClr val="168028"/>
                </a:solidFill>
              </a:rPr>
              <a:t>htm</a:t>
            </a:r>
            <a:r>
              <a:rPr lang="cs-CZ" dirty="0" smtClean="0">
                <a:solidFill>
                  <a:srgbClr val="168028"/>
                </a:solidFill>
              </a:rPr>
              <a:t>"</a:t>
            </a:r>
            <a:r>
              <a:rPr lang="cs-CZ" dirty="0" smtClean="0">
                <a:solidFill>
                  <a:srgbClr val="0000FF"/>
                </a:solidFill>
              </a:rPr>
              <a:t>&gt;</a:t>
            </a:r>
            <a:r>
              <a:rPr lang="cs-CZ" dirty="0" smtClean="0"/>
              <a:t>Seznam</a:t>
            </a:r>
            <a:r>
              <a:rPr lang="cs-CZ" dirty="0" smtClean="0">
                <a:solidFill>
                  <a:srgbClr val="0000FF"/>
                </a:solidFill>
              </a:rPr>
              <a:t>&lt;/a&gt;</a:t>
            </a:r>
          </a:p>
          <a:p>
            <a:pPr marL="0" indent="0">
              <a:spcBef>
                <a:spcPts val="1000"/>
              </a:spcBef>
              <a:buNone/>
            </a:pPr>
            <a:r>
              <a:rPr lang="cs-CZ" b="0" dirty="0" smtClean="0"/>
              <a:t>v souboru </a:t>
            </a:r>
            <a:r>
              <a:rPr lang="cs-CZ" dirty="0" smtClean="0"/>
              <a:t>ukol1.htm </a:t>
            </a:r>
            <a:r>
              <a:rPr lang="cs-CZ" b="0" dirty="0" smtClean="0"/>
              <a:t>odkážeme na soubor </a:t>
            </a:r>
            <a:r>
              <a:rPr lang="cs-CZ" dirty="0" smtClean="0"/>
              <a:t>prace1.htm </a:t>
            </a:r>
            <a:r>
              <a:rPr lang="cs-CZ" b="0" dirty="0" smtClean="0"/>
              <a:t>ve složce </a:t>
            </a:r>
            <a:r>
              <a:rPr lang="cs-CZ" dirty="0" err="1" smtClean="0"/>
              <a:t>prace</a:t>
            </a:r>
            <a:r>
              <a:rPr lang="cs-CZ" dirty="0" smtClean="0"/>
              <a:t/>
            </a:r>
            <a:br>
              <a:rPr lang="cs-CZ" dirty="0" smtClean="0"/>
            </a:br>
            <a:r>
              <a:rPr lang="cs-CZ" dirty="0" smtClean="0">
                <a:solidFill>
                  <a:srgbClr val="0000FF"/>
                </a:solidFill>
              </a:rPr>
              <a:t>&lt;a </a:t>
            </a:r>
            <a:r>
              <a:rPr lang="cs-CZ" dirty="0" err="1" smtClean="0">
                <a:solidFill>
                  <a:srgbClr val="9A0000"/>
                </a:solidFill>
              </a:rPr>
              <a:t>href</a:t>
            </a:r>
            <a:r>
              <a:rPr lang="cs-CZ" dirty="0" smtClean="0">
                <a:solidFill>
                  <a:srgbClr val="9A0000"/>
                </a:solidFill>
              </a:rPr>
              <a:t>=</a:t>
            </a:r>
            <a:r>
              <a:rPr lang="cs-CZ" dirty="0" smtClean="0">
                <a:solidFill>
                  <a:srgbClr val="168028"/>
                </a:solidFill>
              </a:rPr>
              <a:t>"../</a:t>
            </a:r>
            <a:r>
              <a:rPr lang="cs-CZ" dirty="0" err="1" smtClean="0">
                <a:solidFill>
                  <a:srgbClr val="168028"/>
                </a:solidFill>
              </a:rPr>
              <a:t>prace</a:t>
            </a:r>
            <a:r>
              <a:rPr lang="cs-CZ" dirty="0" smtClean="0">
                <a:solidFill>
                  <a:srgbClr val="168028"/>
                </a:solidFill>
              </a:rPr>
              <a:t>/prace1.htm"</a:t>
            </a:r>
            <a:r>
              <a:rPr lang="cs-CZ" dirty="0" smtClean="0">
                <a:solidFill>
                  <a:srgbClr val="0000FF"/>
                </a:solidFill>
              </a:rPr>
              <a:t>&gt;</a:t>
            </a:r>
            <a:r>
              <a:rPr lang="cs-CZ" dirty="0" smtClean="0"/>
              <a:t>Vypracování1</a:t>
            </a:r>
            <a:r>
              <a:rPr lang="cs-CZ" dirty="0" smtClean="0">
                <a:solidFill>
                  <a:srgbClr val="0000FF"/>
                </a:solidFill>
              </a:rPr>
              <a:t>&lt;/a&gt;</a:t>
            </a:r>
            <a:endParaRPr lang="cs-CZ" dirty="0" smtClean="0"/>
          </a:p>
          <a:p>
            <a:pPr marL="0" indent="0">
              <a:buNone/>
            </a:pPr>
            <a:endParaRPr lang="cs-CZ" dirty="0" smtClean="0"/>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17</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Relativní adresa - příklady</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pic>
        <p:nvPicPr>
          <p:cNvPr id="8" name="Obrázek 7" descr="slozky3.png"/>
          <p:cNvPicPr>
            <a:picLocks noChangeAspect="1"/>
          </p:cNvPicPr>
          <p:nvPr/>
        </p:nvPicPr>
        <p:blipFill>
          <a:blip r:embed="rId3"/>
          <a:stretch>
            <a:fillRect/>
          </a:stretch>
        </p:blipFill>
        <p:spPr>
          <a:xfrm>
            <a:off x="5214942" y="1857364"/>
            <a:ext cx="3780000" cy="4455000"/>
          </a:xfrm>
          <a:prstGeom prst="rect">
            <a:avLst/>
          </a:prstGeom>
        </p:spPr>
      </p:pic>
      <p:cxnSp>
        <p:nvCxnSpPr>
          <p:cNvPr id="11" name="Přímá spojovací šipka 10"/>
          <p:cNvCxnSpPr/>
          <p:nvPr/>
        </p:nvCxnSpPr>
        <p:spPr bwMode="auto">
          <a:xfrm>
            <a:off x="4786314" y="1928802"/>
            <a:ext cx="35719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35975" cy="4392612"/>
          </a:xfrm>
        </p:spPr>
        <p:txBody>
          <a:bodyPr/>
          <a:lstStyle/>
          <a:p>
            <a:pPr marL="0" indent="0">
              <a:buNone/>
            </a:pPr>
            <a:r>
              <a:rPr lang="cs-CZ" b="0" dirty="0" smtClean="0"/>
              <a:t>umožňuje přesouvat v rámci delší stránky na pojmenované místo určené záložkou (návěštím). Používá se například na jednoduchý obsah stránky (seznam kapitol) a rychlejší přesuny na začátky těchto kapitol.</a:t>
            </a:r>
          </a:p>
          <a:p>
            <a:pPr marL="0" indent="0">
              <a:buNone/>
            </a:pPr>
            <a:r>
              <a:rPr lang="cs-CZ" b="0" dirty="0" smtClean="0"/>
              <a:t>Jméno záložky nesmí začínat číslicí, rozlišují se v něm malá a velká písmena a nesmí obsahovat speciální znaky. Nedoporučují se písmena s českou diakritikou a mezery.</a:t>
            </a:r>
          </a:p>
          <a:p>
            <a:pPr marL="0" indent="0">
              <a:buNone/>
            </a:pPr>
            <a:r>
              <a:rPr lang="cs-CZ" dirty="0" smtClean="0">
                <a:solidFill>
                  <a:srgbClr val="0000FF"/>
                </a:solidFill>
              </a:rPr>
              <a:t>&lt;h1 </a:t>
            </a:r>
            <a:r>
              <a:rPr lang="cs-CZ" dirty="0" smtClean="0">
                <a:solidFill>
                  <a:srgbClr val="9A0000"/>
                </a:solidFill>
              </a:rPr>
              <a:t>id=</a:t>
            </a:r>
            <a:r>
              <a:rPr lang="cs-CZ" dirty="0" smtClean="0">
                <a:solidFill>
                  <a:srgbClr val="168028"/>
                </a:solidFill>
              </a:rPr>
              <a:t>"n1"</a:t>
            </a:r>
            <a:r>
              <a:rPr lang="cs-CZ" dirty="0" smtClean="0">
                <a:solidFill>
                  <a:srgbClr val="0000FF"/>
                </a:solidFill>
              </a:rPr>
              <a:t>&gt;</a:t>
            </a:r>
            <a:r>
              <a:rPr lang="cs-CZ" dirty="0" smtClean="0"/>
              <a:t>Nadpis1</a:t>
            </a:r>
            <a:r>
              <a:rPr lang="cs-CZ" dirty="0" smtClean="0">
                <a:solidFill>
                  <a:srgbClr val="0000FF"/>
                </a:solidFill>
              </a:rPr>
              <a:t>&lt;/h1&gt;</a:t>
            </a:r>
          </a:p>
          <a:p>
            <a:pPr marL="0" indent="0">
              <a:buNone/>
              <a:tabLst/>
            </a:pPr>
            <a:r>
              <a:rPr lang="cs-CZ" b="0" dirty="0" smtClean="0"/>
              <a:t>Do </a:t>
            </a:r>
            <a:r>
              <a:rPr lang="cs-CZ" dirty="0" smtClean="0"/>
              <a:t>adresy</a:t>
            </a:r>
            <a:r>
              <a:rPr lang="cs-CZ" b="0" dirty="0" smtClean="0"/>
              <a:t> odkazu pak zapíšeme </a:t>
            </a:r>
            <a:r>
              <a:rPr lang="cs-CZ" dirty="0" smtClean="0"/>
              <a:t>jméno záložky </a:t>
            </a:r>
            <a:r>
              <a:rPr lang="cs-CZ" b="0" dirty="0" err="1" smtClean="0"/>
              <a:t>uvozené</a:t>
            </a:r>
            <a:r>
              <a:rPr lang="cs-CZ" b="0" dirty="0" smtClean="0"/>
              <a:t> znakem</a:t>
            </a:r>
            <a:r>
              <a:rPr lang="cs-CZ" dirty="0" smtClean="0"/>
              <a:t> </a:t>
            </a:r>
            <a:r>
              <a:rPr lang="en-US" dirty="0" smtClean="0"/>
              <a:t>#</a:t>
            </a:r>
          </a:p>
          <a:p>
            <a:pPr marL="0" indent="0">
              <a:buNone/>
              <a:tabLst/>
            </a:pPr>
            <a:r>
              <a:rPr lang="cs-CZ" dirty="0" smtClean="0">
                <a:solidFill>
                  <a:srgbClr val="0000FF"/>
                </a:solidFill>
              </a:rPr>
              <a:t>&lt;a </a:t>
            </a:r>
            <a:r>
              <a:rPr lang="en-US" dirty="0" err="1" smtClean="0">
                <a:solidFill>
                  <a:srgbClr val="9A0000"/>
                </a:solidFill>
              </a:rPr>
              <a:t>href</a:t>
            </a:r>
            <a:r>
              <a:rPr lang="cs-CZ" dirty="0" smtClean="0">
                <a:solidFill>
                  <a:srgbClr val="9A0000"/>
                </a:solidFill>
              </a:rPr>
              <a:t>=</a:t>
            </a:r>
            <a:r>
              <a:rPr lang="cs-CZ" dirty="0" smtClean="0">
                <a:solidFill>
                  <a:srgbClr val="168028"/>
                </a:solidFill>
              </a:rPr>
              <a:t>"</a:t>
            </a:r>
            <a:r>
              <a:rPr lang="en-US" dirty="0" smtClean="0">
                <a:solidFill>
                  <a:srgbClr val="168028"/>
                </a:solidFill>
              </a:rPr>
              <a:t>#</a:t>
            </a:r>
            <a:r>
              <a:rPr lang="cs-CZ" dirty="0" smtClean="0">
                <a:solidFill>
                  <a:srgbClr val="168028"/>
                </a:solidFill>
              </a:rPr>
              <a:t>n</a:t>
            </a:r>
            <a:r>
              <a:rPr lang="en-US" dirty="0" smtClean="0">
                <a:solidFill>
                  <a:srgbClr val="168028"/>
                </a:solidFill>
              </a:rPr>
              <a:t>1</a:t>
            </a:r>
            <a:r>
              <a:rPr lang="cs-CZ" dirty="0" smtClean="0">
                <a:solidFill>
                  <a:srgbClr val="168028"/>
                </a:solidFill>
              </a:rPr>
              <a:t>"</a:t>
            </a:r>
            <a:r>
              <a:rPr lang="cs-CZ" dirty="0" smtClean="0">
                <a:solidFill>
                  <a:srgbClr val="0000FF"/>
                </a:solidFill>
              </a:rPr>
              <a:t>&gt;</a:t>
            </a:r>
            <a:r>
              <a:rPr lang="cs-CZ" dirty="0" smtClean="0"/>
              <a:t>Jdi na nadpis1...</a:t>
            </a:r>
            <a:r>
              <a:rPr lang="cs-CZ" dirty="0" smtClean="0">
                <a:solidFill>
                  <a:srgbClr val="0000FF"/>
                </a:solidFill>
              </a:rPr>
              <a:t>&lt;/a&gt;</a:t>
            </a:r>
          </a:p>
          <a:p>
            <a:pPr marL="0" indent="0">
              <a:buNone/>
              <a:tabLst/>
            </a:pPr>
            <a:r>
              <a:rPr lang="cs-CZ" b="0" dirty="0" smtClean="0"/>
              <a:t>Prohlížeč zaroluje obsahem okna tak, aby pojmenované místo bylo u horního okraje okna (pokud to jde - jestliže za pojmenovaným místem není dost obsahu, aby zaplnil zbytek okna prohlížeče, zaroluje se jen na konec stránky a pojmenované místo tak může být i někde uprostřed).</a:t>
            </a:r>
          </a:p>
          <a:p>
            <a:pPr marL="0" indent="0">
              <a:buNone/>
            </a:pPr>
            <a:r>
              <a:rPr lang="cs-CZ" b="0" dirty="0" smtClean="0"/>
              <a:t>Existuje i samostatný příkaz pro návěští: </a:t>
            </a:r>
            <a:r>
              <a:rPr lang="cs-CZ" dirty="0" smtClean="0">
                <a:solidFill>
                  <a:srgbClr val="0000FF"/>
                </a:solidFill>
              </a:rPr>
              <a:t>&lt;a </a:t>
            </a:r>
            <a:r>
              <a:rPr lang="cs-CZ" dirty="0" err="1" smtClean="0">
                <a:solidFill>
                  <a:srgbClr val="0000FF"/>
                </a:solidFill>
              </a:rPr>
              <a:t>name</a:t>
            </a:r>
            <a:r>
              <a:rPr lang="cs-CZ" dirty="0" smtClean="0">
                <a:solidFill>
                  <a:srgbClr val="9A0000"/>
                </a:solidFill>
              </a:rPr>
              <a:t>=</a:t>
            </a:r>
            <a:r>
              <a:rPr lang="cs-CZ" dirty="0" smtClean="0">
                <a:solidFill>
                  <a:srgbClr val="168028"/>
                </a:solidFill>
              </a:rPr>
              <a:t>"n2"</a:t>
            </a:r>
            <a:r>
              <a:rPr lang="cs-CZ" dirty="0" smtClean="0">
                <a:solidFill>
                  <a:srgbClr val="0000FF"/>
                </a:solidFill>
              </a:rPr>
              <a:t>&gt;&lt;/a&gt; &lt;h1&gt;</a:t>
            </a:r>
            <a:r>
              <a:rPr lang="cs-CZ" dirty="0" smtClean="0"/>
              <a:t>Nadpis2</a:t>
            </a:r>
            <a:r>
              <a:rPr lang="cs-CZ" dirty="0" smtClean="0">
                <a:solidFill>
                  <a:srgbClr val="0000FF"/>
                </a:solidFill>
              </a:rPr>
              <a:t>&lt;/h1&gt;</a:t>
            </a:r>
          </a:p>
          <a:p>
            <a:pPr marL="0" indent="0">
              <a:buNone/>
              <a:tabLst/>
            </a:pPr>
            <a:r>
              <a:rPr lang="cs-CZ" b="0" dirty="0" smtClean="0"/>
              <a:t>Chceme-li odkázat na pojmenované místo z jiné stránky, můžeme odkazy zkombinovat: </a:t>
            </a:r>
          </a:p>
          <a:p>
            <a:pPr marL="0" indent="0">
              <a:buNone/>
              <a:tabLst/>
            </a:pPr>
            <a:r>
              <a:rPr lang="cs-CZ" dirty="0" smtClean="0">
                <a:solidFill>
                  <a:srgbClr val="0000FF"/>
                </a:solidFill>
              </a:rPr>
              <a:t>&lt;a </a:t>
            </a:r>
            <a:r>
              <a:rPr lang="en-US" dirty="0" err="1" smtClean="0">
                <a:solidFill>
                  <a:srgbClr val="9A0000"/>
                </a:solidFill>
              </a:rPr>
              <a:t>href</a:t>
            </a:r>
            <a:r>
              <a:rPr lang="cs-CZ" dirty="0" smtClean="0">
                <a:solidFill>
                  <a:srgbClr val="9A0000"/>
                </a:solidFill>
              </a:rPr>
              <a:t>=</a:t>
            </a:r>
            <a:r>
              <a:rPr lang="cs-CZ" dirty="0" smtClean="0">
                <a:solidFill>
                  <a:srgbClr val="168028"/>
                </a:solidFill>
              </a:rPr>
              <a:t>"</a:t>
            </a:r>
            <a:r>
              <a:rPr lang="cs-CZ" dirty="0" err="1" smtClean="0">
                <a:solidFill>
                  <a:srgbClr val="168028"/>
                </a:solidFill>
              </a:rPr>
              <a:t>jiny.htm</a:t>
            </a:r>
            <a:r>
              <a:rPr lang="en-US" dirty="0" smtClean="0">
                <a:solidFill>
                  <a:srgbClr val="168028"/>
                </a:solidFill>
              </a:rPr>
              <a:t>#</a:t>
            </a:r>
            <a:r>
              <a:rPr lang="cs-CZ" dirty="0" smtClean="0">
                <a:solidFill>
                  <a:srgbClr val="168028"/>
                </a:solidFill>
              </a:rPr>
              <a:t>n</a:t>
            </a:r>
            <a:r>
              <a:rPr lang="en-US" dirty="0" smtClean="0">
                <a:solidFill>
                  <a:srgbClr val="168028"/>
                </a:solidFill>
              </a:rPr>
              <a:t>1</a:t>
            </a:r>
            <a:r>
              <a:rPr lang="cs-CZ" dirty="0" smtClean="0">
                <a:solidFill>
                  <a:srgbClr val="168028"/>
                </a:solidFill>
              </a:rPr>
              <a:t>"</a:t>
            </a:r>
            <a:r>
              <a:rPr lang="cs-CZ" dirty="0" smtClean="0">
                <a:solidFill>
                  <a:srgbClr val="0000FF"/>
                </a:solidFill>
              </a:rPr>
              <a:t>&gt;</a:t>
            </a:r>
            <a:r>
              <a:rPr lang="cs-CZ" dirty="0" smtClean="0"/>
              <a:t>Nadpis1 na jiné stránce</a:t>
            </a:r>
            <a:r>
              <a:rPr lang="cs-CZ" dirty="0" smtClean="0">
                <a:solidFill>
                  <a:srgbClr val="0000FF"/>
                </a:solidFill>
              </a:rPr>
              <a:t>&lt;/a&gt;</a:t>
            </a:r>
            <a:endParaRPr lang="cs-CZ" dirty="0" smtClean="0"/>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18</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Rolovací odkaz</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35975" cy="4392612"/>
          </a:xfrm>
        </p:spPr>
        <p:txBody>
          <a:bodyPr/>
          <a:lstStyle/>
          <a:p>
            <a:pPr marL="0" indent="0">
              <a:buNone/>
            </a:pPr>
            <a:r>
              <a:rPr lang="cs-CZ" b="0" dirty="0" smtClean="0"/>
              <a:t>Obrázek je uložen jako samostatný soubor.</a:t>
            </a:r>
          </a:p>
          <a:p>
            <a:pPr marL="0" indent="0">
              <a:buNone/>
            </a:pPr>
            <a:r>
              <a:rPr lang="cs-CZ" b="0" dirty="0" smtClean="0"/>
              <a:t>Na stránce ho zobrazíme příkazem </a:t>
            </a:r>
            <a:r>
              <a:rPr lang="cs-CZ" b="0" dirty="0" smtClean="0">
                <a:solidFill>
                  <a:srgbClr val="0000FF"/>
                </a:solidFill>
              </a:rPr>
              <a:t>&lt;</a:t>
            </a:r>
            <a:r>
              <a:rPr lang="cs-CZ" b="0" dirty="0" err="1" smtClean="0">
                <a:solidFill>
                  <a:srgbClr val="0000FF"/>
                </a:solidFill>
              </a:rPr>
              <a:t>img</a:t>
            </a:r>
            <a:r>
              <a:rPr lang="cs-CZ" b="0" dirty="0" smtClean="0"/>
              <a:t> </a:t>
            </a:r>
            <a:r>
              <a:rPr lang="cs-CZ" b="0" dirty="0" smtClean="0">
                <a:solidFill>
                  <a:srgbClr val="0000FF"/>
                </a:solidFill>
              </a:rPr>
              <a:t>/&gt;</a:t>
            </a:r>
            <a:endParaRPr lang="cs-CZ" b="0" dirty="0" smtClean="0"/>
          </a:p>
          <a:p>
            <a:pPr marL="0" indent="0">
              <a:spcBef>
                <a:spcPts val="1200"/>
              </a:spcBef>
              <a:buNone/>
            </a:pPr>
            <a:r>
              <a:rPr lang="cs-CZ" dirty="0" smtClean="0">
                <a:solidFill>
                  <a:srgbClr val="0000FF"/>
                </a:solidFill>
              </a:rPr>
              <a:t>&lt;</a:t>
            </a:r>
            <a:r>
              <a:rPr lang="cs-CZ" dirty="0" err="1" smtClean="0">
                <a:solidFill>
                  <a:srgbClr val="0000FF"/>
                </a:solidFill>
              </a:rPr>
              <a:t>img</a:t>
            </a:r>
            <a:r>
              <a:rPr lang="cs-CZ" dirty="0" smtClean="0">
                <a:solidFill>
                  <a:srgbClr val="0000FF"/>
                </a:solidFill>
              </a:rPr>
              <a:t> </a:t>
            </a:r>
            <a:r>
              <a:rPr lang="cs-CZ" dirty="0" err="1" smtClean="0">
                <a:solidFill>
                  <a:srgbClr val="9A0000"/>
                </a:solidFill>
              </a:rPr>
              <a:t>src</a:t>
            </a:r>
            <a:r>
              <a:rPr lang="cs-CZ" dirty="0" smtClean="0">
                <a:solidFill>
                  <a:srgbClr val="9A0000"/>
                </a:solidFill>
              </a:rPr>
              <a:t>=</a:t>
            </a:r>
            <a:r>
              <a:rPr lang="cs-CZ" dirty="0" smtClean="0">
                <a:solidFill>
                  <a:srgbClr val="168028"/>
                </a:solidFill>
              </a:rPr>
              <a:t>"adresa-</a:t>
            </a:r>
            <a:r>
              <a:rPr lang="cs-CZ" dirty="0" err="1" smtClean="0">
                <a:solidFill>
                  <a:srgbClr val="168028"/>
                </a:solidFill>
              </a:rPr>
              <a:t>obrazku</a:t>
            </a:r>
            <a:r>
              <a:rPr lang="cs-CZ" dirty="0" smtClean="0">
                <a:solidFill>
                  <a:srgbClr val="168028"/>
                </a:solidFill>
              </a:rPr>
              <a:t>" </a:t>
            </a:r>
            <a:r>
              <a:rPr lang="cs-CZ" dirty="0" smtClean="0">
                <a:solidFill>
                  <a:srgbClr val="9A0000"/>
                </a:solidFill>
              </a:rPr>
              <a:t>alt=</a:t>
            </a:r>
            <a:r>
              <a:rPr lang="cs-CZ" dirty="0" smtClean="0">
                <a:solidFill>
                  <a:srgbClr val="168028"/>
                </a:solidFill>
              </a:rPr>
              <a:t>"popis obrázku" </a:t>
            </a:r>
            <a:r>
              <a:rPr lang="cs-CZ" dirty="0" smtClean="0">
                <a:solidFill>
                  <a:srgbClr val="0000FF"/>
                </a:solidFill>
              </a:rPr>
              <a:t>/&gt;</a:t>
            </a:r>
          </a:p>
          <a:p>
            <a:pPr marL="0" indent="0">
              <a:spcBef>
                <a:spcPts val="1200"/>
              </a:spcBef>
              <a:buNone/>
              <a:tabLst/>
            </a:pPr>
            <a:r>
              <a:rPr lang="cs-CZ" dirty="0" smtClean="0"/>
              <a:t>adresa obrázku</a:t>
            </a:r>
            <a:r>
              <a:rPr lang="cs-CZ" b="0" dirty="0" smtClean="0"/>
              <a:t> je buď </a:t>
            </a:r>
            <a:r>
              <a:rPr lang="cs-CZ" dirty="0" smtClean="0"/>
              <a:t>absolutní</a:t>
            </a:r>
            <a:r>
              <a:rPr lang="cs-CZ" b="0" dirty="0" smtClean="0"/>
              <a:t> nebo </a:t>
            </a:r>
            <a:r>
              <a:rPr lang="cs-CZ" dirty="0" smtClean="0"/>
              <a:t>relativní</a:t>
            </a:r>
          </a:p>
          <a:p>
            <a:pPr marL="0" indent="0">
              <a:spcBef>
                <a:spcPts val="300"/>
              </a:spcBef>
              <a:buNone/>
              <a:tabLst/>
            </a:pPr>
            <a:r>
              <a:rPr lang="cs-CZ" dirty="0" smtClean="0"/>
              <a:t>popis</a:t>
            </a:r>
            <a:r>
              <a:rPr lang="cs-CZ" b="0" dirty="0" smtClean="0"/>
              <a:t> obsahuje </a:t>
            </a:r>
            <a:r>
              <a:rPr lang="cs-CZ" dirty="0" smtClean="0"/>
              <a:t>alternativní text</a:t>
            </a:r>
            <a:r>
              <a:rPr lang="cs-CZ" b="0" dirty="0" smtClean="0"/>
              <a:t> ( je zobrazen, když není vidět obrázek)</a:t>
            </a:r>
          </a:p>
          <a:p>
            <a:pPr marL="0" indent="0">
              <a:spcBef>
                <a:spcPts val="1200"/>
              </a:spcBef>
              <a:buNone/>
              <a:tabLst/>
            </a:pPr>
            <a:r>
              <a:rPr lang="cs-CZ" b="0" dirty="0" smtClean="0"/>
              <a:t>Podporované formáty jsou </a:t>
            </a:r>
            <a:r>
              <a:rPr lang="cs-CZ" dirty="0" smtClean="0"/>
              <a:t>GIF, JPG, PNG.</a:t>
            </a:r>
          </a:p>
          <a:p>
            <a:pPr marL="0" indent="0">
              <a:spcBef>
                <a:spcPts val="1200"/>
              </a:spcBef>
              <a:buNone/>
              <a:tabLst/>
            </a:pPr>
            <a:r>
              <a:rPr lang="cs-CZ" b="0" dirty="0" smtClean="0"/>
              <a:t>Příkaz pro vložení obrázku je vhodné doplnit ještě parametry udávající </a:t>
            </a:r>
            <a:r>
              <a:rPr lang="cs-CZ" dirty="0" smtClean="0"/>
              <a:t>šířku a výšku obrázku</a:t>
            </a:r>
            <a:r>
              <a:rPr lang="cs-CZ" b="0" dirty="0" smtClean="0"/>
              <a:t> v </a:t>
            </a:r>
            <a:r>
              <a:rPr lang="cs-CZ" b="0" dirty="0" err="1" smtClean="0"/>
              <a:t>pixelech</a:t>
            </a:r>
            <a:r>
              <a:rPr lang="cs-CZ" b="0" dirty="0" smtClean="0"/>
              <a:t> - prohlížeč pak ještě před stažením a zobrazením obrázku může nachystat potřebné místo a stránka během stahování a zobrazování obrázků "neposkakuje".</a:t>
            </a:r>
          </a:p>
          <a:p>
            <a:pPr marL="0" indent="0">
              <a:spcBef>
                <a:spcPts val="1200"/>
              </a:spcBef>
              <a:buNone/>
              <a:tabLst/>
            </a:pPr>
            <a:r>
              <a:rPr lang="cs-CZ" dirty="0" smtClean="0">
                <a:solidFill>
                  <a:srgbClr val="0000FF"/>
                </a:solidFill>
              </a:rPr>
              <a:t>&lt;</a:t>
            </a:r>
            <a:r>
              <a:rPr lang="cs-CZ" dirty="0" err="1" smtClean="0">
                <a:solidFill>
                  <a:srgbClr val="0000FF"/>
                </a:solidFill>
              </a:rPr>
              <a:t>img</a:t>
            </a:r>
            <a:r>
              <a:rPr lang="cs-CZ" dirty="0" smtClean="0">
                <a:solidFill>
                  <a:srgbClr val="0000FF"/>
                </a:solidFill>
              </a:rPr>
              <a:t> </a:t>
            </a:r>
            <a:r>
              <a:rPr lang="cs-CZ" dirty="0" err="1" smtClean="0">
                <a:solidFill>
                  <a:srgbClr val="9A0000"/>
                </a:solidFill>
              </a:rPr>
              <a:t>src</a:t>
            </a:r>
            <a:r>
              <a:rPr lang="cs-CZ" dirty="0" smtClean="0">
                <a:solidFill>
                  <a:srgbClr val="9A0000"/>
                </a:solidFill>
              </a:rPr>
              <a:t>=</a:t>
            </a:r>
            <a:r>
              <a:rPr lang="cs-CZ" dirty="0" smtClean="0">
                <a:solidFill>
                  <a:srgbClr val="168028"/>
                </a:solidFill>
              </a:rPr>
              <a:t>"obr.</a:t>
            </a:r>
            <a:r>
              <a:rPr lang="cs-CZ" dirty="0" err="1" smtClean="0">
                <a:solidFill>
                  <a:srgbClr val="168028"/>
                </a:solidFill>
              </a:rPr>
              <a:t>jpg</a:t>
            </a:r>
            <a:r>
              <a:rPr lang="cs-CZ" dirty="0" smtClean="0">
                <a:solidFill>
                  <a:srgbClr val="168028"/>
                </a:solidFill>
              </a:rPr>
              <a:t>" </a:t>
            </a:r>
            <a:r>
              <a:rPr lang="cs-CZ" dirty="0" smtClean="0">
                <a:solidFill>
                  <a:srgbClr val="9A0000"/>
                </a:solidFill>
              </a:rPr>
              <a:t>alt=</a:t>
            </a:r>
            <a:r>
              <a:rPr lang="cs-CZ" dirty="0" smtClean="0">
                <a:solidFill>
                  <a:srgbClr val="168028"/>
                </a:solidFill>
              </a:rPr>
              <a:t>"popis" </a:t>
            </a:r>
            <a:r>
              <a:rPr lang="cs-CZ" dirty="0" err="1" smtClean="0">
                <a:solidFill>
                  <a:srgbClr val="9A0000"/>
                </a:solidFill>
              </a:rPr>
              <a:t>width</a:t>
            </a:r>
            <a:r>
              <a:rPr lang="cs-CZ" dirty="0" smtClean="0">
                <a:solidFill>
                  <a:srgbClr val="9A0000"/>
                </a:solidFill>
              </a:rPr>
              <a:t>=</a:t>
            </a:r>
            <a:r>
              <a:rPr lang="cs-CZ" dirty="0" smtClean="0">
                <a:solidFill>
                  <a:srgbClr val="168028"/>
                </a:solidFill>
              </a:rPr>
              <a:t>"100" </a:t>
            </a:r>
            <a:r>
              <a:rPr lang="cs-CZ" dirty="0" err="1" smtClean="0">
                <a:solidFill>
                  <a:srgbClr val="9A0000"/>
                </a:solidFill>
              </a:rPr>
              <a:t>height</a:t>
            </a:r>
            <a:r>
              <a:rPr lang="cs-CZ" dirty="0" smtClean="0">
                <a:solidFill>
                  <a:srgbClr val="9A0000"/>
                </a:solidFill>
              </a:rPr>
              <a:t>=</a:t>
            </a:r>
            <a:r>
              <a:rPr lang="cs-CZ" dirty="0" smtClean="0">
                <a:solidFill>
                  <a:srgbClr val="168028"/>
                </a:solidFill>
              </a:rPr>
              <a:t>"20" </a:t>
            </a:r>
            <a:r>
              <a:rPr lang="cs-CZ" dirty="0" smtClean="0">
                <a:solidFill>
                  <a:srgbClr val="0000FF"/>
                </a:solidFill>
              </a:rPr>
              <a:t>/&gt;</a:t>
            </a:r>
          </a:p>
          <a:p>
            <a:pPr marL="0" indent="0">
              <a:spcBef>
                <a:spcPts val="1200"/>
              </a:spcBef>
              <a:buNone/>
              <a:tabLst/>
            </a:pPr>
            <a:endParaRPr lang="cs-CZ" dirty="0" smtClean="0"/>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19</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Obrázky</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000099" y="2000240"/>
            <a:ext cx="7572429" cy="1571636"/>
          </a:xfrm>
        </p:spPr>
        <p:txBody>
          <a:bodyPr/>
          <a:lstStyle/>
          <a:p>
            <a:pPr algn="just">
              <a:buFont typeface="Arial" pitchFamily="34" charset="0"/>
              <a:buChar char="•"/>
            </a:pPr>
            <a:r>
              <a:rPr lang="cs-CZ" dirty="0" smtClean="0"/>
              <a:t>Žáci se seznámí s jazykem HTML, jeho možnostmi a využitím při tvorbě webových stránek.</a:t>
            </a:r>
          </a:p>
          <a:p>
            <a:pPr algn="just">
              <a:buFont typeface="Arial" pitchFamily="34" charset="0"/>
              <a:buChar char="•"/>
            </a:pPr>
            <a:r>
              <a:rPr lang="cs-CZ" dirty="0" smtClean="0"/>
              <a:t>V rámci tohoto modulu se žáci naučí vytvořit a upravit statické webové stránky tvořené formátovaným textem s vloženými obrázky, tabulkami a hypertextovými odkazy.</a:t>
            </a:r>
          </a:p>
        </p:txBody>
      </p:sp>
      <p:sp>
        <p:nvSpPr>
          <p:cNvPr id="3" name="Zástupný symbol pro obsah 2"/>
          <p:cNvSpPr>
            <a:spLocks noGrp="1"/>
          </p:cNvSpPr>
          <p:nvPr>
            <p:ph idx="13"/>
          </p:nvPr>
        </p:nvSpPr>
        <p:spPr>
          <a:xfrm>
            <a:off x="928662" y="4429132"/>
            <a:ext cx="7500990" cy="1857388"/>
          </a:xfrm>
        </p:spPr>
        <p:txBody>
          <a:bodyPr/>
          <a:lstStyle/>
          <a:p>
            <a:pPr algn="just">
              <a:buFont typeface="Arial" pitchFamily="34" charset="0"/>
              <a:buChar char="•"/>
            </a:pPr>
            <a:r>
              <a:rPr lang="cs-CZ" dirty="0" smtClean="0"/>
              <a:t>Žák zná uživatelské rozhraní MS Windows.</a:t>
            </a:r>
          </a:p>
          <a:p>
            <a:pPr>
              <a:buFont typeface="Arial" pitchFamily="34" charset="0"/>
              <a:buChar char="•"/>
            </a:pPr>
            <a:r>
              <a:rPr lang="cs-CZ" dirty="0" smtClean="0"/>
              <a:t>Žák se orientuje ve struktuře složek a chápe jejich účel.</a:t>
            </a:r>
          </a:p>
          <a:p>
            <a:pPr>
              <a:buFont typeface="Arial" pitchFamily="34" charset="0"/>
              <a:buChar char="•"/>
            </a:pPr>
            <a:r>
              <a:rPr lang="cs-CZ" dirty="0" smtClean="0"/>
              <a:t>Žák se již seznámil s www službou Internetu, umí používat prohlížeč a vyhledávací služby, ví, co je to internetová adresa.</a:t>
            </a:r>
          </a:p>
          <a:p>
            <a:endParaRPr lang="cs-CZ" dirty="0"/>
          </a:p>
        </p:txBody>
      </p:sp>
      <p:sp>
        <p:nvSpPr>
          <p:cNvPr id="4" name="Zástupný symbol pro zápatí 3"/>
          <p:cNvSpPr>
            <a:spLocks noGrp="1"/>
          </p:cNvSpPr>
          <p:nvPr>
            <p:ph type="ftr" sz="quarter" idx="14"/>
          </p:nvPr>
        </p:nvSpPr>
        <p:spPr/>
        <p:txBody>
          <a:bodyPr/>
          <a:lstStyle/>
          <a:p>
            <a:pPr>
              <a:defRPr/>
            </a:pPr>
            <a:r>
              <a:rPr lang="cs-CZ" dirty="0" smtClean="0"/>
              <a:t>Tvorba webových stránek</a:t>
            </a:r>
          </a:p>
        </p:txBody>
      </p:sp>
      <p:sp>
        <p:nvSpPr>
          <p:cNvPr id="5" name="Zástupný symbol pro číslo snímku 4"/>
          <p:cNvSpPr>
            <a:spLocks noGrp="1"/>
          </p:cNvSpPr>
          <p:nvPr>
            <p:ph type="sldNum" sz="quarter" idx="4"/>
          </p:nvPr>
        </p:nvSpPr>
        <p:spPr/>
        <p:txBody>
          <a:bodyPr/>
          <a:lstStyle/>
          <a:p>
            <a:pPr>
              <a:defRPr/>
            </a:pPr>
            <a:r>
              <a:rPr lang="cs-CZ" smtClean="0"/>
              <a:t>číslo </a:t>
            </a:r>
            <a:r>
              <a:rPr lang="cs-CZ" b="0" smtClean="0"/>
              <a:t>snímku</a:t>
            </a:r>
            <a:r>
              <a:rPr lang="cs-CZ" smtClean="0"/>
              <a:t> </a:t>
            </a:r>
            <a:fld id="{596809EC-130A-4C23-AB6C-E531387A786D}" type="slidenum">
              <a:rPr lang="cs-CZ" smtClean="0"/>
              <a:pPr>
                <a:defRPr/>
              </a:pPr>
              <a:t>2</a:t>
            </a:fld>
            <a:endParaRPr lang="cs-CZ" dirty="0"/>
          </a:p>
        </p:txBody>
      </p:sp>
      <p:sp>
        <p:nvSpPr>
          <p:cNvPr id="6" name="Zástupný symbol pro datum 5"/>
          <p:cNvSpPr>
            <a:spLocks noGrp="1"/>
          </p:cNvSpPr>
          <p:nvPr>
            <p:ph type="dt" sz="half" idx="2"/>
          </p:nvPr>
        </p:nvSpPr>
        <p:spPr/>
        <p:txBody>
          <a:bodyPr/>
          <a:lstStyle/>
          <a:p>
            <a:pPr>
              <a:defRPr/>
            </a:pPr>
            <a:fld id="{666B765D-05F0-4C3A-8D3D-F57D39F29D48}" type="datetime1">
              <a:rPr lang="cs-CZ" smtClean="0"/>
              <a:pPr>
                <a:defRPr/>
              </a:pPr>
              <a:t>16. 1. 2017</a:t>
            </a:fld>
            <a:endParaRPr lang="cs-CZ"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35975" cy="4392612"/>
          </a:xfrm>
        </p:spPr>
        <p:txBody>
          <a:bodyPr/>
          <a:lstStyle/>
          <a:p>
            <a:pPr marL="0" indent="0">
              <a:buNone/>
            </a:pPr>
            <a:r>
              <a:rPr lang="cs-CZ" b="0" dirty="0" smtClean="0"/>
              <a:t>I obrázek může představovat odkaz - nejčastěji pro zobrazení velké fotografie z náhledu.</a:t>
            </a:r>
          </a:p>
          <a:p>
            <a:pPr marL="0" indent="0">
              <a:buNone/>
            </a:pPr>
            <a:r>
              <a:rPr lang="cs-CZ" b="0" dirty="0" smtClean="0"/>
              <a:t>Stačí příkaz</a:t>
            </a:r>
            <a:r>
              <a:rPr lang="cs-CZ" dirty="0" smtClean="0"/>
              <a:t> </a:t>
            </a:r>
            <a:r>
              <a:rPr lang="cs-CZ" dirty="0" smtClean="0">
                <a:solidFill>
                  <a:srgbClr val="0000FF"/>
                </a:solidFill>
              </a:rPr>
              <a:t>&lt;</a:t>
            </a:r>
            <a:r>
              <a:rPr lang="cs-CZ" dirty="0" err="1" smtClean="0">
                <a:solidFill>
                  <a:srgbClr val="0000FF"/>
                </a:solidFill>
              </a:rPr>
              <a:t>img</a:t>
            </a:r>
            <a:r>
              <a:rPr lang="cs-CZ" dirty="0" smtClean="0"/>
              <a:t> </a:t>
            </a:r>
            <a:r>
              <a:rPr lang="cs-CZ" dirty="0" smtClean="0">
                <a:solidFill>
                  <a:srgbClr val="0000FF"/>
                </a:solidFill>
              </a:rPr>
              <a:t>/&gt; </a:t>
            </a:r>
            <a:r>
              <a:rPr lang="cs-CZ" b="0" dirty="0" smtClean="0"/>
              <a:t>uzavřít do příkazu</a:t>
            </a:r>
            <a:r>
              <a:rPr lang="cs-CZ" dirty="0" smtClean="0"/>
              <a:t> </a:t>
            </a:r>
            <a:r>
              <a:rPr lang="en-US" dirty="0" smtClean="0">
                <a:solidFill>
                  <a:srgbClr val="0000FF"/>
                </a:solidFill>
              </a:rPr>
              <a:t>&lt;</a:t>
            </a:r>
            <a:r>
              <a:rPr lang="cs-CZ" dirty="0" smtClean="0">
                <a:solidFill>
                  <a:srgbClr val="0000FF"/>
                </a:solidFill>
              </a:rPr>
              <a:t>a</a:t>
            </a:r>
            <a:r>
              <a:rPr lang="en-US" dirty="0" smtClean="0">
                <a:solidFill>
                  <a:srgbClr val="0000FF"/>
                </a:solidFill>
              </a:rPr>
              <a:t>&gt;</a:t>
            </a:r>
            <a:r>
              <a:rPr lang="cs-CZ" dirty="0" smtClean="0">
                <a:solidFill>
                  <a:srgbClr val="0000FF"/>
                </a:solidFill>
              </a:rPr>
              <a:t>&lt;</a:t>
            </a:r>
            <a:r>
              <a:rPr lang="cs-CZ" dirty="0" err="1" smtClean="0">
                <a:solidFill>
                  <a:srgbClr val="0000FF"/>
                </a:solidFill>
              </a:rPr>
              <a:t>img</a:t>
            </a:r>
            <a:r>
              <a:rPr lang="cs-CZ" dirty="0" smtClean="0"/>
              <a:t> </a:t>
            </a:r>
            <a:r>
              <a:rPr lang="cs-CZ" dirty="0" smtClean="0">
                <a:solidFill>
                  <a:srgbClr val="0000FF"/>
                </a:solidFill>
              </a:rPr>
              <a:t>/&gt;</a:t>
            </a:r>
            <a:r>
              <a:rPr lang="en-US" dirty="0" smtClean="0">
                <a:solidFill>
                  <a:srgbClr val="0000FF"/>
                </a:solidFill>
              </a:rPr>
              <a:t>&lt;/a&gt;</a:t>
            </a:r>
            <a:endParaRPr lang="cs-CZ" dirty="0" smtClean="0"/>
          </a:p>
          <a:p>
            <a:pPr marL="0" indent="0">
              <a:spcBef>
                <a:spcPts val="1200"/>
              </a:spcBef>
              <a:buNone/>
            </a:pPr>
            <a:r>
              <a:rPr lang="cs-CZ" dirty="0" smtClean="0">
                <a:solidFill>
                  <a:srgbClr val="0000FF"/>
                </a:solidFill>
              </a:rPr>
              <a:t>&lt;a </a:t>
            </a:r>
            <a:r>
              <a:rPr lang="cs-CZ" dirty="0" err="1" smtClean="0">
                <a:solidFill>
                  <a:srgbClr val="9A0000"/>
                </a:solidFill>
              </a:rPr>
              <a:t>href</a:t>
            </a:r>
            <a:r>
              <a:rPr lang="cs-CZ" dirty="0" smtClean="0">
                <a:solidFill>
                  <a:srgbClr val="9A0000"/>
                </a:solidFill>
              </a:rPr>
              <a:t>=</a:t>
            </a:r>
            <a:r>
              <a:rPr lang="cs-CZ" dirty="0" smtClean="0">
                <a:solidFill>
                  <a:srgbClr val="168028"/>
                </a:solidFill>
              </a:rPr>
              <a:t>"VOBR.JPG"</a:t>
            </a:r>
            <a:r>
              <a:rPr lang="cs-CZ" dirty="0" smtClean="0">
                <a:solidFill>
                  <a:srgbClr val="0000FF"/>
                </a:solidFill>
              </a:rPr>
              <a:t>&gt;&lt;</a:t>
            </a:r>
            <a:r>
              <a:rPr lang="cs-CZ" dirty="0" err="1" smtClean="0">
                <a:solidFill>
                  <a:srgbClr val="0000FF"/>
                </a:solidFill>
              </a:rPr>
              <a:t>img</a:t>
            </a:r>
            <a:r>
              <a:rPr lang="cs-CZ" dirty="0" smtClean="0">
                <a:solidFill>
                  <a:srgbClr val="0000FF"/>
                </a:solidFill>
              </a:rPr>
              <a:t> </a:t>
            </a:r>
            <a:r>
              <a:rPr lang="cs-CZ" dirty="0" smtClean="0">
                <a:solidFill>
                  <a:srgbClr val="9A0000"/>
                </a:solidFill>
              </a:rPr>
              <a:t> </a:t>
            </a:r>
            <a:r>
              <a:rPr lang="cs-CZ" dirty="0" err="1" smtClean="0">
                <a:solidFill>
                  <a:srgbClr val="9A0000"/>
                </a:solidFill>
              </a:rPr>
              <a:t>src</a:t>
            </a:r>
            <a:r>
              <a:rPr lang="cs-CZ" dirty="0" smtClean="0">
                <a:solidFill>
                  <a:srgbClr val="9A0000"/>
                </a:solidFill>
              </a:rPr>
              <a:t>=</a:t>
            </a:r>
            <a:r>
              <a:rPr lang="cs-CZ" dirty="0" smtClean="0">
                <a:solidFill>
                  <a:srgbClr val="168028"/>
                </a:solidFill>
              </a:rPr>
              <a:t>"</a:t>
            </a:r>
            <a:r>
              <a:rPr lang="cs-CZ" dirty="0" err="1" smtClean="0">
                <a:solidFill>
                  <a:srgbClr val="168028"/>
                </a:solidFill>
              </a:rPr>
              <a:t>mobr.jpg</a:t>
            </a:r>
            <a:r>
              <a:rPr lang="cs-CZ" dirty="0" smtClean="0">
                <a:solidFill>
                  <a:srgbClr val="168028"/>
                </a:solidFill>
              </a:rPr>
              <a:t>" </a:t>
            </a:r>
            <a:r>
              <a:rPr lang="cs-CZ" dirty="0" smtClean="0">
                <a:solidFill>
                  <a:srgbClr val="9A0000"/>
                </a:solidFill>
              </a:rPr>
              <a:t>alt=</a:t>
            </a:r>
            <a:r>
              <a:rPr lang="cs-CZ" dirty="0" smtClean="0">
                <a:solidFill>
                  <a:srgbClr val="168028"/>
                </a:solidFill>
              </a:rPr>
              <a:t>"popis" </a:t>
            </a:r>
            <a:r>
              <a:rPr lang="cs-CZ" dirty="0" smtClean="0">
                <a:solidFill>
                  <a:srgbClr val="0000FF"/>
                </a:solidFill>
              </a:rPr>
              <a:t>/&gt;&lt;/a&gt;</a:t>
            </a:r>
          </a:p>
          <a:p>
            <a:pPr marL="0" indent="0">
              <a:spcBef>
                <a:spcPts val="1200"/>
              </a:spcBef>
              <a:buNone/>
              <a:tabLst/>
            </a:pPr>
            <a:r>
              <a:rPr lang="cs-CZ" b="0" dirty="0" smtClean="0"/>
              <a:t>V takovém případě musí být fotografie uložena ve dvou samostatných souborech (verzích): </a:t>
            </a:r>
            <a:r>
              <a:rPr lang="cs-CZ" dirty="0" smtClean="0"/>
              <a:t>malý náhled</a:t>
            </a:r>
            <a:r>
              <a:rPr lang="cs-CZ" b="0" dirty="0" smtClean="0"/>
              <a:t> a</a:t>
            </a:r>
            <a:r>
              <a:rPr lang="cs-CZ" dirty="0" smtClean="0"/>
              <a:t> velká fotografie</a:t>
            </a:r>
            <a:r>
              <a:rPr lang="cs-CZ" b="0" dirty="0" smtClean="0"/>
              <a:t>. Je vhodné ukládat je do samostatných složek a pojmenovat je stejně:</a:t>
            </a:r>
          </a:p>
          <a:p>
            <a:pPr marL="0" indent="0">
              <a:spcBef>
                <a:spcPts val="1200"/>
              </a:spcBef>
              <a:buNone/>
              <a:tabLst/>
            </a:pPr>
            <a:r>
              <a:rPr lang="cs-CZ" dirty="0" smtClean="0">
                <a:solidFill>
                  <a:srgbClr val="0000FF"/>
                </a:solidFill>
              </a:rPr>
              <a:t>&lt;a </a:t>
            </a:r>
            <a:r>
              <a:rPr lang="cs-CZ" dirty="0" err="1" smtClean="0">
                <a:solidFill>
                  <a:srgbClr val="9A0000"/>
                </a:solidFill>
              </a:rPr>
              <a:t>href</a:t>
            </a:r>
            <a:r>
              <a:rPr lang="cs-CZ" dirty="0" smtClean="0">
                <a:solidFill>
                  <a:srgbClr val="9A0000"/>
                </a:solidFill>
              </a:rPr>
              <a:t>=</a:t>
            </a:r>
            <a:r>
              <a:rPr lang="cs-CZ" dirty="0" smtClean="0">
                <a:solidFill>
                  <a:srgbClr val="168028"/>
                </a:solidFill>
              </a:rPr>
              <a:t>"fotky/</a:t>
            </a:r>
            <a:r>
              <a:rPr lang="cs-CZ" dirty="0" err="1" smtClean="0">
                <a:solidFill>
                  <a:srgbClr val="168028"/>
                </a:solidFill>
              </a:rPr>
              <a:t>ucebna.jpg</a:t>
            </a:r>
            <a:r>
              <a:rPr lang="cs-CZ" dirty="0" smtClean="0">
                <a:solidFill>
                  <a:srgbClr val="168028"/>
                </a:solidFill>
              </a:rPr>
              <a:t>"</a:t>
            </a:r>
            <a:r>
              <a:rPr lang="cs-CZ" dirty="0" smtClean="0">
                <a:solidFill>
                  <a:srgbClr val="0000FF"/>
                </a:solidFill>
              </a:rPr>
              <a:t>&gt;&lt;</a:t>
            </a:r>
            <a:r>
              <a:rPr lang="cs-CZ" dirty="0" err="1" smtClean="0">
                <a:solidFill>
                  <a:srgbClr val="0000FF"/>
                </a:solidFill>
              </a:rPr>
              <a:t>img</a:t>
            </a:r>
            <a:r>
              <a:rPr lang="cs-CZ" dirty="0" smtClean="0">
                <a:solidFill>
                  <a:srgbClr val="0000FF"/>
                </a:solidFill>
              </a:rPr>
              <a:t> </a:t>
            </a:r>
            <a:r>
              <a:rPr lang="cs-CZ" dirty="0" smtClean="0">
                <a:solidFill>
                  <a:srgbClr val="9A0000"/>
                </a:solidFill>
              </a:rPr>
              <a:t> </a:t>
            </a:r>
            <a:r>
              <a:rPr lang="cs-CZ" dirty="0" err="1" smtClean="0">
                <a:solidFill>
                  <a:srgbClr val="9A0000"/>
                </a:solidFill>
              </a:rPr>
              <a:t>src</a:t>
            </a:r>
            <a:r>
              <a:rPr lang="cs-CZ" dirty="0" smtClean="0">
                <a:solidFill>
                  <a:srgbClr val="9A0000"/>
                </a:solidFill>
              </a:rPr>
              <a:t>=</a:t>
            </a:r>
            <a:r>
              <a:rPr lang="cs-CZ" dirty="0" smtClean="0">
                <a:solidFill>
                  <a:srgbClr val="168028"/>
                </a:solidFill>
              </a:rPr>
              <a:t>"</a:t>
            </a:r>
            <a:r>
              <a:rPr lang="cs-CZ" dirty="0" err="1" smtClean="0">
                <a:solidFill>
                  <a:srgbClr val="168028"/>
                </a:solidFill>
              </a:rPr>
              <a:t>nahledy</a:t>
            </a:r>
            <a:r>
              <a:rPr lang="cs-CZ" dirty="0" smtClean="0">
                <a:solidFill>
                  <a:srgbClr val="168028"/>
                </a:solidFill>
              </a:rPr>
              <a:t>/</a:t>
            </a:r>
            <a:r>
              <a:rPr lang="cs-CZ" dirty="0" err="1" smtClean="0">
                <a:solidFill>
                  <a:srgbClr val="168028"/>
                </a:solidFill>
              </a:rPr>
              <a:t>ucebna.jpg</a:t>
            </a:r>
            <a:r>
              <a:rPr lang="cs-CZ" dirty="0" smtClean="0">
                <a:solidFill>
                  <a:srgbClr val="168028"/>
                </a:solidFill>
              </a:rPr>
              <a:t>" </a:t>
            </a:r>
            <a:r>
              <a:rPr lang="cs-CZ" dirty="0" smtClean="0">
                <a:solidFill>
                  <a:srgbClr val="9A0000"/>
                </a:solidFill>
              </a:rPr>
              <a:t>alt=</a:t>
            </a:r>
            <a:r>
              <a:rPr lang="cs-CZ" dirty="0" smtClean="0">
                <a:solidFill>
                  <a:srgbClr val="168028"/>
                </a:solidFill>
              </a:rPr>
              <a:t>"Učebna" </a:t>
            </a:r>
            <a:r>
              <a:rPr lang="cs-CZ" dirty="0" smtClean="0">
                <a:solidFill>
                  <a:srgbClr val="0000FF"/>
                </a:solidFill>
              </a:rPr>
              <a:t>/&gt;&lt;/a&gt;</a:t>
            </a:r>
            <a:endParaRPr lang="cs-CZ" b="0" dirty="0" smtClean="0"/>
          </a:p>
          <a:p>
            <a:pPr marL="0" indent="0">
              <a:spcBef>
                <a:spcPts val="1200"/>
              </a:spcBef>
              <a:buNone/>
              <a:tabLst/>
            </a:pPr>
            <a:r>
              <a:rPr lang="cs-CZ" b="0" dirty="0" smtClean="0"/>
              <a:t>Opět platí, že pokud obrázek tvoří odkaz, neměla by za příkazem</a:t>
            </a:r>
            <a:r>
              <a:rPr lang="cs-CZ" dirty="0" smtClean="0"/>
              <a:t> </a:t>
            </a:r>
            <a:r>
              <a:rPr lang="cs-CZ" dirty="0" smtClean="0">
                <a:solidFill>
                  <a:srgbClr val="0000FF"/>
                </a:solidFill>
              </a:rPr>
              <a:t>&lt;</a:t>
            </a:r>
            <a:r>
              <a:rPr lang="cs-CZ" dirty="0" err="1" smtClean="0">
                <a:solidFill>
                  <a:srgbClr val="0000FF"/>
                </a:solidFill>
              </a:rPr>
              <a:t>img</a:t>
            </a:r>
            <a:r>
              <a:rPr lang="cs-CZ" dirty="0" smtClean="0"/>
              <a:t> </a:t>
            </a:r>
            <a:r>
              <a:rPr lang="cs-CZ" dirty="0" smtClean="0">
                <a:solidFill>
                  <a:srgbClr val="0000FF"/>
                </a:solidFill>
              </a:rPr>
              <a:t>/&gt;</a:t>
            </a:r>
            <a:r>
              <a:rPr lang="cs-CZ" b="0" dirty="0" smtClean="0"/>
              <a:t> být mezera ani konec řádku, protože by prohlížeč zařadil tuto mezeru do odkazu, což opticky nevypadá dobře.</a:t>
            </a:r>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20</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Odkaz tvořený obrázkem</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35975" cy="4392612"/>
          </a:xfrm>
        </p:spPr>
        <p:txBody>
          <a:bodyPr/>
          <a:lstStyle/>
          <a:p>
            <a:pPr marL="0" indent="0">
              <a:buNone/>
            </a:pPr>
            <a:r>
              <a:rPr lang="cs-CZ" b="0" dirty="0" smtClean="0"/>
              <a:t>Obtékání se nastavuje jako vlastnost obrázku. Lze ho zapnout buď lokálně parametrem </a:t>
            </a:r>
            <a:r>
              <a:rPr lang="cs-CZ" dirty="0" err="1" smtClean="0">
                <a:solidFill>
                  <a:srgbClr val="9A0000"/>
                </a:solidFill>
              </a:rPr>
              <a:t>align</a:t>
            </a:r>
            <a:r>
              <a:rPr lang="cs-CZ" b="0" dirty="0" smtClean="0"/>
              <a:t>, nebo stylem.</a:t>
            </a:r>
          </a:p>
          <a:p>
            <a:pPr marL="1800000" indent="0">
              <a:spcBef>
                <a:spcPts val="1200"/>
              </a:spcBef>
              <a:buNone/>
            </a:pPr>
            <a:r>
              <a:rPr lang="cs-CZ" dirty="0" smtClean="0">
                <a:solidFill>
                  <a:srgbClr val="0000FF"/>
                </a:solidFill>
              </a:rPr>
              <a:t>&lt;</a:t>
            </a:r>
            <a:r>
              <a:rPr lang="cs-CZ" dirty="0" err="1" smtClean="0">
                <a:solidFill>
                  <a:srgbClr val="0000FF"/>
                </a:solidFill>
              </a:rPr>
              <a:t>img</a:t>
            </a:r>
            <a:r>
              <a:rPr lang="cs-CZ" dirty="0" smtClean="0">
                <a:solidFill>
                  <a:srgbClr val="0000FF"/>
                </a:solidFill>
              </a:rPr>
              <a:t> </a:t>
            </a:r>
            <a:r>
              <a:rPr lang="cs-CZ" dirty="0" smtClean="0">
                <a:solidFill>
                  <a:srgbClr val="9A0000"/>
                </a:solidFill>
              </a:rPr>
              <a:t> </a:t>
            </a:r>
            <a:r>
              <a:rPr lang="cs-CZ" dirty="0" err="1" smtClean="0">
                <a:solidFill>
                  <a:srgbClr val="9A0000"/>
                </a:solidFill>
              </a:rPr>
              <a:t>src</a:t>
            </a:r>
            <a:r>
              <a:rPr lang="cs-CZ" dirty="0" smtClean="0">
                <a:solidFill>
                  <a:srgbClr val="9A0000"/>
                </a:solidFill>
              </a:rPr>
              <a:t>=</a:t>
            </a:r>
            <a:r>
              <a:rPr lang="cs-CZ" dirty="0" smtClean="0">
                <a:solidFill>
                  <a:srgbClr val="168028"/>
                </a:solidFill>
              </a:rPr>
              <a:t>"ucebna1.jpg" </a:t>
            </a:r>
            <a:r>
              <a:rPr lang="cs-CZ" dirty="0" smtClean="0">
                <a:solidFill>
                  <a:srgbClr val="9A0000"/>
                </a:solidFill>
              </a:rPr>
              <a:t>alt=</a:t>
            </a:r>
            <a:r>
              <a:rPr lang="cs-CZ" dirty="0" smtClean="0">
                <a:solidFill>
                  <a:srgbClr val="168028"/>
                </a:solidFill>
              </a:rPr>
              <a:t>"Učebna1" </a:t>
            </a:r>
            <a:r>
              <a:rPr lang="cs-CZ" dirty="0" err="1" smtClean="0">
                <a:solidFill>
                  <a:srgbClr val="9A0000"/>
                </a:solidFill>
              </a:rPr>
              <a:t>align</a:t>
            </a:r>
            <a:r>
              <a:rPr lang="cs-CZ" dirty="0" smtClean="0">
                <a:solidFill>
                  <a:srgbClr val="9A0000"/>
                </a:solidFill>
              </a:rPr>
              <a:t>=</a:t>
            </a:r>
            <a:r>
              <a:rPr lang="cs-CZ" dirty="0" smtClean="0">
                <a:solidFill>
                  <a:srgbClr val="168028"/>
                </a:solidFill>
              </a:rPr>
              <a:t>"</a:t>
            </a:r>
            <a:r>
              <a:rPr lang="cs-CZ" dirty="0" err="1" smtClean="0">
                <a:solidFill>
                  <a:srgbClr val="168028"/>
                </a:solidFill>
              </a:rPr>
              <a:t>left</a:t>
            </a:r>
            <a:r>
              <a:rPr lang="cs-CZ" dirty="0" smtClean="0">
                <a:solidFill>
                  <a:srgbClr val="168028"/>
                </a:solidFill>
              </a:rPr>
              <a:t>" </a:t>
            </a:r>
            <a:r>
              <a:rPr lang="cs-CZ" dirty="0" smtClean="0">
                <a:solidFill>
                  <a:srgbClr val="0000FF"/>
                </a:solidFill>
              </a:rPr>
              <a:t>/&gt;</a:t>
            </a:r>
          </a:p>
          <a:p>
            <a:pPr marL="1800000" indent="0">
              <a:spcBef>
                <a:spcPts val="1200"/>
              </a:spcBef>
              <a:buNone/>
              <a:tabLst/>
            </a:pPr>
            <a:r>
              <a:rPr lang="cs-CZ" b="0" dirty="0" smtClean="0"/>
              <a:t>Obrázek může být umístěn vlevo</a:t>
            </a:r>
          </a:p>
          <a:p>
            <a:pPr marL="1800000" indent="0">
              <a:spcBef>
                <a:spcPts val="1200"/>
              </a:spcBef>
              <a:buNone/>
              <a:tabLst/>
            </a:pPr>
            <a:endParaRPr lang="cs-CZ" dirty="0" smtClean="0"/>
          </a:p>
          <a:p>
            <a:pPr marL="0" indent="0">
              <a:spcBef>
                <a:spcPts val="1200"/>
              </a:spcBef>
              <a:buNone/>
              <a:tabLst/>
            </a:pPr>
            <a:r>
              <a:rPr lang="cs-CZ" b="0" dirty="0" smtClean="0"/>
              <a:t>nebo vpravo a obtékán následujícím textem.</a:t>
            </a:r>
          </a:p>
          <a:p>
            <a:pPr marL="0" indent="0">
              <a:spcBef>
                <a:spcPts val="1200"/>
              </a:spcBef>
              <a:buNone/>
              <a:tabLst/>
            </a:pPr>
            <a:r>
              <a:rPr lang="cs-CZ" dirty="0" smtClean="0">
                <a:solidFill>
                  <a:srgbClr val="0000FF"/>
                </a:solidFill>
              </a:rPr>
              <a:t>&lt;</a:t>
            </a:r>
            <a:r>
              <a:rPr lang="cs-CZ" dirty="0" err="1" smtClean="0">
                <a:solidFill>
                  <a:srgbClr val="0000FF"/>
                </a:solidFill>
              </a:rPr>
              <a:t>img</a:t>
            </a:r>
            <a:r>
              <a:rPr lang="cs-CZ" dirty="0" smtClean="0">
                <a:solidFill>
                  <a:srgbClr val="0000FF"/>
                </a:solidFill>
              </a:rPr>
              <a:t> </a:t>
            </a:r>
            <a:r>
              <a:rPr lang="cs-CZ" dirty="0" smtClean="0">
                <a:solidFill>
                  <a:srgbClr val="9A0000"/>
                </a:solidFill>
              </a:rPr>
              <a:t> </a:t>
            </a:r>
            <a:r>
              <a:rPr lang="cs-CZ" dirty="0" err="1" smtClean="0">
                <a:solidFill>
                  <a:srgbClr val="9A0000"/>
                </a:solidFill>
              </a:rPr>
              <a:t>src</a:t>
            </a:r>
            <a:r>
              <a:rPr lang="cs-CZ" dirty="0" smtClean="0">
                <a:solidFill>
                  <a:srgbClr val="9A0000"/>
                </a:solidFill>
              </a:rPr>
              <a:t>=</a:t>
            </a:r>
            <a:r>
              <a:rPr lang="cs-CZ" dirty="0" smtClean="0">
                <a:solidFill>
                  <a:srgbClr val="168028"/>
                </a:solidFill>
              </a:rPr>
              <a:t>"ucebna2.jpg" </a:t>
            </a:r>
            <a:r>
              <a:rPr lang="cs-CZ" dirty="0" smtClean="0">
                <a:solidFill>
                  <a:srgbClr val="9A0000"/>
                </a:solidFill>
              </a:rPr>
              <a:t>alt=</a:t>
            </a:r>
            <a:r>
              <a:rPr lang="cs-CZ" dirty="0" smtClean="0">
                <a:solidFill>
                  <a:srgbClr val="168028"/>
                </a:solidFill>
              </a:rPr>
              <a:t>"Učebna2" </a:t>
            </a:r>
            <a:r>
              <a:rPr lang="cs-CZ" dirty="0" err="1" smtClean="0">
                <a:solidFill>
                  <a:srgbClr val="9A0000"/>
                </a:solidFill>
              </a:rPr>
              <a:t>align</a:t>
            </a:r>
            <a:r>
              <a:rPr lang="cs-CZ" dirty="0" smtClean="0">
                <a:solidFill>
                  <a:srgbClr val="9A0000"/>
                </a:solidFill>
              </a:rPr>
              <a:t>=</a:t>
            </a:r>
            <a:r>
              <a:rPr lang="cs-CZ" dirty="0" smtClean="0">
                <a:solidFill>
                  <a:srgbClr val="168028"/>
                </a:solidFill>
              </a:rPr>
              <a:t>"</a:t>
            </a:r>
            <a:r>
              <a:rPr lang="cs-CZ" dirty="0" err="1" smtClean="0">
                <a:solidFill>
                  <a:srgbClr val="168028"/>
                </a:solidFill>
              </a:rPr>
              <a:t>right</a:t>
            </a:r>
            <a:r>
              <a:rPr lang="cs-CZ" dirty="0" smtClean="0">
                <a:solidFill>
                  <a:srgbClr val="168028"/>
                </a:solidFill>
              </a:rPr>
              <a:t>" </a:t>
            </a:r>
            <a:r>
              <a:rPr lang="cs-CZ" dirty="0" smtClean="0">
                <a:solidFill>
                  <a:srgbClr val="0000FF"/>
                </a:solidFill>
              </a:rPr>
              <a:t>/&gt;</a:t>
            </a:r>
          </a:p>
          <a:p>
            <a:pPr marL="0" indent="0">
              <a:spcBef>
                <a:spcPts val="1200"/>
              </a:spcBef>
              <a:buNone/>
              <a:tabLst/>
            </a:pPr>
            <a:endParaRPr lang="cs-CZ" dirty="0" smtClean="0">
              <a:solidFill>
                <a:srgbClr val="0000FF"/>
              </a:solidFill>
            </a:endParaRPr>
          </a:p>
          <a:p>
            <a:pPr marL="0" indent="0">
              <a:spcBef>
                <a:spcPts val="1200"/>
              </a:spcBef>
              <a:buNone/>
              <a:tabLst/>
            </a:pPr>
            <a:r>
              <a:rPr lang="cs-CZ" b="0" dirty="0" smtClean="0"/>
              <a:t>Obtékání lze i předčasně ukončit, buď vlastností definovanou ve stylu, nebo příkazem:</a:t>
            </a:r>
            <a:r>
              <a:rPr lang="en-US" b="0" dirty="0" smtClean="0"/>
              <a:t/>
            </a:r>
            <a:br>
              <a:rPr lang="en-US" b="0" dirty="0" smtClean="0"/>
            </a:br>
            <a:r>
              <a:rPr lang="cs-CZ" b="0" dirty="0" smtClean="0"/>
              <a:t> </a:t>
            </a:r>
            <a:r>
              <a:rPr lang="en-US" dirty="0" smtClean="0">
                <a:solidFill>
                  <a:srgbClr val="0000FF"/>
                </a:solidFill>
              </a:rPr>
              <a:t>&lt;</a:t>
            </a:r>
            <a:r>
              <a:rPr lang="en-US" dirty="0" err="1" smtClean="0">
                <a:solidFill>
                  <a:srgbClr val="0000FF"/>
                </a:solidFill>
              </a:rPr>
              <a:t>br</a:t>
            </a:r>
            <a:r>
              <a:rPr lang="en-US" dirty="0" smtClean="0">
                <a:solidFill>
                  <a:srgbClr val="9A0000"/>
                </a:solidFill>
              </a:rPr>
              <a:t> clear=</a:t>
            </a:r>
            <a:r>
              <a:rPr lang="en-US" dirty="0" smtClean="0">
                <a:solidFill>
                  <a:srgbClr val="168028"/>
                </a:solidFill>
              </a:rPr>
              <a:t>"left"</a:t>
            </a:r>
            <a:r>
              <a:rPr lang="en-US" dirty="0" smtClean="0">
                <a:solidFill>
                  <a:srgbClr val="0000FF"/>
                </a:solidFill>
              </a:rPr>
              <a:t> /&gt;</a:t>
            </a:r>
            <a:r>
              <a:rPr lang="cs-CZ" b="0" dirty="0" smtClean="0"/>
              <a:t> </a:t>
            </a:r>
            <a:r>
              <a:rPr lang="en-US" dirty="0" smtClean="0">
                <a:solidFill>
                  <a:srgbClr val="0000FF"/>
                </a:solidFill>
              </a:rPr>
              <a:t>&lt;</a:t>
            </a:r>
            <a:r>
              <a:rPr lang="en-US" dirty="0" err="1" smtClean="0">
                <a:solidFill>
                  <a:srgbClr val="0000FF"/>
                </a:solidFill>
              </a:rPr>
              <a:t>br</a:t>
            </a:r>
            <a:r>
              <a:rPr lang="en-US" dirty="0" smtClean="0">
                <a:solidFill>
                  <a:srgbClr val="9A0000"/>
                </a:solidFill>
              </a:rPr>
              <a:t> clear=</a:t>
            </a:r>
            <a:r>
              <a:rPr lang="en-US" dirty="0" smtClean="0">
                <a:solidFill>
                  <a:srgbClr val="168028"/>
                </a:solidFill>
              </a:rPr>
              <a:t>"right"</a:t>
            </a:r>
            <a:r>
              <a:rPr lang="en-US" dirty="0" smtClean="0">
                <a:solidFill>
                  <a:srgbClr val="0000FF"/>
                </a:solidFill>
              </a:rPr>
              <a:t> /&gt;</a:t>
            </a:r>
            <a:r>
              <a:rPr lang="cs-CZ" b="0" dirty="0" smtClean="0"/>
              <a:t> </a:t>
            </a:r>
            <a:r>
              <a:rPr lang="en-US" dirty="0" smtClean="0">
                <a:solidFill>
                  <a:srgbClr val="0000FF"/>
                </a:solidFill>
              </a:rPr>
              <a:t>&lt;</a:t>
            </a:r>
            <a:r>
              <a:rPr lang="en-US" dirty="0" err="1" smtClean="0">
                <a:solidFill>
                  <a:srgbClr val="0000FF"/>
                </a:solidFill>
              </a:rPr>
              <a:t>br</a:t>
            </a:r>
            <a:r>
              <a:rPr lang="en-US" dirty="0" smtClean="0">
                <a:solidFill>
                  <a:srgbClr val="9A0000"/>
                </a:solidFill>
              </a:rPr>
              <a:t> clear=</a:t>
            </a:r>
            <a:r>
              <a:rPr lang="en-US" dirty="0" smtClean="0">
                <a:solidFill>
                  <a:srgbClr val="168028"/>
                </a:solidFill>
              </a:rPr>
              <a:t>"all"</a:t>
            </a:r>
            <a:r>
              <a:rPr lang="en-US" dirty="0" smtClean="0">
                <a:solidFill>
                  <a:srgbClr val="0000FF"/>
                </a:solidFill>
              </a:rPr>
              <a:t> /&gt;</a:t>
            </a:r>
            <a:r>
              <a:rPr lang="cs-CZ" dirty="0" smtClean="0">
                <a:solidFill>
                  <a:srgbClr val="0000FF"/>
                </a:solidFill>
              </a:rPr>
              <a:t/>
            </a:r>
            <a:br>
              <a:rPr lang="cs-CZ" dirty="0" smtClean="0">
                <a:solidFill>
                  <a:srgbClr val="0000FF"/>
                </a:solidFill>
              </a:rPr>
            </a:br>
            <a:r>
              <a:rPr lang="cs-CZ" b="0" dirty="0" smtClean="0"/>
              <a:t>(levé obtékání, pravé obtékání, obojí obtékání)</a:t>
            </a:r>
            <a:endParaRPr lang="cs-CZ" dirty="0" smtClean="0"/>
          </a:p>
          <a:p>
            <a:pPr marL="0" indent="0">
              <a:spcBef>
                <a:spcPts val="1200"/>
              </a:spcBef>
              <a:buNone/>
              <a:tabLst/>
            </a:pPr>
            <a:endParaRPr lang="cs-CZ" dirty="0" smtClean="0">
              <a:solidFill>
                <a:srgbClr val="0000FF"/>
              </a:solidFill>
            </a:endParaRPr>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21</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Obrázek obtékaný textem</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pic>
        <p:nvPicPr>
          <p:cNvPr id="8" name="Obrázek 7" descr="2-6.jpg"/>
          <p:cNvPicPr>
            <a:picLocks noChangeAspect="1"/>
          </p:cNvPicPr>
          <p:nvPr/>
        </p:nvPicPr>
        <p:blipFill>
          <a:blip r:embed="rId3"/>
          <a:stretch>
            <a:fillRect/>
          </a:stretch>
        </p:blipFill>
        <p:spPr>
          <a:xfrm>
            <a:off x="500034" y="2571744"/>
            <a:ext cx="1463040" cy="1143000"/>
          </a:xfrm>
          <a:prstGeom prst="rect">
            <a:avLst/>
          </a:prstGeom>
        </p:spPr>
      </p:pic>
      <p:pic>
        <p:nvPicPr>
          <p:cNvPr id="9" name="Obrázek 8" descr="1.jpg"/>
          <p:cNvPicPr>
            <a:picLocks noChangeAspect="1"/>
          </p:cNvPicPr>
          <p:nvPr/>
        </p:nvPicPr>
        <p:blipFill>
          <a:blip r:embed="rId4"/>
          <a:stretch>
            <a:fillRect/>
          </a:stretch>
        </p:blipFill>
        <p:spPr>
          <a:xfrm>
            <a:off x="6000760" y="3643314"/>
            <a:ext cx="1546860" cy="1143000"/>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35975" cy="4392612"/>
          </a:xfrm>
        </p:spPr>
        <p:txBody>
          <a:bodyPr/>
          <a:lstStyle/>
          <a:p>
            <a:pPr marL="0" indent="0">
              <a:buNone/>
            </a:pPr>
            <a:r>
              <a:rPr lang="cs-CZ" b="0" dirty="0" smtClean="0"/>
              <a:t>V obrázku můžeme pomocí </a:t>
            </a:r>
            <a:r>
              <a:rPr lang="cs-CZ" b="0" dirty="0" err="1" smtClean="0"/>
              <a:t>klikací</a:t>
            </a:r>
            <a:r>
              <a:rPr lang="cs-CZ" b="0" dirty="0" smtClean="0"/>
              <a:t> mapy definovat oblasti, které se potom chovají jako odkazy.</a:t>
            </a:r>
          </a:p>
          <a:p>
            <a:pPr marL="0" indent="0">
              <a:buNone/>
            </a:pPr>
            <a:r>
              <a:rPr lang="cs-CZ" b="0" dirty="0" smtClean="0"/>
              <a:t>Můžeme zadat tři typy oblastí (</a:t>
            </a:r>
            <a:r>
              <a:rPr lang="cs-CZ" b="0" dirty="0" err="1" smtClean="0"/>
              <a:t>shape</a:t>
            </a:r>
            <a:r>
              <a:rPr lang="cs-CZ" b="0" dirty="0" smtClean="0"/>
              <a:t>):</a:t>
            </a:r>
          </a:p>
          <a:p>
            <a:pPr marL="0" indent="0">
              <a:spcBef>
                <a:spcPts val="2400"/>
              </a:spcBef>
              <a:buNone/>
            </a:pPr>
            <a:r>
              <a:rPr lang="cs-CZ" dirty="0" smtClean="0"/>
              <a:t>	</a:t>
            </a:r>
            <a:r>
              <a:rPr lang="cs-CZ" dirty="0" err="1" smtClean="0"/>
              <a:t>circle</a:t>
            </a:r>
            <a:r>
              <a:rPr lang="cs-CZ" dirty="0" smtClean="0"/>
              <a:t>	kružnice</a:t>
            </a:r>
          </a:p>
          <a:p>
            <a:pPr marL="0" indent="0">
              <a:spcBef>
                <a:spcPts val="2400"/>
              </a:spcBef>
              <a:buNone/>
            </a:pPr>
            <a:r>
              <a:rPr lang="cs-CZ" dirty="0" smtClean="0"/>
              <a:t>	</a:t>
            </a:r>
            <a:r>
              <a:rPr lang="cs-CZ" dirty="0" err="1" smtClean="0"/>
              <a:t>rect</a:t>
            </a:r>
            <a:r>
              <a:rPr lang="cs-CZ" dirty="0" smtClean="0"/>
              <a:t>	obdélník</a:t>
            </a:r>
          </a:p>
          <a:p>
            <a:pPr marL="0" indent="0">
              <a:spcBef>
                <a:spcPts val="2400"/>
              </a:spcBef>
              <a:buNone/>
            </a:pPr>
            <a:r>
              <a:rPr lang="cs-CZ" dirty="0" smtClean="0"/>
              <a:t>	</a:t>
            </a:r>
            <a:r>
              <a:rPr lang="cs-CZ" dirty="0" err="1" smtClean="0"/>
              <a:t>poly</a:t>
            </a:r>
            <a:r>
              <a:rPr lang="cs-CZ" dirty="0" smtClean="0"/>
              <a:t>	polygon</a:t>
            </a:r>
            <a:endParaRPr lang="en-US" dirty="0" smtClean="0"/>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22</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Odkaz z části obrázku</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grpSp>
        <p:nvGrpSpPr>
          <p:cNvPr id="8" name="Skupina 7"/>
          <p:cNvGrpSpPr/>
          <p:nvPr/>
        </p:nvGrpSpPr>
        <p:grpSpPr>
          <a:xfrm>
            <a:off x="500034" y="2928934"/>
            <a:ext cx="642942" cy="1715306"/>
            <a:chOff x="714348" y="3000372"/>
            <a:chExt cx="642942" cy="1715306"/>
          </a:xfrm>
        </p:grpSpPr>
        <p:sp>
          <p:nvSpPr>
            <p:cNvPr id="9" name="Elipsa 8"/>
            <p:cNvSpPr/>
            <p:nvPr/>
          </p:nvSpPr>
          <p:spPr bwMode="auto">
            <a:xfrm>
              <a:off x="714348" y="3000372"/>
              <a:ext cx="428628" cy="428628"/>
            </a:xfrm>
            <a:prstGeom prst="ellipse">
              <a:avLst/>
            </a:prstGeom>
            <a:noFill/>
            <a:ln w="38100" cap="flat" cmpd="sng" algn="ctr">
              <a:solidFill>
                <a:schemeClr val="tx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
          <p:nvSpPr>
            <p:cNvPr id="11" name="Obdélník 10"/>
            <p:cNvSpPr/>
            <p:nvPr/>
          </p:nvSpPr>
          <p:spPr bwMode="auto">
            <a:xfrm>
              <a:off x="714348" y="3571876"/>
              <a:ext cx="642942" cy="428628"/>
            </a:xfrm>
            <a:prstGeom prst="rect">
              <a:avLst/>
            </a:prstGeom>
            <a:noFill/>
            <a:ln w="38100" cap="flat" cmpd="sng" algn="ctr">
              <a:solidFill>
                <a:schemeClr val="tx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endParaRPr lang="cs-CZ" smtClean="0"/>
            </a:p>
          </p:txBody>
        </p:sp>
        <p:grpSp>
          <p:nvGrpSpPr>
            <p:cNvPr id="12" name="Skupina 28"/>
            <p:cNvGrpSpPr/>
            <p:nvPr/>
          </p:nvGrpSpPr>
          <p:grpSpPr>
            <a:xfrm>
              <a:off x="714348" y="4143380"/>
              <a:ext cx="571504" cy="572298"/>
              <a:chOff x="714348" y="4143380"/>
              <a:chExt cx="571504" cy="572298"/>
            </a:xfrm>
          </p:grpSpPr>
          <p:cxnSp>
            <p:nvCxnSpPr>
              <p:cNvPr id="13" name="Přímá spojovací čára 12"/>
              <p:cNvCxnSpPr/>
              <p:nvPr/>
            </p:nvCxnSpPr>
            <p:spPr bwMode="auto">
              <a:xfrm rot="5400000" flipH="1" flipV="1">
                <a:off x="857224" y="4643446"/>
                <a:ext cx="142876" cy="1588"/>
              </a:xfrm>
              <a:prstGeom prst="line">
                <a:avLst/>
              </a:prstGeom>
              <a:noFill/>
              <a:ln w="38100" cap="flat" cmpd="sng" algn="ctr">
                <a:solidFill>
                  <a:schemeClr val="tx1"/>
                </a:solidFill>
                <a:prstDash val="sysDash"/>
                <a:round/>
                <a:headEnd type="none" w="med" len="med"/>
                <a:tailEnd type="none" w="med" len="med"/>
              </a:ln>
              <a:effectLst/>
            </p:spPr>
          </p:cxnSp>
          <p:grpSp>
            <p:nvGrpSpPr>
              <p:cNvPr id="14" name="Skupina 26"/>
              <p:cNvGrpSpPr/>
              <p:nvPr/>
            </p:nvGrpSpPr>
            <p:grpSpPr>
              <a:xfrm>
                <a:off x="714348" y="4143380"/>
                <a:ext cx="571504" cy="571504"/>
                <a:chOff x="714348" y="4143380"/>
                <a:chExt cx="571504" cy="571504"/>
              </a:xfrm>
            </p:grpSpPr>
            <p:cxnSp>
              <p:nvCxnSpPr>
                <p:cNvPr id="15" name="Přímá spojovací čára 14"/>
                <p:cNvCxnSpPr/>
                <p:nvPr/>
              </p:nvCxnSpPr>
              <p:spPr bwMode="auto">
                <a:xfrm rot="5400000" flipH="1" flipV="1">
                  <a:off x="678629" y="4179099"/>
                  <a:ext cx="285752" cy="214314"/>
                </a:xfrm>
                <a:prstGeom prst="line">
                  <a:avLst/>
                </a:prstGeom>
                <a:noFill/>
                <a:ln w="38100" cap="flat" cmpd="sng" algn="ctr">
                  <a:solidFill>
                    <a:schemeClr val="tx1"/>
                  </a:solidFill>
                  <a:prstDash val="sysDash"/>
                  <a:round/>
                  <a:headEnd type="none" w="med" len="med"/>
                  <a:tailEnd type="none" w="med" len="med"/>
                </a:ln>
                <a:effectLst/>
              </p:spPr>
            </p:cxnSp>
            <p:cxnSp>
              <p:nvCxnSpPr>
                <p:cNvPr id="16" name="Přímá spojovací čára 15"/>
                <p:cNvCxnSpPr/>
                <p:nvPr/>
              </p:nvCxnSpPr>
              <p:spPr bwMode="auto">
                <a:xfrm flipV="1">
                  <a:off x="928662" y="4500570"/>
                  <a:ext cx="357190" cy="214314"/>
                </a:xfrm>
                <a:prstGeom prst="line">
                  <a:avLst/>
                </a:prstGeom>
                <a:noFill/>
                <a:ln w="38100" cap="flat" cmpd="sng" algn="ctr">
                  <a:solidFill>
                    <a:schemeClr val="tx1"/>
                  </a:solidFill>
                  <a:prstDash val="sysDash"/>
                  <a:round/>
                  <a:headEnd type="none" w="med" len="med"/>
                  <a:tailEnd type="none" w="med" len="med"/>
                </a:ln>
                <a:effectLst/>
              </p:spPr>
            </p:cxnSp>
            <p:cxnSp>
              <p:nvCxnSpPr>
                <p:cNvPr id="17" name="Přímá spojovací čára 16"/>
                <p:cNvCxnSpPr/>
                <p:nvPr/>
              </p:nvCxnSpPr>
              <p:spPr bwMode="auto">
                <a:xfrm rot="10800000">
                  <a:off x="928662" y="4429132"/>
                  <a:ext cx="357190" cy="71438"/>
                </a:xfrm>
                <a:prstGeom prst="line">
                  <a:avLst/>
                </a:prstGeom>
                <a:noFill/>
                <a:ln w="38100" cap="flat" cmpd="sng" algn="ctr">
                  <a:solidFill>
                    <a:schemeClr val="tx1"/>
                  </a:solidFill>
                  <a:prstDash val="sysDash"/>
                  <a:round/>
                  <a:headEnd type="none" w="med" len="med"/>
                  <a:tailEnd type="none" w="med" len="med"/>
                </a:ln>
                <a:effectLst/>
              </p:spPr>
            </p:cxnSp>
            <p:cxnSp>
              <p:nvCxnSpPr>
                <p:cNvPr id="18" name="Přímá spojovací čára 17"/>
                <p:cNvCxnSpPr/>
                <p:nvPr/>
              </p:nvCxnSpPr>
              <p:spPr bwMode="auto">
                <a:xfrm rot="10800000">
                  <a:off x="714348" y="4429132"/>
                  <a:ext cx="214314" cy="142876"/>
                </a:xfrm>
                <a:prstGeom prst="line">
                  <a:avLst/>
                </a:prstGeom>
                <a:noFill/>
                <a:ln w="38100" cap="flat" cmpd="sng" algn="ctr">
                  <a:solidFill>
                    <a:schemeClr val="tx1"/>
                  </a:solidFill>
                  <a:prstDash val="sysDash"/>
                  <a:round/>
                  <a:headEnd type="none" w="med" len="med"/>
                  <a:tailEnd type="none" w="med" len="med"/>
                </a:ln>
                <a:effectLst/>
              </p:spPr>
            </p:cxnSp>
            <p:cxnSp>
              <p:nvCxnSpPr>
                <p:cNvPr id="19" name="Přímá spojovací čára 18"/>
                <p:cNvCxnSpPr/>
                <p:nvPr/>
              </p:nvCxnSpPr>
              <p:spPr bwMode="auto">
                <a:xfrm rot="5400000" flipH="1" flipV="1">
                  <a:off x="785786" y="4286256"/>
                  <a:ext cx="285752" cy="1588"/>
                </a:xfrm>
                <a:prstGeom prst="line">
                  <a:avLst/>
                </a:prstGeom>
                <a:noFill/>
                <a:ln w="38100" cap="flat" cmpd="sng" algn="ctr">
                  <a:solidFill>
                    <a:schemeClr val="tx1"/>
                  </a:solidFill>
                  <a:prstDash val="sysDash"/>
                  <a:round/>
                  <a:headEnd type="none" w="med" len="med"/>
                  <a:tailEnd type="none" w="med" len="med"/>
                </a:ln>
                <a:effectLst/>
              </p:spPr>
            </p:cxnSp>
          </p:grpSp>
        </p:gr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35975" cy="4392612"/>
          </a:xfrm>
        </p:spPr>
        <p:txBody>
          <a:bodyPr/>
          <a:lstStyle/>
          <a:p>
            <a:pPr marL="0" indent="0">
              <a:spcBef>
                <a:spcPts val="1200"/>
              </a:spcBef>
              <a:buNone/>
            </a:pPr>
            <a:r>
              <a:rPr lang="cs-CZ" dirty="0" smtClean="0"/>
              <a:t>Mapu oblastí definujeme příkazem </a:t>
            </a:r>
            <a:r>
              <a:rPr lang="en-US" dirty="0" smtClean="0">
                <a:solidFill>
                  <a:srgbClr val="0000FF"/>
                </a:solidFill>
              </a:rPr>
              <a:t>&lt;</a:t>
            </a:r>
            <a:r>
              <a:rPr lang="cs-CZ" dirty="0" smtClean="0">
                <a:solidFill>
                  <a:srgbClr val="0000FF"/>
                </a:solidFill>
              </a:rPr>
              <a:t>map</a:t>
            </a:r>
            <a:r>
              <a:rPr lang="en-US" dirty="0" smtClean="0">
                <a:solidFill>
                  <a:srgbClr val="0000FF"/>
                </a:solidFill>
              </a:rPr>
              <a:t>&gt;&lt;/</a:t>
            </a:r>
            <a:r>
              <a:rPr lang="cs-CZ" dirty="0" smtClean="0">
                <a:solidFill>
                  <a:srgbClr val="0000FF"/>
                </a:solidFill>
              </a:rPr>
              <a:t>map</a:t>
            </a:r>
            <a:r>
              <a:rPr lang="en-US" dirty="0" smtClean="0">
                <a:solidFill>
                  <a:srgbClr val="0000FF"/>
                </a:solidFill>
              </a:rPr>
              <a:t>&gt;</a:t>
            </a:r>
            <a:endParaRPr lang="cs-CZ" dirty="0" smtClean="0"/>
          </a:p>
          <a:p>
            <a:pPr marL="0" indent="0">
              <a:spcBef>
                <a:spcPts val="1200"/>
              </a:spcBef>
              <a:buNone/>
            </a:pPr>
            <a:r>
              <a:rPr lang="cs-CZ" dirty="0" smtClean="0"/>
              <a:t>Jednotlivé oblasti se určují příkazy </a:t>
            </a:r>
            <a:r>
              <a:rPr lang="cs-CZ" dirty="0" smtClean="0">
                <a:solidFill>
                  <a:srgbClr val="0000FF"/>
                </a:solidFill>
              </a:rPr>
              <a:t>&lt;area</a:t>
            </a:r>
            <a:r>
              <a:rPr lang="cs-CZ" dirty="0" smtClean="0"/>
              <a:t> </a:t>
            </a:r>
            <a:r>
              <a:rPr lang="cs-CZ" dirty="0" smtClean="0">
                <a:solidFill>
                  <a:srgbClr val="0000FF"/>
                </a:solidFill>
              </a:rPr>
              <a:t>/&gt;</a:t>
            </a:r>
            <a:endParaRPr lang="cs-CZ" dirty="0" smtClean="0"/>
          </a:p>
          <a:p>
            <a:pPr marL="0" indent="0">
              <a:spcBef>
                <a:spcPts val="600"/>
              </a:spcBef>
              <a:buNone/>
            </a:pPr>
            <a:r>
              <a:rPr lang="cs-CZ" dirty="0" smtClean="0">
                <a:solidFill>
                  <a:srgbClr val="0000FF"/>
                </a:solidFill>
              </a:rPr>
              <a:t>&lt;</a:t>
            </a:r>
            <a:r>
              <a:rPr lang="en-US" dirty="0" smtClean="0">
                <a:solidFill>
                  <a:srgbClr val="0000FF"/>
                </a:solidFill>
              </a:rPr>
              <a:t>m</a:t>
            </a:r>
            <a:r>
              <a:rPr lang="cs-CZ" dirty="0" smtClean="0">
                <a:solidFill>
                  <a:srgbClr val="0000FF"/>
                </a:solidFill>
              </a:rPr>
              <a:t>a</a:t>
            </a:r>
            <a:r>
              <a:rPr lang="en-US" dirty="0" smtClean="0">
                <a:solidFill>
                  <a:srgbClr val="0000FF"/>
                </a:solidFill>
              </a:rPr>
              <a:t>p</a:t>
            </a:r>
            <a:r>
              <a:rPr lang="cs-CZ" dirty="0" smtClean="0">
                <a:solidFill>
                  <a:srgbClr val="0000FF"/>
                </a:solidFill>
              </a:rPr>
              <a:t> </a:t>
            </a:r>
            <a:r>
              <a:rPr lang="en-US" dirty="0" smtClean="0">
                <a:solidFill>
                  <a:srgbClr val="9A0000"/>
                </a:solidFill>
              </a:rPr>
              <a:t>name</a:t>
            </a:r>
            <a:r>
              <a:rPr lang="cs-CZ" dirty="0" smtClean="0">
                <a:solidFill>
                  <a:srgbClr val="9A0000"/>
                </a:solidFill>
              </a:rPr>
              <a:t>=</a:t>
            </a:r>
            <a:r>
              <a:rPr lang="cs-CZ" dirty="0" smtClean="0">
                <a:solidFill>
                  <a:srgbClr val="168028"/>
                </a:solidFill>
              </a:rPr>
              <a:t>"</a:t>
            </a:r>
            <a:r>
              <a:rPr lang="en-US" dirty="0" err="1" smtClean="0">
                <a:solidFill>
                  <a:srgbClr val="168028"/>
                </a:solidFill>
              </a:rPr>
              <a:t>mapa</a:t>
            </a:r>
            <a:r>
              <a:rPr lang="cs-CZ" dirty="0" smtClean="0">
                <a:solidFill>
                  <a:srgbClr val="168028"/>
                </a:solidFill>
              </a:rPr>
              <a:t>"</a:t>
            </a:r>
            <a:r>
              <a:rPr lang="cs-CZ" dirty="0" smtClean="0">
                <a:solidFill>
                  <a:srgbClr val="0000FF"/>
                </a:solidFill>
              </a:rPr>
              <a:t>&gt;</a:t>
            </a:r>
            <a:endParaRPr lang="en-US" dirty="0" smtClean="0">
              <a:solidFill>
                <a:srgbClr val="0000FF"/>
              </a:solidFill>
            </a:endParaRPr>
          </a:p>
          <a:p>
            <a:pPr marL="0" indent="0">
              <a:spcBef>
                <a:spcPts val="600"/>
              </a:spcBef>
              <a:buNone/>
            </a:pPr>
            <a:r>
              <a:rPr lang="en-US" dirty="0" smtClean="0">
                <a:solidFill>
                  <a:srgbClr val="0000FF"/>
                </a:solidFill>
              </a:rPr>
              <a:t>  </a:t>
            </a:r>
            <a:r>
              <a:rPr lang="cs-CZ" dirty="0" smtClean="0">
                <a:solidFill>
                  <a:srgbClr val="0000FF"/>
                </a:solidFill>
              </a:rPr>
              <a:t>&lt;</a:t>
            </a:r>
            <a:r>
              <a:rPr lang="en-US" dirty="0" smtClean="0">
                <a:solidFill>
                  <a:srgbClr val="0000FF"/>
                </a:solidFill>
              </a:rPr>
              <a:t>area</a:t>
            </a:r>
            <a:r>
              <a:rPr lang="cs-CZ" dirty="0" smtClean="0">
                <a:solidFill>
                  <a:srgbClr val="0000FF"/>
                </a:solidFill>
              </a:rPr>
              <a:t> </a:t>
            </a:r>
            <a:r>
              <a:rPr lang="cs-CZ" dirty="0" smtClean="0">
                <a:solidFill>
                  <a:srgbClr val="9A0000"/>
                </a:solidFill>
              </a:rPr>
              <a:t> </a:t>
            </a:r>
            <a:r>
              <a:rPr lang="en-US" dirty="0" err="1" smtClean="0">
                <a:solidFill>
                  <a:srgbClr val="9A0000"/>
                </a:solidFill>
              </a:rPr>
              <a:t>href</a:t>
            </a:r>
            <a:r>
              <a:rPr lang="cs-CZ" dirty="0" smtClean="0">
                <a:solidFill>
                  <a:srgbClr val="9A0000"/>
                </a:solidFill>
              </a:rPr>
              <a:t>=</a:t>
            </a:r>
            <a:r>
              <a:rPr lang="cs-CZ" dirty="0" smtClean="0">
                <a:solidFill>
                  <a:srgbClr val="168028"/>
                </a:solidFill>
              </a:rPr>
              <a:t>"</a:t>
            </a:r>
            <a:r>
              <a:rPr lang="en-US" dirty="0" smtClean="0">
                <a:solidFill>
                  <a:srgbClr val="168028"/>
                </a:solidFill>
              </a:rPr>
              <a:t>1.htm</a:t>
            </a:r>
            <a:r>
              <a:rPr lang="cs-CZ" dirty="0" smtClean="0">
                <a:solidFill>
                  <a:srgbClr val="168028"/>
                </a:solidFill>
              </a:rPr>
              <a:t>" </a:t>
            </a:r>
            <a:r>
              <a:rPr lang="en-US" dirty="0" smtClean="0">
                <a:solidFill>
                  <a:srgbClr val="9A0000"/>
                </a:solidFill>
              </a:rPr>
              <a:t>shape</a:t>
            </a:r>
            <a:r>
              <a:rPr lang="cs-CZ" dirty="0" smtClean="0">
                <a:solidFill>
                  <a:srgbClr val="9A0000"/>
                </a:solidFill>
              </a:rPr>
              <a:t>=</a:t>
            </a:r>
            <a:r>
              <a:rPr lang="cs-CZ" dirty="0" smtClean="0">
                <a:solidFill>
                  <a:srgbClr val="168028"/>
                </a:solidFill>
              </a:rPr>
              <a:t>"</a:t>
            </a:r>
            <a:r>
              <a:rPr lang="en-US" dirty="0" smtClean="0">
                <a:solidFill>
                  <a:srgbClr val="168028"/>
                </a:solidFill>
              </a:rPr>
              <a:t>circle</a:t>
            </a:r>
            <a:r>
              <a:rPr lang="cs-CZ" dirty="0" smtClean="0">
                <a:solidFill>
                  <a:srgbClr val="168028"/>
                </a:solidFill>
              </a:rPr>
              <a:t>" </a:t>
            </a:r>
            <a:r>
              <a:rPr lang="en-US" dirty="0" err="1" smtClean="0">
                <a:solidFill>
                  <a:srgbClr val="9A0000"/>
                </a:solidFill>
              </a:rPr>
              <a:t>coords</a:t>
            </a:r>
            <a:r>
              <a:rPr lang="cs-CZ" dirty="0" smtClean="0">
                <a:solidFill>
                  <a:srgbClr val="9A0000"/>
                </a:solidFill>
              </a:rPr>
              <a:t>=</a:t>
            </a:r>
            <a:r>
              <a:rPr lang="cs-CZ" dirty="0" smtClean="0">
                <a:solidFill>
                  <a:srgbClr val="168028"/>
                </a:solidFill>
              </a:rPr>
              <a:t>"</a:t>
            </a:r>
            <a:r>
              <a:rPr lang="en-US" dirty="0" smtClean="0">
                <a:solidFill>
                  <a:srgbClr val="168028"/>
                </a:solidFill>
              </a:rPr>
              <a:t>100,100,50</a:t>
            </a:r>
            <a:r>
              <a:rPr lang="cs-CZ" dirty="0" smtClean="0">
                <a:solidFill>
                  <a:srgbClr val="168028"/>
                </a:solidFill>
              </a:rPr>
              <a:t>" </a:t>
            </a:r>
            <a:r>
              <a:rPr lang="cs-CZ" dirty="0" smtClean="0">
                <a:solidFill>
                  <a:srgbClr val="0000FF"/>
                </a:solidFill>
              </a:rPr>
              <a:t>/&gt;</a:t>
            </a:r>
            <a:endParaRPr lang="en-US" dirty="0" smtClean="0">
              <a:solidFill>
                <a:srgbClr val="0000FF"/>
              </a:solidFill>
            </a:endParaRPr>
          </a:p>
          <a:p>
            <a:pPr marL="0" indent="0">
              <a:spcBef>
                <a:spcPts val="600"/>
              </a:spcBef>
              <a:buNone/>
            </a:pPr>
            <a:r>
              <a:rPr lang="en-US" dirty="0" smtClean="0">
                <a:solidFill>
                  <a:srgbClr val="0000FF"/>
                </a:solidFill>
              </a:rPr>
              <a:t>  </a:t>
            </a:r>
            <a:r>
              <a:rPr lang="cs-CZ" dirty="0" smtClean="0">
                <a:solidFill>
                  <a:srgbClr val="0000FF"/>
                </a:solidFill>
              </a:rPr>
              <a:t>&lt;</a:t>
            </a:r>
            <a:r>
              <a:rPr lang="en-US" dirty="0" smtClean="0">
                <a:solidFill>
                  <a:srgbClr val="0000FF"/>
                </a:solidFill>
              </a:rPr>
              <a:t>area</a:t>
            </a:r>
            <a:r>
              <a:rPr lang="cs-CZ" dirty="0" smtClean="0">
                <a:solidFill>
                  <a:srgbClr val="0000FF"/>
                </a:solidFill>
              </a:rPr>
              <a:t> </a:t>
            </a:r>
            <a:r>
              <a:rPr lang="cs-CZ" dirty="0" smtClean="0">
                <a:solidFill>
                  <a:srgbClr val="9A0000"/>
                </a:solidFill>
              </a:rPr>
              <a:t> </a:t>
            </a:r>
            <a:r>
              <a:rPr lang="en-US" dirty="0" err="1" smtClean="0">
                <a:solidFill>
                  <a:srgbClr val="9A0000"/>
                </a:solidFill>
              </a:rPr>
              <a:t>href</a:t>
            </a:r>
            <a:r>
              <a:rPr lang="cs-CZ" dirty="0" smtClean="0">
                <a:solidFill>
                  <a:srgbClr val="9A0000"/>
                </a:solidFill>
              </a:rPr>
              <a:t>=</a:t>
            </a:r>
            <a:r>
              <a:rPr lang="cs-CZ" dirty="0" smtClean="0">
                <a:solidFill>
                  <a:srgbClr val="168028"/>
                </a:solidFill>
              </a:rPr>
              <a:t>"</a:t>
            </a:r>
            <a:r>
              <a:rPr lang="en-US" dirty="0" smtClean="0">
                <a:solidFill>
                  <a:srgbClr val="168028"/>
                </a:solidFill>
              </a:rPr>
              <a:t>2.htm</a:t>
            </a:r>
            <a:r>
              <a:rPr lang="cs-CZ" dirty="0" smtClean="0">
                <a:solidFill>
                  <a:srgbClr val="168028"/>
                </a:solidFill>
              </a:rPr>
              <a:t>" </a:t>
            </a:r>
            <a:r>
              <a:rPr lang="en-US" dirty="0" smtClean="0">
                <a:solidFill>
                  <a:srgbClr val="9A0000"/>
                </a:solidFill>
              </a:rPr>
              <a:t>shape</a:t>
            </a:r>
            <a:r>
              <a:rPr lang="cs-CZ" dirty="0" smtClean="0">
                <a:solidFill>
                  <a:srgbClr val="9A0000"/>
                </a:solidFill>
              </a:rPr>
              <a:t>=</a:t>
            </a:r>
            <a:r>
              <a:rPr lang="cs-CZ" dirty="0" smtClean="0">
                <a:solidFill>
                  <a:srgbClr val="168028"/>
                </a:solidFill>
              </a:rPr>
              <a:t>"</a:t>
            </a:r>
            <a:r>
              <a:rPr lang="en-US" dirty="0" err="1" smtClean="0">
                <a:solidFill>
                  <a:srgbClr val="168028"/>
                </a:solidFill>
              </a:rPr>
              <a:t>rect</a:t>
            </a:r>
            <a:r>
              <a:rPr lang="cs-CZ" dirty="0" smtClean="0">
                <a:solidFill>
                  <a:srgbClr val="168028"/>
                </a:solidFill>
              </a:rPr>
              <a:t>" </a:t>
            </a:r>
            <a:r>
              <a:rPr lang="en-US" dirty="0" err="1" smtClean="0">
                <a:solidFill>
                  <a:srgbClr val="9A0000"/>
                </a:solidFill>
              </a:rPr>
              <a:t>coords</a:t>
            </a:r>
            <a:r>
              <a:rPr lang="cs-CZ" dirty="0" smtClean="0">
                <a:solidFill>
                  <a:srgbClr val="9A0000"/>
                </a:solidFill>
              </a:rPr>
              <a:t>=</a:t>
            </a:r>
            <a:r>
              <a:rPr lang="cs-CZ" dirty="0" smtClean="0">
                <a:solidFill>
                  <a:srgbClr val="168028"/>
                </a:solidFill>
              </a:rPr>
              <a:t>"</a:t>
            </a:r>
            <a:r>
              <a:rPr lang="en-US" dirty="0" smtClean="0">
                <a:solidFill>
                  <a:srgbClr val="168028"/>
                </a:solidFill>
              </a:rPr>
              <a:t>100,100,150,150</a:t>
            </a:r>
            <a:r>
              <a:rPr lang="cs-CZ" dirty="0" smtClean="0">
                <a:solidFill>
                  <a:srgbClr val="168028"/>
                </a:solidFill>
              </a:rPr>
              <a:t>" </a:t>
            </a:r>
            <a:r>
              <a:rPr lang="cs-CZ" dirty="0" smtClean="0">
                <a:solidFill>
                  <a:srgbClr val="0000FF"/>
                </a:solidFill>
              </a:rPr>
              <a:t>/&gt;</a:t>
            </a:r>
            <a:endParaRPr lang="en-US" dirty="0" smtClean="0">
              <a:solidFill>
                <a:srgbClr val="0000FF"/>
              </a:solidFill>
            </a:endParaRPr>
          </a:p>
          <a:p>
            <a:pPr marL="0" indent="0">
              <a:spcBef>
                <a:spcPts val="600"/>
              </a:spcBef>
              <a:buNone/>
            </a:pPr>
            <a:r>
              <a:rPr lang="en-US" dirty="0" smtClean="0">
                <a:solidFill>
                  <a:srgbClr val="0000FF"/>
                </a:solidFill>
              </a:rPr>
              <a:t>  </a:t>
            </a:r>
            <a:r>
              <a:rPr lang="cs-CZ" dirty="0" smtClean="0">
                <a:solidFill>
                  <a:srgbClr val="0000FF"/>
                </a:solidFill>
              </a:rPr>
              <a:t>&lt;</a:t>
            </a:r>
            <a:r>
              <a:rPr lang="en-US" dirty="0" smtClean="0">
                <a:solidFill>
                  <a:srgbClr val="0000FF"/>
                </a:solidFill>
              </a:rPr>
              <a:t>area</a:t>
            </a:r>
            <a:r>
              <a:rPr lang="cs-CZ" dirty="0" smtClean="0">
                <a:solidFill>
                  <a:srgbClr val="0000FF"/>
                </a:solidFill>
              </a:rPr>
              <a:t> </a:t>
            </a:r>
            <a:r>
              <a:rPr lang="cs-CZ" dirty="0" smtClean="0">
                <a:solidFill>
                  <a:srgbClr val="9A0000"/>
                </a:solidFill>
              </a:rPr>
              <a:t> </a:t>
            </a:r>
            <a:r>
              <a:rPr lang="en-US" dirty="0" err="1" smtClean="0">
                <a:solidFill>
                  <a:srgbClr val="9A0000"/>
                </a:solidFill>
              </a:rPr>
              <a:t>href</a:t>
            </a:r>
            <a:r>
              <a:rPr lang="cs-CZ" dirty="0" smtClean="0">
                <a:solidFill>
                  <a:srgbClr val="9A0000"/>
                </a:solidFill>
              </a:rPr>
              <a:t>=</a:t>
            </a:r>
            <a:r>
              <a:rPr lang="cs-CZ" dirty="0" smtClean="0">
                <a:solidFill>
                  <a:srgbClr val="168028"/>
                </a:solidFill>
              </a:rPr>
              <a:t>"</a:t>
            </a:r>
            <a:r>
              <a:rPr lang="en-US" dirty="0" smtClean="0">
                <a:solidFill>
                  <a:srgbClr val="168028"/>
                </a:solidFill>
              </a:rPr>
              <a:t>3.htm</a:t>
            </a:r>
            <a:r>
              <a:rPr lang="cs-CZ" dirty="0" smtClean="0">
                <a:solidFill>
                  <a:srgbClr val="168028"/>
                </a:solidFill>
              </a:rPr>
              <a:t>" </a:t>
            </a:r>
            <a:r>
              <a:rPr lang="en-US" dirty="0" smtClean="0">
                <a:solidFill>
                  <a:srgbClr val="9A0000"/>
                </a:solidFill>
              </a:rPr>
              <a:t>shape</a:t>
            </a:r>
            <a:r>
              <a:rPr lang="cs-CZ" dirty="0" smtClean="0">
                <a:solidFill>
                  <a:srgbClr val="9A0000"/>
                </a:solidFill>
              </a:rPr>
              <a:t>=</a:t>
            </a:r>
            <a:r>
              <a:rPr lang="cs-CZ" dirty="0" smtClean="0">
                <a:solidFill>
                  <a:srgbClr val="168028"/>
                </a:solidFill>
              </a:rPr>
              <a:t>"</a:t>
            </a:r>
            <a:r>
              <a:rPr lang="en-US" dirty="0" smtClean="0">
                <a:solidFill>
                  <a:srgbClr val="168028"/>
                </a:solidFill>
              </a:rPr>
              <a:t>poly</a:t>
            </a:r>
            <a:r>
              <a:rPr lang="cs-CZ" dirty="0" smtClean="0">
                <a:solidFill>
                  <a:srgbClr val="168028"/>
                </a:solidFill>
              </a:rPr>
              <a:t>" </a:t>
            </a:r>
            <a:r>
              <a:rPr lang="en-US" dirty="0" err="1" smtClean="0">
                <a:solidFill>
                  <a:srgbClr val="9A0000"/>
                </a:solidFill>
              </a:rPr>
              <a:t>coords</a:t>
            </a:r>
            <a:r>
              <a:rPr lang="cs-CZ" dirty="0" smtClean="0">
                <a:solidFill>
                  <a:srgbClr val="9A0000"/>
                </a:solidFill>
              </a:rPr>
              <a:t>=</a:t>
            </a:r>
            <a:r>
              <a:rPr lang="cs-CZ" dirty="0" smtClean="0">
                <a:solidFill>
                  <a:srgbClr val="168028"/>
                </a:solidFill>
              </a:rPr>
              <a:t>"</a:t>
            </a:r>
            <a:r>
              <a:rPr lang="en-US" dirty="0" smtClean="0">
                <a:solidFill>
                  <a:srgbClr val="168028"/>
                </a:solidFill>
              </a:rPr>
              <a:t>100,100,200</a:t>
            </a:r>
            <a:r>
              <a:rPr lang="cs-CZ" dirty="0" smtClean="0">
                <a:solidFill>
                  <a:srgbClr val="168028"/>
                </a:solidFill>
              </a:rPr>
              <a:t>,150,150,200" </a:t>
            </a:r>
            <a:r>
              <a:rPr lang="cs-CZ" dirty="0" smtClean="0">
                <a:solidFill>
                  <a:srgbClr val="0000FF"/>
                </a:solidFill>
              </a:rPr>
              <a:t>/&gt;</a:t>
            </a:r>
            <a:endParaRPr lang="en-US" dirty="0" smtClean="0">
              <a:solidFill>
                <a:srgbClr val="0000FF"/>
              </a:solidFill>
            </a:endParaRPr>
          </a:p>
          <a:p>
            <a:pPr marL="0" indent="0">
              <a:spcBef>
                <a:spcPts val="600"/>
              </a:spcBef>
              <a:buNone/>
            </a:pPr>
            <a:r>
              <a:rPr lang="cs-CZ" dirty="0" smtClean="0">
                <a:solidFill>
                  <a:srgbClr val="0000FF"/>
                </a:solidFill>
              </a:rPr>
              <a:t>&lt;/</a:t>
            </a:r>
            <a:r>
              <a:rPr lang="en-US" dirty="0" smtClean="0">
                <a:solidFill>
                  <a:srgbClr val="0000FF"/>
                </a:solidFill>
              </a:rPr>
              <a:t>m</a:t>
            </a:r>
            <a:r>
              <a:rPr lang="cs-CZ" dirty="0" smtClean="0">
                <a:solidFill>
                  <a:srgbClr val="0000FF"/>
                </a:solidFill>
              </a:rPr>
              <a:t>a</a:t>
            </a:r>
            <a:r>
              <a:rPr lang="en-US" dirty="0" smtClean="0">
                <a:solidFill>
                  <a:srgbClr val="0000FF"/>
                </a:solidFill>
              </a:rPr>
              <a:t>p</a:t>
            </a:r>
            <a:r>
              <a:rPr lang="cs-CZ" dirty="0" smtClean="0">
                <a:solidFill>
                  <a:srgbClr val="0000FF"/>
                </a:solidFill>
              </a:rPr>
              <a:t>&gt;</a:t>
            </a:r>
          </a:p>
          <a:p>
            <a:pPr marL="0" indent="0" defTabSz="360000">
              <a:spcBef>
                <a:spcPts val="600"/>
              </a:spcBef>
              <a:buNone/>
              <a:tabLst/>
            </a:pPr>
            <a:r>
              <a:rPr lang="en-US" dirty="0" err="1" smtClean="0"/>
              <a:t>coords</a:t>
            </a:r>
            <a:r>
              <a:rPr lang="cs-CZ" dirty="0" smtClean="0"/>
              <a:t>:</a:t>
            </a:r>
            <a:br>
              <a:rPr lang="cs-CZ" dirty="0" smtClean="0"/>
            </a:br>
            <a:r>
              <a:rPr lang="cs-CZ" dirty="0" smtClean="0"/>
              <a:t>	</a:t>
            </a:r>
            <a:r>
              <a:rPr lang="cs-CZ" sz="1400" dirty="0" smtClean="0"/>
              <a:t>kružnice - souřadnice středu a poloměr</a:t>
            </a:r>
            <a:br>
              <a:rPr lang="cs-CZ" sz="1400" dirty="0" smtClean="0"/>
            </a:br>
            <a:r>
              <a:rPr lang="cs-CZ" sz="1400" dirty="0" smtClean="0"/>
              <a:t>	obdélník - souřadnice levého horního a pravého dolního rohu</a:t>
            </a:r>
            <a:r>
              <a:rPr lang="cs-CZ" dirty="0" smtClean="0"/>
              <a:t/>
            </a:r>
            <a:br>
              <a:rPr lang="cs-CZ" dirty="0" smtClean="0"/>
            </a:br>
            <a:r>
              <a:rPr lang="cs-CZ" dirty="0" smtClean="0"/>
              <a:t>	</a:t>
            </a:r>
            <a:r>
              <a:rPr lang="cs-CZ" sz="1400" dirty="0" smtClean="0"/>
              <a:t>polygon -  souřadnice jednotlivých vrcholů</a:t>
            </a:r>
          </a:p>
          <a:p>
            <a:pPr marL="0" indent="0">
              <a:spcBef>
                <a:spcPts val="1200"/>
              </a:spcBef>
              <a:buNone/>
            </a:pPr>
            <a:r>
              <a:rPr lang="cs-CZ" b="0" dirty="0" err="1" smtClean="0"/>
              <a:t>Klikací</a:t>
            </a:r>
            <a:r>
              <a:rPr lang="cs-CZ" b="0" dirty="0" smtClean="0"/>
              <a:t> mapu musíme přiřadit k obrázku parametrem </a:t>
            </a:r>
            <a:r>
              <a:rPr lang="cs-CZ" dirty="0" err="1" smtClean="0">
                <a:solidFill>
                  <a:srgbClr val="9A0000"/>
                </a:solidFill>
              </a:rPr>
              <a:t>usemap</a:t>
            </a:r>
            <a:r>
              <a:rPr lang="cs-CZ" dirty="0" smtClean="0">
                <a:solidFill>
                  <a:srgbClr val="9A0000"/>
                </a:solidFill>
              </a:rPr>
              <a:t>,</a:t>
            </a:r>
            <a:r>
              <a:rPr lang="cs-CZ" b="0" dirty="0" smtClean="0"/>
              <a:t> kde uvedeme jméno</a:t>
            </a:r>
            <a:r>
              <a:rPr lang="en-US" b="0" dirty="0" smtClean="0"/>
              <a:t> </a:t>
            </a:r>
            <a:r>
              <a:rPr lang="cs-CZ" b="0" dirty="0" smtClean="0"/>
              <a:t>mapy </a:t>
            </a:r>
            <a:r>
              <a:rPr lang="cs-CZ" b="0" dirty="0" err="1" smtClean="0"/>
              <a:t>uvozené</a:t>
            </a:r>
            <a:r>
              <a:rPr lang="cs-CZ" b="0" dirty="0" smtClean="0"/>
              <a:t> znakem </a:t>
            </a:r>
            <a:r>
              <a:rPr lang="en-US" dirty="0" smtClean="0">
                <a:solidFill>
                  <a:srgbClr val="168028"/>
                </a:solidFill>
              </a:rPr>
              <a:t>#</a:t>
            </a:r>
            <a:r>
              <a:rPr lang="cs-CZ" b="0" dirty="0" smtClean="0"/>
              <a:t>.</a:t>
            </a:r>
          </a:p>
          <a:p>
            <a:pPr marL="0" indent="0">
              <a:spcBef>
                <a:spcPts val="1200"/>
              </a:spcBef>
              <a:buNone/>
            </a:pPr>
            <a:r>
              <a:rPr lang="cs-CZ" dirty="0" smtClean="0">
                <a:solidFill>
                  <a:srgbClr val="0000FF"/>
                </a:solidFill>
              </a:rPr>
              <a:t>&lt;</a:t>
            </a:r>
            <a:r>
              <a:rPr lang="cs-CZ" dirty="0" err="1" smtClean="0">
                <a:solidFill>
                  <a:srgbClr val="0000FF"/>
                </a:solidFill>
              </a:rPr>
              <a:t>img</a:t>
            </a:r>
            <a:r>
              <a:rPr lang="cs-CZ" dirty="0" smtClean="0">
                <a:solidFill>
                  <a:srgbClr val="0000FF"/>
                </a:solidFill>
              </a:rPr>
              <a:t> </a:t>
            </a:r>
            <a:r>
              <a:rPr lang="cs-CZ" dirty="0" smtClean="0">
                <a:solidFill>
                  <a:srgbClr val="9A0000"/>
                </a:solidFill>
              </a:rPr>
              <a:t> </a:t>
            </a:r>
            <a:r>
              <a:rPr lang="cs-CZ" dirty="0" err="1" smtClean="0">
                <a:solidFill>
                  <a:srgbClr val="9A0000"/>
                </a:solidFill>
              </a:rPr>
              <a:t>src</a:t>
            </a:r>
            <a:r>
              <a:rPr lang="cs-CZ" dirty="0" smtClean="0">
                <a:solidFill>
                  <a:srgbClr val="9A0000"/>
                </a:solidFill>
              </a:rPr>
              <a:t>=</a:t>
            </a:r>
            <a:r>
              <a:rPr lang="cs-CZ" dirty="0" smtClean="0">
                <a:solidFill>
                  <a:srgbClr val="168028"/>
                </a:solidFill>
              </a:rPr>
              <a:t>"obr.</a:t>
            </a:r>
            <a:r>
              <a:rPr lang="cs-CZ" dirty="0" err="1" smtClean="0">
                <a:solidFill>
                  <a:srgbClr val="168028"/>
                </a:solidFill>
              </a:rPr>
              <a:t>jpg</a:t>
            </a:r>
            <a:r>
              <a:rPr lang="cs-CZ" dirty="0" smtClean="0">
                <a:solidFill>
                  <a:srgbClr val="168028"/>
                </a:solidFill>
              </a:rPr>
              <a:t>" </a:t>
            </a:r>
            <a:r>
              <a:rPr lang="cs-CZ" dirty="0" smtClean="0">
                <a:solidFill>
                  <a:srgbClr val="9A0000"/>
                </a:solidFill>
              </a:rPr>
              <a:t>alt=</a:t>
            </a:r>
            <a:r>
              <a:rPr lang="cs-CZ" dirty="0" smtClean="0">
                <a:solidFill>
                  <a:srgbClr val="168028"/>
                </a:solidFill>
              </a:rPr>
              <a:t>"popis" </a:t>
            </a:r>
            <a:r>
              <a:rPr lang="cs-CZ" dirty="0" err="1" smtClean="0">
                <a:solidFill>
                  <a:srgbClr val="9A0000"/>
                </a:solidFill>
              </a:rPr>
              <a:t>usemap</a:t>
            </a:r>
            <a:r>
              <a:rPr lang="cs-CZ" dirty="0" smtClean="0">
                <a:solidFill>
                  <a:srgbClr val="9A0000"/>
                </a:solidFill>
              </a:rPr>
              <a:t>=</a:t>
            </a:r>
            <a:r>
              <a:rPr lang="cs-CZ" dirty="0" smtClean="0">
                <a:solidFill>
                  <a:srgbClr val="168028"/>
                </a:solidFill>
              </a:rPr>
              <a:t>"</a:t>
            </a:r>
            <a:r>
              <a:rPr lang="en-US" dirty="0" smtClean="0">
                <a:solidFill>
                  <a:srgbClr val="168028"/>
                </a:solidFill>
              </a:rPr>
              <a:t>#</a:t>
            </a:r>
            <a:r>
              <a:rPr lang="en-US" dirty="0" err="1" smtClean="0">
                <a:solidFill>
                  <a:srgbClr val="168028"/>
                </a:solidFill>
              </a:rPr>
              <a:t>mapa</a:t>
            </a:r>
            <a:r>
              <a:rPr lang="cs-CZ" dirty="0" smtClean="0">
                <a:solidFill>
                  <a:srgbClr val="168028"/>
                </a:solidFill>
              </a:rPr>
              <a:t>"</a:t>
            </a:r>
            <a:r>
              <a:rPr lang="cs-CZ" dirty="0" smtClean="0">
                <a:solidFill>
                  <a:srgbClr val="0000FF"/>
                </a:solidFill>
              </a:rPr>
              <a:t>/&gt;</a:t>
            </a:r>
          </a:p>
          <a:p>
            <a:pPr marL="0" indent="0">
              <a:spcBef>
                <a:spcPts val="2400"/>
              </a:spcBef>
              <a:buNone/>
            </a:pPr>
            <a:endParaRPr lang="cs-CZ" dirty="0" smtClean="0"/>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23</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Odkaz z části obrázku</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9" y="2285992"/>
            <a:ext cx="6000791" cy="2714644"/>
          </a:xfrm>
        </p:spPr>
        <p:txBody>
          <a:bodyPr/>
          <a:lstStyle/>
          <a:p>
            <a:pPr marL="0" indent="0">
              <a:spcBef>
                <a:spcPts val="1200"/>
              </a:spcBef>
              <a:buNone/>
            </a:pPr>
            <a:r>
              <a:rPr lang="cs-CZ" dirty="0" smtClean="0">
                <a:solidFill>
                  <a:srgbClr val="0000FF"/>
                </a:solidFill>
              </a:rPr>
              <a:t>&lt;</a:t>
            </a:r>
            <a:r>
              <a:rPr lang="cs-CZ" dirty="0" err="1" smtClean="0">
                <a:solidFill>
                  <a:srgbClr val="0000FF"/>
                </a:solidFill>
              </a:rPr>
              <a:t>ul</a:t>
            </a:r>
            <a:r>
              <a:rPr lang="cs-CZ" dirty="0" smtClean="0">
                <a:solidFill>
                  <a:srgbClr val="0000FF"/>
                </a:solidFill>
              </a:rPr>
              <a:t>&gt;</a:t>
            </a:r>
            <a:br>
              <a:rPr lang="cs-CZ" dirty="0" smtClean="0">
                <a:solidFill>
                  <a:srgbClr val="0000FF"/>
                </a:solidFill>
              </a:rPr>
            </a:br>
            <a:r>
              <a:rPr lang="cs-CZ" dirty="0" smtClean="0">
                <a:solidFill>
                  <a:srgbClr val="0000FF"/>
                </a:solidFill>
              </a:rPr>
              <a:t>  &lt;li&gt; </a:t>
            </a:r>
            <a:r>
              <a:rPr lang="cs-CZ" dirty="0" smtClean="0"/>
              <a:t>První</a:t>
            </a:r>
            <a:r>
              <a:rPr lang="cs-CZ" dirty="0" smtClean="0">
                <a:solidFill>
                  <a:srgbClr val="0000FF"/>
                </a:solidFill>
              </a:rPr>
              <a:t> &lt;/li&gt;</a:t>
            </a:r>
            <a:br>
              <a:rPr lang="cs-CZ" dirty="0" smtClean="0">
                <a:solidFill>
                  <a:srgbClr val="0000FF"/>
                </a:solidFill>
              </a:rPr>
            </a:br>
            <a:r>
              <a:rPr lang="cs-CZ" dirty="0" smtClean="0">
                <a:solidFill>
                  <a:srgbClr val="0000FF"/>
                </a:solidFill>
              </a:rPr>
              <a:t>  &lt;li&gt; </a:t>
            </a:r>
            <a:r>
              <a:rPr lang="cs-CZ" dirty="0" smtClean="0"/>
              <a:t>Druhá</a:t>
            </a:r>
            <a:r>
              <a:rPr lang="cs-CZ" dirty="0" smtClean="0">
                <a:solidFill>
                  <a:srgbClr val="0000FF"/>
                </a:solidFill>
              </a:rPr>
              <a:t> &lt;/li&gt;</a:t>
            </a:r>
            <a:br>
              <a:rPr lang="cs-CZ" dirty="0" smtClean="0">
                <a:solidFill>
                  <a:srgbClr val="0000FF"/>
                </a:solidFill>
              </a:rPr>
            </a:br>
            <a:r>
              <a:rPr lang="cs-CZ" dirty="0" smtClean="0">
                <a:solidFill>
                  <a:srgbClr val="0000FF"/>
                </a:solidFill>
              </a:rPr>
              <a:t>  &lt;li&gt;</a:t>
            </a:r>
            <a:r>
              <a:rPr lang="cs-CZ" dirty="0" smtClean="0"/>
              <a:t>Třetí</a:t>
            </a:r>
            <a:r>
              <a:rPr lang="cs-CZ" dirty="0" smtClean="0">
                <a:solidFill>
                  <a:srgbClr val="0000FF"/>
                </a:solidFill>
              </a:rPr>
              <a:t> &lt;/li&gt;</a:t>
            </a:r>
            <a:br>
              <a:rPr lang="cs-CZ" dirty="0" smtClean="0">
                <a:solidFill>
                  <a:srgbClr val="0000FF"/>
                </a:solidFill>
              </a:rPr>
            </a:br>
            <a:r>
              <a:rPr lang="cs-CZ" dirty="0" smtClean="0">
                <a:solidFill>
                  <a:srgbClr val="0000FF"/>
                </a:solidFill>
              </a:rPr>
              <a:t>&lt;/</a:t>
            </a:r>
            <a:r>
              <a:rPr lang="cs-CZ" dirty="0" err="1" smtClean="0">
                <a:solidFill>
                  <a:srgbClr val="0000FF"/>
                </a:solidFill>
              </a:rPr>
              <a:t>ul</a:t>
            </a:r>
            <a:r>
              <a:rPr lang="cs-CZ" dirty="0" smtClean="0">
                <a:solidFill>
                  <a:srgbClr val="0000FF"/>
                </a:solidFill>
              </a:rPr>
              <a:t>&gt;</a:t>
            </a:r>
          </a:p>
          <a:p>
            <a:pPr marL="0" indent="0">
              <a:spcBef>
                <a:spcPts val="1200"/>
              </a:spcBef>
              <a:buNone/>
            </a:pPr>
            <a:r>
              <a:rPr lang="cs-CZ" dirty="0" smtClean="0"/>
              <a:t>Vzhled odrážky lze určit parametrem </a:t>
            </a:r>
            <a:r>
              <a:rPr lang="cs-CZ" dirty="0" smtClean="0">
                <a:solidFill>
                  <a:srgbClr val="9A0000"/>
                </a:solidFill>
              </a:rPr>
              <a:t>type</a:t>
            </a:r>
            <a:r>
              <a:rPr lang="cs-CZ" dirty="0" smtClean="0"/>
              <a:t> kde uvedeme jednu z možností:</a:t>
            </a:r>
            <a:br>
              <a:rPr lang="cs-CZ" dirty="0" smtClean="0"/>
            </a:br>
            <a:r>
              <a:rPr lang="cs-CZ" dirty="0" smtClean="0"/>
              <a:t>  </a:t>
            </a:r>
            <a:r>
              <a:rPr lang="en-US" dirty="0" smtClean="0">
                <a:solidFill>
                  <a:srgbClr val="168028"/>
                </a:solidFill>
              </a:rPr>
              <a:t>disc</a:t>
            </a:r>
            <a:r>
              <a:rPr lang="cs-CZ" dirty="0" smtClean="0">
                <a:solidFill>
                  <a:srgbClr val="168028"/>
                </a:solidFill>
              </a:rPr>
              <a:t>	</a:t>
            </a:r>
            <a:r>
              <a:rPr lang="cs-CZ" dirty="0" smtClean="0"/>
              <a:t>(kolečko - výchozí)</a:t>
            </a:r>
            <a:r>
              <a:rPr lang="cs-CZ" dirty="0" smtClean="0">
                <a:solidFill>
                  <a:srgbClr val="168028"/>
                </a:solidFill>
              </a:rPr>
              <a:t/>
            </a:r>
            <a:br>
              <a:rPr lang="cs-CZ" dirty="0" smtClean="0">
                <a:solidFill>
                  <a:srgbClr val="168028"/>
                </a:solidFill>
              </a:rPr>
            </a:br>
            <a:r>
              <a:rPr lang="cs-CZ" dirty="0" smtClean="0">
                <a:solidFill>
                  <a:srgbClr val="168028"/>
                </a:solidFill>
              </a:rPr>
              <a:t>  </a:t>
            </a:r>
            <a:r>
              <a:rPr lang="en-US" dirty="0" smtClean="0">
                <a:solidFill>
                  <a:srgbClr val="168028"/>
                </a:solidFill>
              </a:rPr>
              <a:t>circle</a:t>
            </a:r>
            <a:r>
              <a:rPr lang="cs-CZ" dirty="0" smtClean="0">
                <a:solidFill>
                  <a:srgbClr val="168028"/>
                </a:solidFill>
              </a:rPr>
              <a:t>	</a:t>
            </a:r>
            <a:r>
              <a:rPr lang="cs-CZ" dirty="0" smtClean="0"/>
              <a:t>(kroužek)</a:t>
            </a:r>
            <a:r>
              <a:rPr lang="cs-CZ" dirty="0" smtClean="0">
                <a:solidFill>
                  <a:srgbClr val="168028"/>
                </a:solidFill>
              </a:rPr>
              <a:t/>
            </a:r>
            <a:br>
              <a:rPr lang="cs-CZ" dirty="0" smtClean="0">
                <a:solidFill>
                  <a:srgbClr val="168028"/>
                </a:solidFill>
              </a:rPr>
            </a:br>
            <a:r>
              <a:rPr lang="cs-CZ" dirty="0" smtClean="0">
                <a:solidFill>
                  <a:srgbClr val="168028"/>
                </a:solidFill>
              </a:rPr>
              <a:t>  </a:t>
            </a:r>
            <a:r>
              <a:rPr lang="en-US" dirty="0" smtClean="0">
                <a:solidFill>
                  <a:srgbClr val="168028"/>
                </a:solidFill>
              </a:rPr>
              <a:t>square</a:t>
            </a:r>
            <a:r>
              <a:rPr lang="cs-CZ" dirty="0" smtClean="0">
                <a:solidFill>
                  <a:srgbClr val="168028"/>
                </a:solidFill>
              </a:rPr>
              <a:t>	</a:t>
            </a:r>
            <a:r>
              <a:rPr lang="cs-CZ" dirty="0" smtClean="0"/>
              <a:t>(čtvereček)</a:t>
            </a:r>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24</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Seznamy - odrážky</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
        <p:nvSpPr>
          <p:cNvPr id="11" name="Zástupný symbol pro obsah 1"/>
          <p:cNvSpPr txBox="1">
            <a:spLocks/>
          </p:cNvSpPr>
          <p:nvPr/>
        </p:nvSpPr>
        <p:spPr bwMode="auto">
          <a:xfrm>
            <a:off x="500034" y="5072074"/>
            <a:ext cx="2286015" cy="12858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0" hangingPunct="0">
              <a:spcBef>
                <a:spcPts val="1200"/>
              </a:spcBef>
            </a:pPr>
            <a:r>
              <a:rPr lang="cs-CZ" sz="1600" b="1" dirty="0" smtClean="0">
                <a:solidFill>
                  <a:srgbClr val="0000FF"/>
                </a:solidFill>
              </a:rPr>
              <a:t>&lt;</a:t>
            </a:r>
            <a:r>
              <a:rPr lang="cs-CZ" sz="1600" b="1" dirty="0" err="1" smtClean="0">
                <a:solidFill>
                  <a:srgbClr val="0000FF"/>
                </a:solidFill>
              </a:rPr>
              <a:t>ul</a:t>
            </a:r>
            <a:r>
              <a:rPr lang="cs-CZ" sz="1600" b="1" dirty="0" smtClean="0">
                <a:solidFill>
                  <a:srgbClr val="0000FF"/>
                </a:solidFill>
              </a:rPr>
              <a:t> </a:t>
            </a:r>
            <a:r>
              <a:rPr lang="cs-CZ" sz="1600" b="1" dirty="0" smtClean="0">
                <a:solidFill>
                  <a:srgbClr val="9A0000"/>
                </a:solidFill>
              </a:rPr>
              <a:t>type=</a:t>
            </a:r>
            <a:r>
              <a:rPr lang="cs-CZ" sz="1600" b="1" dirty="0" smtClean="0">
                <a:solidFill>
                  <a:srgbClr val="168028"/>
                </a:solidFill>
              </a:rPr>
              <a:t>"</a:t>
            </a:r>
            <a:r>
              <a:rPr lang="cs-CZ" sz="1600" b="1" dirty="0" err="1" smtClean="0">
                <a:solidFill>
                  <a:srgbClr val="168028"/>
                </a:solidFill>
              </a:rPr>
              <a:t>disc</a:t>
            </a:r>
            <a:r>
              <a:rPr lang="cs-CZ" sz="1600" b="1" dirty="0" smtClean="0">
                <a:solidFill>
                  <a:srgbClr val="168028"/>
                </a:solidFill>
              </a:rPr>
              <a:t>"</a:t>
            </a:r>
            <a:r>
              <a:rPr lang="cs-CZ" sz="1600" b="1" dirty="0" smtClean="0">
                <a:solidFill>
                  <a:srgbClr val="0000FF"/>
                </a:solidFill>
              </a:rPr>
              <a:t>&gt;</a:t>
            </a:r>
            <a:br>
              <a:rPr lang="cs-CZ" sz="1600" b="1" dirty="0" smtClean="0">
                <a:solidFill>
                  <a:srgbClr val="0000FF"/>
                </a:solidFill>
              </a:rPr>
            </a:br>
            <a:r>
              <a:rPr lang="cs-CZ" sz="1600" b="1" dirty="0" smtClean="0">
                <a:solidFill>
                  <a:srgbClr val="0000FF"/>
                </a:solidFill>
              </a:rPr>
              <a:t>  &lt;li&gt; </a:t>
            </a:r>
            <a:r>
              <a:rPr lang="cs-CZ" sz="1600" b="1" dirty="0" smtClean="0"/>
              <a:t>První</a:t>
            </a:r>
            <a:r>
              <a:rPr lang="cs-CZ" sz="1600" b="1" dirty="0" smtClean="0">
                <a:solidFill>
                  <a:srgbClr val="0000FF"/>
                </a:solidFill>
              </a:rPr>
              <a:t> &lt;/li&gt;</a:t>
            </a:r>
            <a:br>
              <a:rPr lang="cs-CZ" sz="1600" b="1" dirty="0" smtClean="0">
                <a:solidFill>
                  <a:srgbClr val="0000FF"/>
                </a:solidFill>
              </a:rPr>
            </a:br>
            <a:r>
              <a:rPr lang="cs-CZ" sz="1600" b="1" dirty="0" smtClean="0">
                <a:solidFill>
                  <a:srgbClr val="0000FF"/>
                </a:solidFill>
              </a:rPr>
              <a:t>  &lt;li&gt; </a:t>
            </a:r>
            <a:r>
              <a:rPr lang="cs-CZ" sz="1600" b="1" dirty="0" smtClean="0"/>
              <a:t>Druhá</a:t>
            </a:r>
            <a:r>
              <a:rPr lang="cs-CZ" sz="1600" b="1" dirty="0" smtClean="0">
                <a:solidFill>
                  <a:srgbClr val="0000FF"/>
                </a:solidFill>
              </a:rPr>
              <a:t> &lt;/li&gt;</a:t>
            </a:r>
            <a:br>
              <a:rPr lang="cs-CZ" sz="1600" b="1" dirty="0" smtClean="0">
                <a:solidFill>
                  <a:srgbClr val="0000FF"/>
                </a:solidFill>
              </a:rPr>
            </a:br>
            <a:r>
              <a:rPr lang="cs-CZ" sz="1600" b="1" dirty="0" smtClean="0">
                <a:solidFill>
                  <a:srgbClr val="0000FF"/>
                </a:solidFill>
              </a:rPr>
              <a:t>  &lt;li&gt;</a:t>
            </a:r>
            <a:r>
              <a:rPr lang="cs-CZ" sz="1600" b="1" dirty="0" smtClean="0"/>
              <a:t>Třetí</a:t>
            </a:r>
            <a:r>
              <a:rPr lang="cs-CZ" sz="1600" b="1" dirty="0" smtClean="0">
                <a:solidFill>
                  <a:srgbClr val="0000FF"/>
                </a:solidFill>
              </a:rPr>
              <a:t> &lt;/li&gt;</a:t>
            </a:r>
            <a:br>
              <a:rPr lang="cs-CZ" sz="1600" b="1" dirty="0" smtClean="0">
                <a:solidFill>
                  <a:srgbClr val="0000FF"/>
                </a:solidFill>
              </a:rPr>
            </a:br>
            <a:r>
              <a:rPr lang="cs-CZ" sz="1600" b="1" dirty="0" smtClean="0">
                <a:solidFill>
                  <a:srgbClr val="0000FF"/>
                </a:solidFill>
              </a:rPr>
              <a:t>&lt;/</a:t>
            </a:r>
            <a:r>
              <a:rPr lang="cs-CZ" sz="1600" b="1" dirty="0" err="1" smtClean="0">
                <a:solidFill>
                  <a:srgbClr val="0000FF"/>
                </a:solidFill>
              </a:rPr>
              <a:t>ul</a:t>
            </a:r>
            <a:r>
              <a:rPr lang="cs-CZ" sz="1600" b="1" dirty="0" smtClean="0">
                <a:solidFill>
                  <a:srgbClr val="0000FF"/>
                </a:solidFill>
              </a:rPr>
              <a:t>&gt;</a:t>
            </a:r>
          </a:p>
          <a:p>
            <a:pPr marL="0" marR="0" lvl="0" indent="0" algn="l" defTabSz="914400" rtl="0" eaLnBrk="0" fontAlgn="base" latinLnBrk="0" hangingPunct="0">
              <a:lnSpc>
                <a:spcPct val="100000"/>
              </a:lnSpc>
              <a:spcBef>
                <a:spcPts val="1200"/>
              </a:spcBef>
              <a:spcAft>
                <a:spcPct val="0"/>
              </a:spcAft>
              <a:buClrTx/>
              <a:buSzTx/>
              <a:buFontTx/>
              <a:buNone/>
              <a:tabLst/>
              <a:defRPr/>
            </a:pPr>
            <a:endParaRPr kumimoji="0" lang="cs-CZ" sz="16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12" name="Zástupný symbol pro obsah 1"/>
          <p:cNvSpPr txBox="1">
            <a:spLocks/>
          </p:cNvSpPr>
          <p:nvPr/>
        </p:nvSpPr>
        <p:spPr bwMode="auto">
          <a:xfrm>
            <a:off x="3214678" y="5072074"/>
            <a:ext cx="2286015" cy="12858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0" hangingPunct="0">
              <a:spcBef>
                <a:spcPts val="1200"/>
              </a:spcBef>
            </a:pPr>
            <a:r>
              <a:rPr lang="cs-CZ" sz="1600" b="1" dirty="0" smtClean="0">
                <a:solidFill>
                  <a:srgbClr val="0000FF"/>
                </a:solidFill>
              </a:rPr>
              <a:t>&lt;</a:t>
            </a:r>
            <a:r>
              <a:rPr lang="cs-CZ" sz="1600" b="1" dirty="0" err="1" smtClean="0">
                <a:solidFill>
                  <a:srgbClr val="0000FF"/>
                </a:solidFill>
              </a:rPr>
              <a:t>ul</a:t>
            </a:r>
            <a:r>
              <a:rPr lang="cs-CZ" sz="1600" b="1" dirty="0" smtClean="0">
                <a:solidFill>
                  <a:srgbClr val="0000FF"/>
                </a:solidFill>
              </a:rPr>
              <a:t> </a:t>
            </a:r>
            <a:r>
              <a:rPr lang="cs-CZ" sz="1600" b="1" dirty="0" smtClean="0">
                <a:solidFill>
                  <a:srgbClr val="9A0000"/>
                </a:solidFill>
              </a:rPr>
              <a:t>type=</a:t>
            </a:r>
            <a:r>
              <a:rPr lang="cs-CZ" sz="1600" b="1" dirty="0" smtClean="0">
                <a:solidFill>
                  <a:srgbClr val="168028"/>
                </a:solidFill>
              </a:rPr>
              <a:t>"</a:t>
            </a:r>
            <a:r>
              <a:rPr lang="cs-CZ" sz="1600" b="1" dirty="0" err="1" smtClean="0">
                <a:solidFill>
                  <a:srgbClr val="168028"/>
                </a:solidFill>
              </a:rPr>
              <a:t>circle</a:t>
            </a:r>
            <a:r>
              <a:rPr lang="cs-CZ" sz="1600" b="1" dirty="0" smtClean="0">
                <a:solidFill>
                  <a:srgbClr val="168028"/>
                </a:solidFill>
              </a:rPr>
              <a:t>"</a:t>
            </a:r>
            <a:r>
              <a:rPr lang="cs-CZ" sz="1600" b="1" dirty="0" smtClean="0">
                <a:solidFill>
                  <a:srgbClr val="0000FF"/>
                </a:solidFill>
              </a:rPr>
              <a:t>&gt;</a:t>
            </a:r>
            <a:br>
              <a:rPr lang="cs-CZ" sz="1600" b="1" dirty="0" smtClean="0">
                <a:solidFill>
                  <a:srgbClr val="0000FF"/>
                </a:solidFill>
              </a:rPr>
            </a:br>
            <a:r>
              <a:rPr lang="cs-CZ" sz="1600" b="1" dirty="0" smtClean="0">
                <a:solidFill>
                  <a:srgbClr val="0000FF"/>
                </a:solidFill>
              </a:rPr>
              <a:t>  &lt;li&gt; </a:t>
            </a:r>
            <a:r>
              <a:rPr lang="cs-CZ" sz="1600" b="1" dirty="0" smtClean="0"/>
              <a:t>První</a:t>
            </a:r>
            <a:r>
              <a:rPr lang="cs-CZ" sz="1600" b="1" dirty="0" smtClean="0">
                <a:solidFill>
                  <a:srgbClr val="0000FF"/>
                </a:solidFill>
              </a:rPr>
              <a:t> &lt;/li&gt;</a:t>
            </a:r>
            <a:br>
              <a:rPr lang="cs-CZ" sz="1600" b="1" dirty="0" smtClean="0">
                <a:solidFill>
                  <a:srgbClr val="0000FF"/>
                </a:solidFill>
              </a:rPr>
            </a:br>
            <a:r>
              <a:rPr lang="cs-CZ" sz="1600" b="1" dirty="0" smtClean="0">
                <a:solidFill>
                  <a:srgbClr val="0000FF"/>
                </a:solidFill>
              </a:rPr>
              <a:t>  &lt;li&gt; </a:t>
            </a:r>
            <a:r>
              <a:rPr lang="cs-CZ" sz="1600" b="1" dirty="0" smtClean="0"/>
              <a:t>Druhá</a:t>
            </a:r>
            <a:r>
              <a:rPr lang="cs-CZ" sz="1600" b="1" dirty="0" smtClean="0">
                <a:solidFill>
                  <a:srgbClr val="0000FF"/>
                </a:solidFill>
              </a:rPr>
              <a:t> &lt;/li&gt;</a:t>
            </a:r>
            <a:br>
              <a:rPr lang="cs-CZ" sz="1600" b="1" dirty="0" smtClean="0">
                <a:solidFill>
                  <a:srgbClr val="0000FF"/>
                </a:solidFill>
              </a:rPr>
            </a:br>
            <a:r>
              <a:rPr lang="cs-CZ" sz="1600" b="1" dirty="0" smtClean="0">
                <a:solidFill>
                  <a:srgbClr val="0000FF"/>
                </a:solidFill>
              </a:rPr>
              <a:t>  &lt;li&gt;</a:t>
            </a:r>
            <a:r>
              <a:rPr lang="cs-CZ" sz="1600" b="1" dirty="0" smtClean="0"/>
              <a:t>Třetí</a:t>
            </a:r>
            <a:r>
              <a:rPr lang="cs-CZ" sz="1600" b="1" dirty="0" smtClean="0">
                <a:solidFill>
                  <a:srgbClr val="0000FF"/>
                </a:solidFill>
              </a:rPr>
              <a:t> &lt;/li&gt;</a:t>
            </a:r>
            <a:br>
              <a:rPr lang="cs-CZ" sz="1600" b="1" dirty="0" smtClean="0">
                <a:solidFill>
                  <a:srgbClr val="0000FF"/>
                </a:solidFill>
              </a:rPr>
            </a:br>
            <a:r>
              <a:rPr lang="cs-CZ" sz="1600" b="1" dirty="0" smtClean="0">
                <a:solidFill>
                  <a:srgbClr val="0000FF"/>
                </a:solidFill>
              </a:rPr>
              <a:t>&lt;/</a:t>
            </a:r>
            <a:r>
              <a:rPr lang="cs-CZ" sz="1600" b="1" dirty="0" err="1" smtClean="0">
                <a:solidFill>
                  <a:srgbClr val="0000FF"/>
                </a:solidFill>
              </a:rPr>
              <a:t>ul</a:t>
            </a:r>
            <a:r>
              <a:rPr lang="cs-CZ" sz="1600" b="1" dirty="0" smtClean="0">
                <a:solidFill>
                  <a:srgbClr val="0000FF"/>
                </a:solidFill>
              </a:rPr>
              <a:t>&gt;</a:t>
            </a:r>
          </a:p>
          <a:p>
            <a:pPr marL="0" marR="0" lvl="0" indent="0" algn="l" defTabSz="914400" rtl="0" eaLnBrk="0" fontAlgn="base" latinLnBrk="0" hangingPunct="0">
              <a:lnSpc>
                <a:spcPct val="100000"/>
              </a:lnSpc>
              <a:spcBef>
                <a:spcPts val="1200"/>
              </a:spcBef>
              <a:spcAft>
                <a:spcPct val="0"/>
              </a:spcAft>
              <a:buClrTx/>
              <a:buSzTx/>
              <a:buFontTx/>
              <a:buNone/>
              <a:tabLst/>
              <a:defRPr/>
            </a:pPr>
            <a:endParaRPr kumimoji="0" lang="cs-CZ" sz="16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13" name="Zástupný symbol pro obsah 1"/>
          <p:cNvSpPr txBox="1">
            <a:spLocks/>
          </p:cNvSpPr>
          <p:nvPr/>
        </p:nvSpPr>
        <p:spPr bwMode="auto">
          <a:xfrm>
            <a:off x="5929322" y="5072074"/>
            <a:ext cx="2286015" cy="12858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0" hangingPunct="0">
              <a:spcBef>
                <a:spcPts val="1200"/>
              </a:spcBef>
            </a:pPr>
            <a:r>
              <a:rPr lang="cs-CZ" sz="1600" b="1" dirty="0" smtClean="0">
                <a:solidFill>
                  <a:srgbClr val="0000FF"/>
                </a:solidFill>
              </a:rPr>
              <a:t>&lt;</a:t>
            </a:r>
            <a:r>
              <a:rPr lang="cs-CZ" sz="1600" b="1" dirty="0" err="1" smtClean="0">
                <a:solidFill>
                  <a:srgbClr val="0000FF"/>
                </a:solidFill>
              </a:rPr>
              <a:t>ul</a:t>
            </a:r>
            <a:r>
              <a:rPr lang="cs-CZ" sz="1600" b="1" dirty="0" smtClean="0">
                <a:solidFill>
                  <a:srgbClr val="0000FF"/>
                </a:solidFill>
              </a:rPr>
              <a:t> </a:t>
            </a:r>
            <a:r>
              <a:rPr lang="cs-CZ" sz="1600" b="1" dirty="0" smtClean="0">
                <a:solidFill>
                  <a:srgbClr val="9A0000"/>
                </a:solidFill>
              </a:rPr>
              <a:t>type=</a:t>
            </a:r>
            <a:r>
              <a:rPr lang="cs-CZ" sz="1600" b="1" dirty="0" smtClean="0">
                <a:solidFill>
                  <a:srgbClr val="168028"/>
                </a:solidFill>
              </a:rPr>
              <a:t>"square"</a:t>
            </a:r>
            <a:r>
              <a:rPr lang="cs-CZ" sz="1600" b="1" dirty="0" smtClean="0">
                <a:solidFill>
                  <a:srgbClr val="0000FF"/>
                </a:solidFill>
              </a:rPr>
              <a:t>&gt;</a:t>
            </a:r>
            <a:br>
              <a:rPr lang="cs-CZ" sz="1600" b="1" dirty="0" smtClean="0">
                <a:solidFill>
                  <a:srgbClr val="0000FF"/>
                </a:solidFill>
              </a:rPr>
            </a:br>
            <a:r>
              <a:rPr lang="cs-CZ" sz="1600" b="1" dirty="0" smtClean="0">
                <a:solidFill>
                  <a:srgbClr val="0000FF"/>
                </a:solidFill>
              </a:rPr>
              <a:t>  &lt;li&gt; </a:t>
            </a:r>
            <a:r>
              <a:rPr lang="cs-CZ" sz="1600" b="1" dirty="0" smtClean="0"/>
              <a:t>První</a:t>
            </a:r>
            <a:r>
              <a:rPr lang="cs-CZ" sz="1600" b="1" dirty="0" smtClean="0">
                <a:solidFill>
                  <a:srgbClr val="0000FF"/>
                </a:solidFill>
              </a:rPr>
              <a:t> &lt;/li&gt;</a:t>
            </a:r>
            <a:br>
              <a:rPr lang="cs-CZ" sz="1600" b="1" dirty="0" smtClean="0">
                <a:solidFill>
                  <a:srgbClr val="0000FF"/>
                </a:solidFill>
              </a:rPr>
            </a:br>
            <a:r>
              <a:rPr lang="cs-CZ" sz="1600" b="1" dirty="0" smtClean="0">
                <a:solidFill>
                  <a:srgbClr val="0000FF"/>
                </a:solidFill>
              </a:rPr>
              <a:t>  &lt;li&gt; </a:t>
            </a:r>
            <a:r>
              <a:rPr lang="cs-CZ" sz="1600" b="1" dirty="0" smtClean="0"/>
              <a:t>Druhá</a:t>
            </a:r>
            <a:r>
              <a:rPr lang="cs-CZ" sz="1600" b="1" dirty="0" smtClean="0">
                <a:solidFill>
                  <a:srgbClr val="0000FF"/>
                </a:solidFill>
              </a:rPr>
              <a:t> &lt;/li&gt;</a:t>
            </a:r>
            <a:br>
              <a:rPr lang="cs-CZ" sz="1600" b="1" dirty="0" smtClean="0">
                <a:solidFill>
                  <a:srgbClr val="0000FF"/>
                </a:solidFill>
              </a:rPr>
            </a:br>
            <a:r>
              <a:rPr lang="cs-CZ" sz="1600" b="1" dirty="0" smtClean="0">
                <a:solidFill>
                  <a:srgbClr val="0000FF"/>
                </a:solidFill>
              </a:rPr>
              <a:t>  &lt;li&gt;</a:t>
            </a:r>
            <a:r>
              <a:rPr lang="cs-CZ" sz="1600" b="1" dirty="0" smtClean="0"/>
              <a:t>Třetí</a:t>
            </a:r>
            <a:r>
              <a:rPr lang="cs-CZ" sz="1600" b="1" dirty="0" smtClean="0">
                <a:solidFill>
                  <a:srgbClr val="0000FF"/>
                </a:solidFill>
              </a:rPr>
              <a:t> &lt;/li&gt;</a:t>
            </a:r>
            <a:br>
              <a:rPr lang="cs-CZ" sz="1600" b="1" dirty="0" smtClean="0">
                <a:solidFill>
                  <a:srgbClr val="0000FF"/>
                </a:solidFill>
              </a:rPr>
            </a:br>
            <a:r>
              <a:rPr lang="cs-CZ" sz="1600" b="1" dirty="0" smtClean="0">
                <a:solidFill>
                  <a:srgbClr val="0000FF"/>
                </a:solidFill>
              </a:rPr>
              <a:t>&lt;/</a:t>
            </a:r>
            <a:r>
              <a:rPr lang="cs-CZ" sz="1600" b="1" dirty="0" err="1" smtClean="0">
                <a:solidFill>
                  <a:srgbClr val="0000FF"/>
                </a:solidFill>
              </a:rPr>
              <a:t>ul</a:t>
            </a:r>
            <a:r>
              <a:rPr lang="cs-CZ" sz="1600" b="1" dirty="0" smtClean="0">
                <a:solidFill>
                  <a:srgbClr val="0000FF"/>
                </a:solidFill>
              </a:rPr>
              <a:t>&gt;</a:t>
            </a:r>
          </a:p>
          <a:p>
            <a:pPr marL="0" marR="0" lvl="0" indent="0" algn="l" defTabSz="914400" rtl="0" eaLnBrk="0" fontAlgn="base" latinLnBrk="0" hangingPunct="0">
              <a:lnSpc>
                <a:spcPct val="100000"/>
              </a:lnSpc>
              <a:spcBef>
                <a:spcPts val="1200"/>
              </a:spcBef>
              <a:spcAft>
                <a:spcPct val="0"/>
              </a:spcAft>
              <a:buClrTx/>
              <a:buSzTx/>
              <a:buFontTx/>
              <a:buNone/>
              <a:tabLst/>
              <a:defRPr/>
            </a:pPr>
            <a:endParaRPr kumimoji="0" lang="cs-CZ" sz="1600" b="1" i="0" u="none" strike="noStrike" kern="0" cap="none" spc="0" normalizeH="0" baseline="0" noProof="0" dirty="0" smtClean="0">
              <a:ln>
                <a:noFill/>
              </a:ln>
              <a:solidFill>
                <a:schemeClr val="tx1"/>
              </a:solidFill>
              <a:effectLst/>
              <a:uLnTx/>
              <a:uFillTx/>
              <a:latin typeface="+mn-lt"/>
              <a:ea typeface="+mn-ea"/>
              <a:cs typeface="+mn-cs"/>
            </a:endParaRPr>
          </a:p>
        </p:txBody>
      </p:sp>
      <p:pic>
        <p:nvPicPr>
          <p:cNvPr id="15" name="Obrázek 14" descr="ul2.png"/>
          <p:cNvPicPr>
            <a:picLocks noChangeAspect="1"/>
          </p:cNvPicPr>
          <p:nvPr/>
        </p:nvPicPr>
        <p:blipFill>
          <a:blip r:embed="rId3"/>
          <a:stretch>
            <a:fillRect/>
          </a:stretch>
        </p:blipFill>
        <p:spPr>
          <a:xfrm>
            <a:off x="6711252" y="2285992"/>
            <a:ext cx="2201253" cy="2714644"/>
          </a:xfrm>
          <a:prstGeom prst="rect">
            <a:avLst/>
          </a:prstGeom>
        </p:spPr>
      </p:pic>
      <p:sp>
        <p:nvSpPr>
          <p:cNvPr id="16" name="Zástupný symbol pro obsah 1"/>
          <p:cNvSpPr txBox="1">
            <a:spLocks/>
          </p:cNvSpPr>
          <p:nvPr/>
        </p:nvSpPr>
        <p:spPr bwMode="auto">
          <a:xfrm>
            <a:off x="357158" y="1928802"/>
            <a:ext cx="8501122" cy="4286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ts val="1200"/>
              </a:spcBef>
              <a:spcAft>
                <a:spcPct val="0"/>
              </a:spcAft>
              <a:buClrTx/>
              <a:buSzTx/>
              <a:buFontTx/>
              <a:buNone/>
              <a:tabLst/>
              <a:defRPr/>
            </a:pPr>
            <a:r>
              <a:rPr kumimoji="0" lang="cs-CZ" sz="1600" b="1" i="0" u="none" strike="noStrike" kern="0" cap="none" spc="0" normalizeH="0" baseline="0" noProof="0" dirty="0" smtClean="0">
                <a:ln>
                  <a:noFill/>
                </a:ln>
                <a:solidFill>
                  <a:schemeClr val="tx1"/>
                </a:solidFill>
                <a:effectLst/>
                <a:uLnTx/>
                <a:uFillTx/>
                <a:latin typeface="+mn-lt"/>
                <a:ea typeface="+mn-ea"/>
                <a:cs typeface="+mn-cs"/>
              </a:rPr>
              <a:t>Odrážky definujeme příkazem </a:t>
            </a:r>
            <a:r>
              <a:rPr kumimoji="0" lang="cs-CZ" sz="1600" b="1" i="0" u="none" strike="noStrike" kern="0" cap="none" spc="0" normalizeH="0" baseline="0" noProof="0" dirty="0" smtClean="0">
                <a:ln>
                  <a:noFill/>
                </a:ln>
                <a:solidFill>
                  <a:srgbClr val="0000FF"/>
                </a:solidFill>
                <a:effectLst/>
                <a:uLnTx/>
                <a:uFillTx/>
                <a:latin typeface="+mn-lt"/>
                <a:ea typeface="+mn-ea"/>
                <a:cs typeface="+mn-cs"/>
              </a:rPr>
              <a:t>&lt;</a:t>
            </a:r>
            <a:r>
              <a:rPr kumimoji="0" lang="cs-CZ" sz="1600" b="1" i="0" u="none" strike="noStrike" kern="0" cap="none" spc="0" normalizeH="0" baseline="0" noProof="0" dirty="0" err="1" smtClean="0">
                <a:ln>
                  <a:noFill/>
                </a:ln>
                <a:solidFill>
                  <a:srgbClr val="0000FF"/>
                </a:solidFill>
                <a:effectLst/>
                <a:uLnTx/>
                <a:uFillTx/>
                <a:latin typeface="+mn-lt"/>
                <a:ea typeface="+mn-ea"/>
                <a:cs typeface="+mn-cs"/>
              </a:rPr>
              <a:t>ul</a:t>
            </a:r>
            <a:r>
              <a:rPr kumimoji="0" lang="cs-CZ" sz="1600" b="1" i="0" u="none" strike="noStrike" kern="0" cap="none" spc="0" normalizeH="0" baseline="0" noProof="0" dirty="0" smtClean="0">
                <a:ln>
                  <a:noFill/>
                </a:ln>
                <a:solidFill>
                  <a:srgbClr val="0000FF"/>
                </a:solidFill>
                <a:effectLst/>
                <a:uLnTx/>
                <a:uFillTx/>
                <a:latin typeface="+mn-lt"/>
                <a:ea typeface="+mn-ea"/>
                <a:cs typeface="+mn-cs"/>
              </a:rPr>
              <a:t>&gt; &lt;/</a:t>
            </a:r>
            <a:r>
              <a:rPr kumimoji="0" lang="cs-CZ" sz="1600" b="1" i="0" u="none" strike="noStrike" kern="0" cap="none" spc="0" normalizeH="0" baseline="0" noProof="0" dirty="0" err="1" smtClean="0">
                <a:ln>
                  <a:noFill/>
                </a:ln>
                <a:solidFill>
                  <a:srgbClr val="0000FF"/>
                </a:solidFill>
                <a:effectLst/>
                <a:uLnTx/>
                <a:uFillTx/>
                <a:latin typeface="+mn-lt"/>
                <a:ea typeface="+mn-ea"/>
                <a:cs typeface="+mn-cs"/>
              </a:rPr>
              <a:t>ul</a:t>
            </a:r>
            <a:r>
              <a:rPr kumimoji="0" lang="cs-CZ" sz="1600" b="1" i="0" u="none" strike="noStrike" kern="0" cap="none" spc="0" normalizeH="0" baseline="0" noProof="0" dirty="0" smtClean="0">
                <a:ln>
                  <a:noFill/>
                </a:ln>
                <a:solidFill>
                  <a:srgbClr val="0000FF"/>
                </a:solidFill>
                <a:effectLst/>
                <a:uLnTx/>
                <a:uFillTx/>
                <a:latin typeface="+mn-lt"/>
                <a:ea typeface="+mn-ea"/>
                <a:cs typeface="+mn-cs"/>
              </a:rPr>
              <a:t>&gt;</a:t>
            </a:r>
            <a:r>
              <a:rPr kumimoji="0" lang="cs-CZ" sz="1600" b="1" i="0" u="none" strike="noStrike" kern="0" cap="none" spc="0" normalizeH="0" baseline="0" noProof="0" dirty="0" smtClean="0">
                <a:ln>
                  <a:noFill/>
                </a:ln>
                <a:solidFill>
                  <a:schemeClr val="tx1"/>
                </a:solidFill>
                <a:effectLst/>
                <a:uLnTx/>
                <a:uFillTx/>
                <a:latin typeface="+mn-lt"/>
                <a:ea typeface="+mn-ea"/>
                <a:cs typeface="+mn-cs"/>
              </a:rPr>
              <a:t> ohraničujícím jednotlivé položky </a:t>
            </a:r>
            <a:r>
              <a:rPr kumimoji="0" lang="cs-CZ" sz="1600" b="1" i="0" u="none" strike="noStrike" kern="0" cap="none" spc="0" normalizeH="0" baseline="0" noProof="0" dirty="0" smtClean="0">
                <a:ln>
                  <a:noFill/>
                </a:ln>
                <a:solidFill>
                  <a:srgbClr val="0000FF"/>
                </a:solidFill>
                <a:effectLst/>
                <a:uLnTx/>
                <a:uFillTx/>
                <a:latin typeface="+mn-lt"/>
                <a:ea typeface="+mn-ea"/>
                <a:cs typeface="+mn-cs"/>
              </a:rPr>
              <a:t>&lt;li&gt; &lt;/li&gt;</a:t>
            </a:r>
            <a:r>
              <a:rPr kumimoji="0" lang="cs-CZ" sz="1600" b="1" i="0" u="none" strike="noStrike" kern="0" cap="none" spc="0" normalizeH="0" baseline="0" noProof="0" dirty="0" smtClean="0">
                <a:ln>
                  <a:noFill/>
                </a:ln>
                <a:solidFill>
                  <a:schemeClr val="tx1"/>
                </a:solidFill>
                <a:effectLst/>
                <a:uLnTx/>
                <a:uFillTx/>
                <a:latin typeface="+mn-lt"/>
                <a:ea typeface="+mn-ea"/>
                <a:cs typeface="+mn-cs"/>
              </a:rPr>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9" y="1928802"/>
            <a:ext cx="6000791" cy="4357718"/>
          </a:xfrm>
        </p:spPr>
        <p:txBody>
          <a:bodyPr/>
          <a:lstStyle/>
          <a:p>
            <a:pPr marL="0" indent="0">
              <a:spcBef>
                <a:spcPts val="1200"/>
              </a:spcBef>
              <a:buNone/>
            </a:pPr>
            <a:r>
              <a:rPr lang="cs-CZ" dirty="0" smtClean="0"/>
              <a:t>Očíslované položky definujeme příkazem </a:t>
            </a:r>
            <a:r>
              <a:rPr lang="cs-CZ" dirty="0" smtClean="0">
                <a:solidFill>
                  <a:srgbClr val="0000FF"/>
                </a:solidFill>
              </a:rPr>
              <a:t>&lt;</a:t>
            </a:r>
            <a:r>
              <a:rPr lang="cs-CZ" dirty="0" err="1" smtClean="0">
                <a:solidFill>
                  <a:srgbClr val="0000FF"/>
                </a:solidFill>
              </a:rPr>
              <a:t>ol</a:t>
            </a:r>
            <a:r>
              <a:rPr lang="cs-CZ" dirty="0" smtClean="0">
                <a:solidFill>
                  <a:srgbClr val="0000FF"/>
                </a:solidFill>
              </a:rPr>
              <a:t>&gt; &lt;/</a:t>
            </a:r>
            <a:r>
              <a:rPr lang="cs-CZ" dirty="0" err="1" smtClean="0">
                <a:solidFill>
                  <a:srgbClr val="0000FF"/>
                </a:solidFill>
              </a:rPr>
              <a:t>ol</a:t>
            </a:r>
            <a:r>
              <a:rPr lang="cs-CZ" dirty="0" smtClean="0">
                <a:solidFill>
                  <a:srgbClr val="0000FF"/>
                </a:solidFill>
              </a:rPr>
              <a:t>&gt;</a:t>
            </a:r>
            <a:r>
              <a:rPr lang="cs-CZ" dirty="0" smtClean="0"/>
              <a:t> opět ohraničujícím jednotlivé položky </a:t>
            </a:r>
            <a:r>
              <a:rPr lang="cs-CZ" dirty="0" smtClean="0">
                <a:solidFill>
                  <a:srgbClr val="0000FF"/>
                </a:solidFill>
              </a:rPr>
              <a:t>&lt;li&gt; &lt;/li&gt;</a:t>
            </a:r>
            <a:r>
              <a:rPr lang="cs-CZ" dirty="0" smtClean="0"/>
              <a:t> jako u odrážek.</a:t>
            </a:r>
          </a:p>
          <a:p>
            <a:pPr marL="0" indent="0">
              <a:spcBef>
                <a:spcPts val="1200"/>
              </a:spcBef>
              <a:buNone/>
            </a:pPr>
            <a:r>
              <a:rPr lang="cs-CZ" dirty="0" smtClean="0">
                <a:solidFill>
                  <a:srgbClr val="0000FF"/>
                </a:solidFill>
              </a:rPr>
              <a:t>&lt;</a:t>
            </a:r>
            <a:r>
              <a:rPr lang="cs-CZ" dirty="0" err="1" smtClean="0">
                <a:solidFill>
                  <a:srgbClr val="0000FF"/>
                </a:solidFill>
              </a:rPr>
              <a:t>ol</a:t>
            </a:r>
            <a:r>
              <a:rPr lang="cs-CZ" dirty="0" smtClean="0">
                <a:solidFill>
                  <a:srgbClr val="0000FF"/>
                </a:solidFill>
              </a:rPr>
              <a:t>&gt;</a:t>
            </a:r>
            <a:br>
              <a:rPr lang="cs-CZ" dirty="0" smtClean="0">
                <a:solidFill>
                  <a:srgbClr val="0000FF"/>
                </a:solidFill>
              </a:rPr>
            </a:br>
            <a:r>
              <a:rPr lang="cs-CZ" dirty="0" smtClean="0">
                <a:solidFill>
                  <a:srgbClr val="0000FF"/>
                </a:solidFill>
              </a:rPr>
              <a:t>  &lt;li&gt; </a:t>
            </a:r>
            <a:r>
              <a:rPr lang="cs-CZ" dirty="0" smtClean="0"/>
              <a:t>První</a:t>
            </a:r>
            <a:r>
              <a:rPr lang="cs-CZ" dirty="0" smtClean="0">
                <a:solidFill>
                  <a:srgbClr val="0000FF"/>
                </a:solidFill>
              </a:rPr>
              <a:t> &lt;/li&gt;</a:t>
            </a:r>
            <a:br>
              <a:rPr lang="cs-CZ" dirty="0" smtClean="0">
                <a:solidFill>
                  <a:srgbClr val="0000FF"/>
                </a:solidFill>
              </a:rPr>
            </a:br>
            <a:r>
              <a:rPr lang="cs-CZ" dirty="0" smtClean="0">
                <a:solidFill>
                  <a:srgbClr val="0000FF"/>
                </a:solidFill>
              </a:rPr>
              <a:t>  &lt;li&gt; </a:t>
            </a:r>
            <a:r>
              <a:rPr lang="cs-CZ" dirty="0" smtClean="0"/>
              <a:t>Druhá</a:t>
            </a:r>
            <a:r>
              <a:rPr lang="cs-CZ" dirty="0" smtClean="0">
                <a:solidFill>
                  <a:srgbClr val="0000FF"/>
                </a:solidFill>
              </a:rPr>
              <a:t> &lt;/li&gt;</a:t>
            </a:r>
            <a:br>
              <a:rPr lang="cs-CZ" dirty="0" smtClean="0">
                <a:solidFill>
                  <a:srgbClr val="0000FF"/>
                </a:solidFill>
              </a:rPr>
            </a:br>
            <a:r>
              <a:rPr lang="cs-CZ" dirty="0" smtClean="0">
                <a:solidFill>
                  <a:srgbClr val="0000FF"/>
                </a:solidFill>
              </a:rPr>
              <a:t>  &lt;li&gt;</a:t>
            </a:r>
            <a:r>
              <a:rPr lang="cs-CZ" dirty="0" smtClean="0"/>
              <a:t>Třetí</a:t>
            </a:r>
            <a:r>
              <a:rPr lang="cs-CZ" dirty="0" smtClean="0">
                <a:solidFill>
                  <a:srgbClr val="0000FF"/>
                </a:solidFill>
              </a:rPr>
              <a:t> &lt;/li&gt;</a:t>
            </a:r>
            <a:br>
              <a:rPr lang="cs-CZ" dirty="0" smtClean="0">
                <a:solidFill>
                  <a:srgbClr val="0000FF"/>
                </a:solidFill>
              </a:rPr>
            </a:br>
            <a:r>
              <a:rPr lang="cs-CZ" dirty="0" smtClean="0">
                <a:solidFill>
                  <a:srgbClr val="0000FF"/>
                </a:solidFill>
              </a:rPr>
              <a:t>&lt;/</a:t>
            </a:r>
            <a:r>
              <a:rPr lang="cs-CZ" dirty="0" err="1" smtClean="0">
                <a:solidFill>
                  <a:srgbClr val="0000FF"/>
                </a:solidFill>
              </a:rPr>
              <a:t>ol</a:t>
            </a:r>
            <a:r>
              <a:rPr lang="cs-CZ" dirty="0" smtClean="0">
                <a:solidFill>
                  <a:srgbClr val="0000FF"/>
                </a:solidFill>
              </a:rPr>
              <a:t>&gt;</a:t>
            </a:r>
          </a:p>
          <a:p>
            <a:pPr marL="0" indent="0">
              <a:spcBef>
                <a:spcPts val="1200"/>
              </a:spcBef>
              <a:buNone/>
            </a:pPr>
            <a:r>
              <a:rPr lang="cs-CZ" dirty="0" smtClean="0"/>
              <a:t>Styl číslování lze určit parametrem </a:t>
            </a:r>
            <a:r>
              <a:rPr lang="cs-CZ" dirty="0" smtClean="0">
                <a:solidFill>
                  <a:srgbClr val="9A0000"/>
                </a:solidFill>
              </a:rPr>
              <a:t>type,</a:t>
            </a:r>
            <a:r>
              <a:rPr lang="cs-CZ" dirty="0" smtClean="0"/>
              <a:t> kde uvedeme jednu z možností:</a:t>
            </a:r>
          </a:p>
          <a:p>
            <a:pPr marL="360000" indent="0">
              <a:spcBef>
                <a:spcPts val="1200"/>
              </a:spcBef>
              <a:buNone/>
              <a:tabLst>
                <a:tab pos="900000" algn="l"/>
              </a:tabLst>
            </a:pPr>
            <a:r>
              <a:rPr lang="cs-CZ" dirty="0" smtClean="0">
                <a:solidFill>
                  <a:srgbClr val="168028"/>
                </a:solidFill>
                <a:latin typeface="Times New Roman" pitchFamily="18" charset="0"/>
                <a:cs typeface="Times New Roman" pitchFamily="18" charset="0"/>
              </a:rPr>
              <a:t>1</a:t>
            </a:r>
            <a:r>
              <a:rPr lang="cs-CZ" dirty="0" smtClean="0">
                <a:solidFill>
                  <a:srgbClr val="168028"/>
                </a:solidFill>
              </a:rPr>
              <a:t>	</a:t>
            </a:r>
            <a:r>
              <a:rPr lang="cs-CZ" dirty="0" smtClean="0"/>
              <a:t>(arabská čísla - výchozí)</a:t>
            </a:r>
            <a:r>
              <a:rPr lang="cs-CZ" dirty="0" smtClean="0">
                <a:solidFill>
                  <a:srgbClr val="168028"/>
                </a:solidFill>
              </a:rPr>
              <a:t/>
            </a:r>
            <a:br>
              <a:rPr lang="cs-CZ" dirty="0" smtClean="0">
                <a:solidFill>
                  <a:srgbClr val="168028"/>
                </a:solidFill>
              </a:rPr>
            </a:br>
            <a:r>
              <a:rPr lang="cs-CZ" dirty="0" smtClean="0">
                <a:solidFill>
                  <a:srgbClr val="168028"/>
                </a:solidFill>
                <a:latin typeface="Times New Roman" pitchFamily="18" charset="0"/>
                <a:cs typeface="Times New Roman" pitchFamily="18" charset="0"/>
              </a:rPr>
              <a:t>A</a:t>
            </a:r>
            <a:r>
              <a:rPr lang="cs-CZ" dirty="0" smtClean="0">
                <a:solidFill>
                  <a:srgbClr val="168028"/>
                </a:solidFill>
              </a:rPr>
              <a:t>	</a:t>
            </a:r>
            <a:r>
              <a:rPr lang="cs-CZ" dirty="0" smtClean="0"/>
              <a:t>(velká písmena)</a:t>
            </a:r>
            <a:r>
              <a:rPr lang="cs-CZ" dirty="0" smtClean="0">
                <a:solidFill>
                  <a:srgbClr val="168028"/>
                </a:solidFill>
              </a:rPr>
              <a:t/>
            </a:r>
            <a:br>
              <a:rPr lang="cs-CZ" dirty="0" smtClean="0">
                <a:solidFill>
                  <a:srgbClr val="168028"/>
                </a:solidFill>
              </a:rPr>
            </a:br>
            <a:r>
              <a:rPr lang="cs-CZ" dirty="0" smtClean="0">
                <a:solidFill>
                  <a:srgbClr val="168028"/>
                </a:solidFill>
                <a:latin typeface="Times New Roman" pitchFamily="18" charset="0"/>
                <a:cs typeface="Times New Roman" pitchFamily="18" charset="0"/>
              </a:rPr>
              <a:t>a</a:t>
            </a:r>
            <a:r>
              <a:rPr lang="cs-CZ" dirty="0" smtClean="0">
                <a:solidFill>
                  <a:srgbClr val="168028"/>
                </a:solidFill>
              </a:rPr>
              <a:t>	</a:t>
            </a:r>
            <a:r>
              <a:rPr lang="cs-CZ" dirty="0" smtClean="0"/>
              <a:t>(malá písmena)</a:t>
            </a:r>
            <a:br>
              <a:rPr lang="cs-CZ" dirty="0" smtClean="0"/>
            </a:br>
            <a:r>
              <a:rPr lang="cs-CZ" dirty="0" smtClean="0">
                <a:solidFill>
                  <a:srgbClr val="168028"/>
                </a:solidFill>
                <a:latin typeface="Times New Roman" pitchFamily="18" charset="0"/>
                <a:cs typeface="Times New Roman" pitchFamily="18" charset="0"/>
              </a:rPr>
              <a:t>i</a:t>
            </a:r>
            <a:r>
              <a:rPr lang="cs-CZ" dirty="0" smtClean="0"/>
              <a:t>	(římská malá čísla) </a:t>
            </a:r>
            <a:br>
              <a:rPr lang="cs-CZ" dirty="0" smtClean="0"/>
            </a:br>
            <a:r>
              <a:rPr lang="cs-CZ" dirty="0" smtClean="0">
                <a:solidFill>
                  <a:srgbClr val="168028"/>
                </a:solidFill>
                <a:latin typeface="Times New Roman" pitchFamily="18" charset="0"/>
                <a:cs typeface="Times New Roman" pitchFamily="18" charset="0"/>
              </a:rPr>
              <a:t>I</a:t>
            </a:r>
            <a:r>
              <a:rPr lang="cs-CZ" dirty="0" smtClean="0"/>
              <a:t>	(římská velká čísla)</a:t>
            </a:r>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25</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Seznamy - číslování</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
        <p:nvSpPr>
          <p:cNvPr id="14" name="Obdélník 13"/>
          <p:cNvSpPr/>
          <p:nvPr/>
        </p:nvSpPr>
        <p:spPr>
          <a:xfrm>
            <a:off x="4143372" y="4857760"/>
            <a:ext cx="2000248" cy="1323439"/>
          </a:xfrm>
          <a:prstGeom prst="rect">
            <a:avLst/>
          </a:prstGeom>
        </p:spPr>
        <p:txBody>
          <a:bodyPr wrap="square">
            <a:spAutoFit/>
          </a:bodyPr>
          <a:lstStyle/>
          <a:p>
            <a:pPr marL="0" indent="0">
              <a:spcBef>
                <a:spcPts val="1200"/>
              </a:spcBef>
              <a:buNone/>
            </a:pPr>
            <a:r>
              <a:rPr lang="cs-CZ" sz="1600" b="1" dirty="0" smtClean="0">
                <a:solidFill>
                  <a:srgbClr val="0000FF"/>
                </a:solidFill>
              </a:rPr>
              <a:t>&lt;</a:t>
            </a:r>
            <a:r>
              <a:rPr lang="cs-CZ" sz="1600" b="1" dirty="0" err="1" smtClean="0">
                <a:solidFill>
                  <a:srgbClr val="0000FF"/>
                </a:solidFill>
              </a:rPr>
              <a:t>ol</a:t>
            </a:r>
            <a:r>
              <a:rPr lang="cs-CZ" sz="1600" b="1" dirty="0" smtClean="0">
                <a:solidFill>
                  <a:srgbClr val="0000FF"/>
                </a:solidFill>
              </a:rPr>
              <a:t> </a:t>
            </a:r>
            <a:r>
              <a:rPr lang="cs-CZ" sz="1600" b="1" dirty="0" smtClean="0">
                <a:solidFill>
                  <a:srgbClr val="9A0000"/>
                </a:solidFill>
              </a:rPr>
              <a:t>type=</a:t>
            </a:r>
            <a:r>
              <a:rPr lang="cs-CZ" sz="1600" b="1" dirty="0" smtClean="0">
                <a:solidFill>
                  <a:srgbClr val="168028"/>
                </a:solidFill>
              </a:rPr>
              <a:t>"A"</a:t>
            </a:r>
            <a:r>
              <a:rPr lang="cs-CZ" sz="1600" b="1" dirty="0" smtClean="0">
                <a:solidFill>
                  <a:srgbClr val="0000FF"/>
                </a:solidFill>
              </a:rPr>
              <a:t>&gt;</a:t>
            </a:r>
            <a:br>
              <a:rPr lang="cs-CZ" sz="1600" b="1" dirty="0" smtClean="0">
                <a:solidFill>
                  <a:srgbClr val="0000FF"/>
                </a:solidFill>
              </a:rPr>
            </a:br>
            <a:r>
              <a:rPr lang="cs-CZ" sz="1600" b="1" dirty="0" smtClean="0">
                <a:solidFill>
                  <a:srgbClr val="0000FF"/>
                </a:solidFill>
              </a:rPr>
              <a:t> &lt;li&gt; </a:t>
            </a:r>
            <a:r>
              <a:rPr lang="cs-CZ" sz="1600" b="1" dirty="0" smtClean="0"/>
              <a:t>První</a:t>
            </a:r>
            <a:r>
              <a:rPr lang="cs-CZ" sz="1600" b="1" dirty="0" smtClean="0">
                <a:solidFill>
                  <a:srgbClr val="0000FF"/>
                </a:solidFill>
              </a:rPr>
              <a:t> &lt;/li&gt;</a:t>
            </a:r>
            <a:br>
              <a:rPr lang="cs-CZ" sz="1600" b="1" dirty="0" smtClean="0">
                <a:solidFill>
                  <a:srgbClr val="0000FF"/>
                </a:solidFill>
              </a:rPr>
            </a:br>
            <a:r>
              <a:rPr lang="cs-CZ" sz="1600" b="1" dirty="0" smtClean="0">
                <a:solidFill>
                  <a:srgbClr val="0000FF"/>
                </a:solidFill>
              </a:rPr>
              <a:t>  &lt;li&gt; </a:t>
            </a:r>
            <a:r>
              <a:rPr lang="cs-CZ" sz="1600" b="1" dirty="0" smtClean="0"/>
              <a:t>Druhá</a:t>
            </a:r>
            <a:r>
              <a:rPr lang="cs-CZ" sz="1600" b="1" dirty="0" smtClean="0">
                <a:solidFill>
                  <a:srgbClr val="0000FF"/>
                </a:solidFill>
              </a:rPr>
              <a:t> &lt;/li&gt;</a:t>
            </a:r>
            <a:br>
              <a:rPr lang="cs-CZ" sz="1600" b="1" dirty="0" smtClean="0">
                <a:solidFill>
                  <a:srgbClr val="0000FF"/>
                </a:solidFill>
              </a:rPr>
            </a:br>
            <a:r>
              <a:rPr lang="cs-CZ" sz="1600" b="1" dirty="0" smtClean="0">
                <a:solidFill>
                  <a:srgbClr val="0000FF"/>
                </a:solidFill>
              </a:rPr>
              <a:t>  &lt;li&gt;</a:t>
            </a:r>
            <a:r>
              <a:rPr lang="cs-CZ" sz="1600" b="1" dirty="0" smtClean="0"/>
              <a:t>Třetí</a:t>
            </a:r>
            <a:r>
              <a:rPr lang="cs-CZ" sz="1600" b="1" dirty="0" smtClean="0">
                <a:solidFill>
                  <a:srgbClr val="0000FF"/>
                </a:solidFill>
              </a:rPr>
              <a:t> &lt;/li&gt;</a:t>
            </a:r>
            <a:br>
              <a:rPr lang="cs-CZ" sz="1600" b="1" dirty="0" smtClean="0">
                <a:solidFill>
                  <a:srgbClr val="0000FF"/>
                </a:solidFill>
              </a:rPr>
            </a:br>
            <a:r>
              <a:rPr lang="cs-CZ" sz="1600" b="1" dirty="0" smtClean="0">
                <a:solidFill>
                  <a:srgbClr val="0000FF"/>
                </a:solidFill>
              </a:rPr>
              <a:t>&lt;/</a:t>
            </a:r>
            <a:r>
              <a:rPr lang="cs-CZ" sz="1600" b="1" dirty="0" err="1" smtClean="0">
                <a:solidFill>
                  <a:srgbClr val="0000FF"/>
                </a:solidFill>
              </a:rPr>
              <a:t>ol</a:t>
            </a:r>
            <a:r>
              <a:rPr lang="cs-CZ" sz="1600" b="1" dirty="0" smtClean="0">
                <a:solidFill>
                  <a:srgbClr val="0000FF"/>
                </a:solidFill>
              </a:rPr>
              <a:t>&gt;</a:t>
            </a:r>
          </a:p>
        </p:txBody>
      </p:sp>
      <p:pic>
        <p:nvPicPr>
          <p:cNvPr id="15" name="Obrázek 14" descr="ol3.png"/>
          <p:cNvPicPr>
            <a:picLocks noChangeAspect="1"/>
          </p:cNvPicPr>
          <p:nvPr/>
        </p:nvPicPr>
        <p:blipFill>
          <a:blip r:embed="rId3"/>
          <a:stretch>
            <a:fillRect/>
          </a:stretch>
        </p:blipFill>
        <p:spPr>
          <a:xfrm>
            <a:off x="6500826" y="3714752"/>
            <a:ext cx="2071702" cy="2554878"/>
          </a:xfrm>
          <a:prstGeom prst="rect">
            <a:avLst/>
          </a:prstGeom>
        </p:spPr>
      </p:pic>
      <p:pic>
        <p:nvPicPr>
          <p:cNvPr id="16" name="Obrázek 15" descr="ol1.png"/>
          <p:cNvPicPr>
            <a:picLocks noChangeAspect="1"/>
          </p:cNvPicPr>
          <p:nvPr/>
        </p:nvPicPr>
        <p:blipFill>
          <a:blip r:embed="rId4"/>
          <a:stretch>
            <a:fillRect/>
          </a:stretch>
        </p:blipFill>
        <p:spPr>
          <a:xfrm>
            <a:off x="6500826" y="1857364"/>
            <a:ext cx="2425859" cy="1643074"/>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4572031" cy="4357718"/>
          </a:xfrm>
        </p:spPr>
        <p:txBody>
          <a:bodyPr/>
          <a:lstStyle/>
          <a:p>
            <a:pPr marL="0" indent="0">
              <a:spcBef>
                <a:spcPts val="1200"/>
              </a:spcBef>
              <a:buNone/>
            </a:pPr>
            <a:r>
              <a:rPr lang="cs-CZ" dirty="0" smtClean="0"/>
              <a:t>Víceúrovňové číslování se tvoří vnořením jednoduchých číslování:</a:t>
            </a:r>
          </a:p>
          <a:p>
            <a:pPr marL="0" indent="0">
              <a:spcBef>
                <a:spcPts val="1200"/>
              </a:spcBef>
              <a:buNone/>
            </a:pPr>
            <a:r>
              <a:rPr lang="it-IT" kern="1200" dirty="0" smtClean="0">
                <a:solidFill>
                  <a:srgbClr val="0000FF"/>
                </a:solidFill>
                <a:latin typeface="Arial" charset="0"/>
                <a:cs typeface="Arial" charset="0"/>
              </a:rPr>
              <a:t>&lt;ol&gt;</a:t>
            </a:r>
            <a:r>
              <a:rPr lang="cs-CZ" dirty="0" smtClean="0"/>
              <a:t/>
            </a:r>
            <a:br>
              <a:rPr lang="cs-CZ" dirty="0" smtClean="0"/>
            </a:br>
            <a:r>
              <a:rPr lang="it-IT" dirty="0" smtClean="0"/>
              <a:t>  </a:t>
            </a:r>
            <a:r>
              <a:rPr lang="it-IT" kern="1200" dirty="0" smtClean="0">
                <a:solidFill>
                  <a:srgbClr val="0000FF"/>
                </a:solidFill>
                <a:latin typeface="Arial" charset="0"/>
                <a:cs typeface="Arial" charset="0"/>
              </a:rPr>
              <a:t>&lt;li&gt;</a:t>
            </a:r>
            <a:r>
              <a:rPr lang="it-IT" dirty="0" smtClean="0"/>
              <a:t>První</a:t>
            </a:r>
            <a:r>
              <a:rPr lang="it-IT" kern="1200" dirty="0" smtClean="0">
                <a:solidFill>
                  <a:srgbClr val="0000FF"/>
                </a:solidFill>
                <a:latin typeface="Arial" charset="0"/>
                <a:cs typeface="Arial" charset="0"/>
              </a:rPr>
              <a:t>&lt;/li&gt;</a:t>
            </a:r>
            <a:r>
              <a:rPr lang="cs-CZ" dirty="0" smtClean="0"/>
              <a:t/>
            </a:r>
            <a:br>
              <a:rPr lang="cs-CZ" dirty="0" smtClean="0"/>
            </a:br>
            <a:r>
              <a:rPr lang="cs-CZ" dirty="0" smtClean="0"/>
              <a:t>    </a:t>
            </a:r>
            <a:r>
              <a:rPr lang="it-IT" kern="1200" dirty="0" smtClean="0">
                <a:solidFill>
                  <a:srgbClr val="0000FF"/>
                </a:solidFill>
                <a:latin typeface="Arial" charset="0"/>
                <a:cs typeface="Arial" charset="0"/>
              </a:rPr>
              <a:t>&lt;ol</a:t>
            </a:r>
            <a:r>
              <a:rPr lang="it-IT" kern="1200" dirty="0" smtClean="0">
                <a:solidFill>
                  <a:srgbClr val="9A0000"/>
                </a:solidFill>
                <a:latin typeface="Arial" charset="0"/>
                <a:cs typeface="Arial" charset="0"/>
              </a:rPr>
              <a:t> type=</a:t>
            </a:r>
            <a:r>
              <a:rPr lang="cs-CZ" kern="1200" dirty="0" smtClean="0">
                <a:solidFill>
                  <a:srgbClr val="168028"/>
                </a:solidFill>
                <a:latin typeface="Arial" charset="0"/>
                <a:cs typeface="Arial" charset="0"/>
              </a:rPr>
              <a:t>"</a:t>
            </a:r>
            <a:r>
              <a:rPr lang="it-IT" kern="1200" dirty="0" smtClean="0">
                <a:solidFill>
                  <a:srgbClr val="168028"/>
                </a:solidFill>
                <a:latin typeface="Arial" charset="0"/>
                <a:cs typeface="Arial" charset="0"/>
              </a:rPr>
              <a:t>A</a:t>
            </a:r>
            <a:r>
              <a:rPr lang="cs-CZ" kern="1200" dirty="0" smtClean="0">
                <a:solidFill>
                  <a:srgbClr val="168028"/>
                </a:solidFill>
                <a:latin typeface="Arial" charset="0"/>
                <a:cs typeface="Arial" charset="0"/>
              </a:rPr>
              <a:t>"</a:t>
            </a:r>
            <a:r>
              <a:rPr lang="it-IT" kern="1200" dirty="0" smtClean="0">
                <a:solidFill>
                  <a:srgbClr val="0000FF"/>
                </a:solidFill>
                <a:latin typeface="Arial" charset="0"/>
                <a:cs typeface="Arial" charset="0"/>
              </a:rPr>
              <a:t>&gt;</a:t>
            </a:r>
            <a:r>
              <a:rPr lang="cs-CZ" dirty="0" smtClean="0"/>
              <a:t/>
            </a:r>
            <a:br>
              <a:rPr lang="cs-CZ" dirty="0" smtClean="0"/>
            </a:br>
            <a:r>
              <a:rPr lang="cs-CZ" dirty="0" smtClean="0"/>
              <a:t>     </a:t>
            </a:r>
            <a:r>
              <a:rPr lang="cs-CZ" kern="1200" dirty="0" smtClean="0">
                <a:solidFill>
                  <a:srgbClr val="0000FF"/>
                </a:solidFill>
                <a:latin typeface="Arial" charset="0"/>
                <a:cs typeface="Arial" charset="0"/>
              </a:rPr>
              <a:t> </a:t>
            </a:r>
            <a:r>
              <a:rPr lang="it-IT" kern="1200" dirty="0" smtClean="0">
                <a:solidFill>
                  <a:srgbClr val="0000FF"/>
                </a:solidFill>
                <a:latin typeface="Arial" charset="0"/>
                <a:cs typeface="Arial" charset="0"/>
              </a:rPr>
              <a:t>&lt;li&gt;</a:t>
            </a:r>
            <a:r>
              <a:rPr lang="it-IT" dirty="0" smtClean="0"/>
              <a:t>Jedna</a:t>
            </a:r>
            <a:r>
              <a:rPr lang="it-IT" kern="1200" dirty="0" smtClean="0">
                <a:solidFill>
                  <a:srgbClr val="0000FF"/>
                </a:solidFill>
                <a:latin typeface="Arial" charset="0"/>
                <a:cs typeface="Arial" charset="0"/>
              </a:rPr>
              <a:t>&lt;/li&gt;</a:t>
            </a:r>
            <a:r>
              <a:rPr lang="cs-CZ" dirty="0" smtClean="0"/>
              <a:t/>
            </a:r>
            <a:br>
              <a:rPr lang="cs-CZ" dirty="0" smtClean="0"/>
            </a:br>
            <a:r>
              <a:rPr lang="cs-CZ" dirty="0" smtClean="0"/>
              <a:t>    </a:t>
            </a:r>
            <a:r>
              <a:rPr lang="it-IT" dirty="0" smtClean="0"/>
              <a:t>  </a:t>
            </a:r>
            <a:r>
              <a:rPr lang="it-IT" kern="1200" dirty="0" smtClean="0">
                <a:solidFill>
                  <a:srgbClr val="0000FF"/>
                </a:solidFill>
                <a:latin typeface="Arial" charset="0"/>
                <a:cs typeface="Arial" charset="0"/>
              </a:rPr>
              <a:t>&lt;li&gt;</a:t>
            </a:r>
            <a:r>
              <a:rPr lang="it-IT" dirty="0" smtClean="0"/>
              <a:t>Dvě</a:t>
            </a:r>
            <a:r>
              <a:rPr lang="it-IT" kern="1200" dirty="0" smtClean="0">
                <a:solidFill>
                  <a:srgbClr val="0000FF"/>
                </a:solidFill>
                <a:latin typeface="Arial" charset="0"/>
                <a:cs typeface="Arial" charset="0"/>
              </a:rPr>
              <a:t>&lt;/li&gt;</a:t>
            </a:r>
            <a:r>
              <a:rPr lang="cs-CZ" dirty="0" smtClean="0"/>
              <a:t/>
            </a:r>
            <a:br>
              <a:rPr lang="cs-CZ" dirty="0" smtClean="0"/>
            </a:br>
            <a:r>
              <a:rPr lang="cs-CZ" dirty="0" smtClean="0"/>
              <a:t>  </a:t>
            </a:r>
            <a:r>
              <a:rPr lang="cs-CZ" kern="1200" dirty="0" smtClean="0">
                <a:solidFill>
                  <a:srgbClr val="0000FF"/>
                </a:solidFill>
                <a:latin typeface="Arial" charset="0"/>
                <a:cs typeface="Arial" charset="0"/>
              </a:rPr>
              <a:t> </a:t>
            </a:r>
            <a:r>
              <a:rPr lang="it-IT" kern="1200" dirty="0" smtClean="0">
                <a:solidFill>
                  <a:srgbClr val="0000FF"/>
                </a:solidFill>
                <a:latin typeface="Arial" charset="0"/>
                <a:cs typeface="Arial" charset="0"/>
              </a:rPr>
              <a:t>&lt;/ol&gt;</a:t>
            </a:r>
            <a:r>
              <a:rPr lang="cs-CZ" dirty="0" smtClean="0"/>
              <a:t/>
            </a:r>
            <a:br>
              <a:rPr lang="cs-CZ" dirty="0" smtClean="0"/>
            </a:br>
            <a:r>
              <a:rPr lang="it-IT" kern="1200" dirty="0" smtClean="0">
                <a:solidFill>
                  <a:srgbClr val="0000FF"/>
                </a:solidFill>
                <a:latin typeface="Arial" charset="0"/>
                <a:cs typeface="Arial" charset="0"/>
              </a:rPr>
              <a:t>  &lt;li&gt;</a:t>
            </a:r>
            <a:r>
              <a:rPr lang="it-IT" dirty="0" smtClean="0"/>
              <a:t>Druhá</a:t>
            </a:r>
            <a:r>
              <a:rPr lang="it-IT" kern="1200" dirty="0" smtClean="0">
                <a:solidFill>
                  <a:srgbClr val="0000FF"/>
                </a:solidFill>
                <a:latin typeface="Arial" charset="0"/>
                <a:cs typeface="Arial" charset="0"/>
              </a:rPr>
              <a:t>&lt;/li&gt;</a:t>
            </a:r>
            <a:r>
              <a:rPr lang="cs-CZ" dirty="0" smtClean="0"/>
              <a:t/>
            </a:r>
            <a:br>
              <a:rPr lang="cs-CZ" dirty="0" smtClean="0"/>
            </a:br>
            <a:r>
              <a:rPr lang="cs-CZ" dirty="0" smtClean="0"/>
              <a:t> </a:t>
            </a:r>
            <a:r>
              <a:rPr lang="cs-CZ" kern="1200" dirty="0" smtClean="0">
                <a:solidFill>
                  <a:srgbClr val="0000FF"/>
                </a:solidFill>
                <a:latin typeface="Arial" charset="0"/>
                <a:cs typeface="Arial" charset="0"/>
              </a:rPr>
              <a:t>   </a:t>
            </a:r>
            <a:r>
              <a:rPr lang="it-IT" kern="1200" dirty="0" smtClean="0">
                <a:solidFill>
                  <a:srgbClr val="0000FF"/>
                </a:solidFill>
                <a:latin typeface="Arial" charset="0"/>
                <a:cs typeface="Arial" charset="0"/>
              </a:rPr>
              <a:t>&lt;ol </a:t>
            </a:r>
            <a:r>
              <a:rPr lang="it-IT" kern="1200" dirty="0" smtClean="0">
                <a:solidFill>
                  <a:srgbClr val="9A0000"/>
                </a:solidFill>
                <a:latin typeface="Arial" charset="0"/>
                <a:cs typeface="Arial" charset="0"/>
              </a:rPr>
              <a:t>type=</a:t>
            </a:r>
            <a:r>
              <a:rPr lang="cs-CZ" kern="1200" dirty="0" smtClean="0">
                <a:solidFill>
                  <a:srgbClr val="168028"/>
                </a:solidFill>
                <a:latin typeface="Arial" charset="0"/>
                <a:cs typeface="Arial" charset="0"/>
              </a:rPr>
              <a:t>"</a:t>
            </a:r>
            <a:r>
              <a:rPr lang="it-IT" kern="1200" dirty="0" smtClean="0">
                <a:solidFill>
                  <a:srgbClr val="168028"/>
                </a:solidFill>
                <a:latin typeface="Arial" charset="0"/>
                <a:cs typeface="Arial" charset="0"/>
              </a:rPr>
              <a:t>A</a:t>
            </a:r>
            <a:r>
              <a:rPr lang="cs-CZ" kern="1200" dirty="0" smtClean="0">
                <a:solidFill>
                  <a:srgbClr val="168028"/>
                </a:solidFill>
                <a:latin typeface="Arial" charset="0"/>
                <a:cs typeface="Arial" charset="0"/>
              </a:rPr>
              <a:t>"</a:t>
            </a:r>
            <a:r>
              <a:rPr lang="it-IT" kern="1200" dirty="0" smtClean="0">
                <a:solidFill>
                  <a:srgbClr val="0000FF"/>
                </a:solidFill>
                <a:latin typeface="Arial" charset="0"/>
                <a:cs typeface="Arial" charset="0"/>
              </a:rPr>
              <a:t>&gt;</a:t>
            </a:r>
            <a:r>
              <a:rPr lang="cs-CZ" dirty="0" smtClean="0"/>
              <a:t/>
            </a:r>
            <a:br>
              <a:rPr lang="cs-CZ" dirty="0" smtClean="0"/>
            </a:br>
            <a:r>
              <a:rPr lang="cs-CZ" dirty="0" smtClean="0"/>
              <a:t>   </a:t>
            </a:r>
            <a:r>
              <a:rPr lang="cs-CZ" kern="1200" dirty="0" smtClean="0">
                <a:solidFill>
                  <a:srgbClr val="0000FF"/>
                </a:solidFill>
                <a:latin typeface="Arial" charset="0"/>
                <a:cs typeface="Arial" charset="0"/>
              </a:rPr>
              <a:t>  </a:t>
            </a:r>
            <a:r>
              <a:rPr lang="it-IT" kern="1200" dirty="0" smtClean="0">
                <a:solidFill>
                  <a:srgbClr val="0000FF"/>
                </a:solidFill>
                <a:latin typeface="Arial" charset="0"/>
                <a:cs typeface="Arial" charset="0"/>
              </a:rPr>
              <a:t> &lt;li&gt;</a:t>
            </a:r>
            <a:r>
              <a:rPr lang="it-IT" dirty="0" smtClean="0"/>
              <a:t>Jedna</a:t>
            </a:r>
            <a:r>
              <a:rPr lang="it-IT" kern="1200" dirty="0" smtClean="0">
                <a:solidFill>
                  <a:srgbClr val="0000FF"/>
                </a:solidFill>
                <a:latin typeface="Arial" charset="0"/>
                <a:cs typeface="Arial" charset="0"/>
              </a:rPr>
              <a:t>&lt;/li&gt;</a:t>
            </a:r>
            <a:r>
              <a:rPr lang="cs-CZ" dirty="0" smtClean="0"/>
              <a:t/>
            </a:r>
            <a:br>
              <a:rPr lang="cs-CZ" dirty="0" smtClean="0"/>
            </a:br>
            <a:r>
              <a:rPr lang="cs-CZ" dirty="0" smtClean="0"/>
              <a:t>    </a:t>
            </a:r>
            <a:r>
              <a:rPr lang="it-IT" dirty="0" smtClean="0"/>
              <a:t> </a:t>
            </a:r>
            <a:r>
              <a:rPr lang="it-IT" kern="1200" dirty="0" smtClean="0">
                <a:solidFill>
                  <a:srgbClr val="0000FF"/>
                </a:solidFill>
                <a:latin typeface="Arial" charset="0"/>
                <a:cs typeface="Arial" charset="0"/>
              </a:rPr>
              <a:t> &lt;li&gt;</a:t>
            </a:r>
            <a:r>
              <a:rPr lang="it-IT" dirty="0" smtClean="0"/>
              <a:t>Dvě</a:t>
            </a:r>
            <a:r>
              <a:rPr lang="it-IT" kern="1200" dirty="0" smtClean="0">
                <a:solidFill>
                  <a:srgbClr val="0000FF"/>
                </a:solidFill>
                <a:latin typeface="Arial" charset="0"/>
                <a:cs typeface="Arial" charset="0"/>
              </a:rPr>
              <a:t>&lt;/li&gt;</a:t>
            </a:r>
            <a:r>
              <a:rPr lang="cs-CZ" dirty="0" smtClean="0"/>
              <a:t/>
            </a:r>
            <a:br>
              <a:rPr lang="cs-CZ" dirty="0" smtClean="0"/>
            </a:br>
            <a:r>
              <a:rPr lang="cs-CZ" kern="1200" dirty="0" smtClean="0">
                <a:solidFill>
                  <a:srgbClr val="0000FF"/>
                </a:solidFill>
                <a:latin typeface="Arial" charset="0"/>
                <a:cs typeface="Arial" charset="0"/>
              </a:rPr>
              <a:t>    </a:t>
            </a:r>
            <a:r>
              <a:rPr lang="it-IT" kern="1200" dirty="0" smtClean="0">
                <a:solidFill>
                  <a:srgbClr val="0000FF"/>
                </a:solidFill>
                <a:latin typeface="Arial" charset="0"/>
                <a:cs typeface="Arial" charset="0"/>
              </a:rPr>
              <a:t>&lt;/ol&gt;</a:t>
            </a:r>
            <a:r>
              <a:rPr lang="cs-CZ" dirty="0" smtClean="0"/>
              <a:t/>
            </a:r>
            <a:br>
              <a:rPr lang="cs-CZ" dirty="0" smtClean="0"/>
            </a:br>
            <a:r>
              <a:rPr lang="it-IT" kern="1200" dirty="0" smtClean="0">
                <a:solidFill>
                  <a:srgbClr val="0000FF"/>
                </a:solidFill>
                <a:latin typeface="Arial" charset="0"/>
                <a:cs typeface="Arial" charset="0"/>
              </a:rPr>
              <a:t>&lt;/ol&gt;</a:t>
            </a:r>
            <a:endParaRPr lang="cs-CZ" kern="1200" dirty="0" smtClean="0">
              <a:solidFill>
                <a:srgbClr val="0000FF"/>
              </a:solidFill>
              <a:latin typeface="Arial" charset="0"/>
              <a:cs typeface="Arial" charset="0"/>
            </a:endParaRPr>
          </a:p>
          <a:p>
            <a:pPr marL="0" indent="0">
              <a:spcBef>
                <a:spcPts val="1200"/>
              </a:spcBef>
              <a:buNone/>
            </a:pPr>
            <a:r>
              <a:rPr lang="cs-CZ" dirty="0" smtClean="0"/>
              <a:t>Počáteční hodnotu číslovaných seznamů lze nastavit vlastností </a:t>
            </a:r>
            <a:r>
              <a:rPr lang="cs-CZ" kern="1200" dirty="0" smtClean="0">
                <a:solidFill>
                  <a:srgbClr val="9A0000"/>
                </a:solidFill>
                <a:latin typeface="Arial" charset="0"/>
                <a:cs typeface="Arial" charset="0"/>
              </a:rPr>
              <a:t>start</a:t>
            </a:r>
            <a:r>
              <a:rPr lang="cs-CZ" dirty="0" smtClean="0"/>
              <a:t>.</a:t>
            </a:r>
            <a:endParaRPr lang="it-IT" dirty="0" smtClean="0"/>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26</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Seznamy - víceúrovňové číslování</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pic>
        <p:nvPicPr>
          <p:cNvPr id="9" name="Obrázek 8" descr="ol54.png"/>
          <p:cNvPicPr>
            <a:picLocks noChangeAspect="1"/>
          </p:cNvPicPr>
          <p:nvPr/>
        </p:nvPicPr>
        <p:blipFill>
          <a:blip r:embed="rId3"/>
          <a:stretch>
            <a:fillRect/>
          </a:stretch>
        </p:blipFill>
        <p:spPr>
          <a:xfrm>
            <a:off x="5180426" y="2071678"/>
            <a:ext cx="3724769" cy="4236478"/>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4572031" cy="4357718"/>
          </a:xfrm>
        </p:spPr>
        <p:txBody>
          <a:bodyPr/>
          <a:lstStyle/>
          <a:p>
            <a:pPr marL="0" indent="0">
              <a:spcBef>
                <a:spcPts val="1200"/>
              </a:spcBef>
              <a:buNone/>
            </a:pPr>
            <a:r>
              <a:rPr lang="cs-CZ" dirty="0" smtClean="0"/>
              <a:t>Definiční seznam umožňuje vytvořit například přehledný výčet pojmů s odsazenými popisy (vysvětlivkami).</a:t>
            </a:r>
          </a:p>
          <a:p>
            <a:pPr marL="0" indent="0">
              <a:spcBef>
                <a:spcPts val="600"/>
              </a:spcBef>
              <a:buNone/>
            </a:pPr>
            <a:r>
              <a:rPr lang="cs-CZ" dirty="0" smtClean="0">
                <a:solidFill>
                  <a:srgbClr val="0000FF"/>
                </a:solidFill>
              </a:rPr>
              <a:t>&lt;dl&gt;</a:t>
            </a:r>
          </a:p>
          <a:p>
            <a:pPr marL="0" indent="0">
              <a:spcBef>
                <a:spcPts val="600"/>
              </a:spcBef>
              <a:buNone/>
            </a:pPr>
            <a:r>
              <a:rPr lang="cs-CZ" dirty="0" smtClean="0">
                <a:solidFill>
                  <a:srgbClr val="0000FF"/>
                </a:solidFill>
              </a:rPr>
              <a:t>  &lt;</a:t>
            </a:r>
            <a:r>
              <a:rPr lang="cs-CZ" dirty="0" err="1" smtClean="0">
                <a:solidFill>
                  <a:srgbClr val="0000FF"/>
                </a:solidFill>
              </a:rPr>
              <a:t>dt</a:t>
            </a:r>
            <a:r>
              <a:rPr lang="cs-CZ" dirty="0" smtClean="0">
                <a:solidFill>
                  <a:srgbClr val="0000FF"/>
                </a:solidFill>
              </a:rPr>
              <a:t>&gt; </a:t>
            </a:r>
            <a:r>
              <a:rPr lang="cs-CZ" b="0" dirty="0" smtClean="0"/>
              <a:t>Shareware</a:t>
            </a:r>
            <a:r>
              <a:rPr lang="cs-CZ" dirty="0" smtClean="0">
                <a:solidFill>
                  <a:srgbClr val="0000FF"/>
                </a:solidFill>
              </a:rPr>
              <a:t> &lt;/</a:t>
            </a:r>
            <a:r>
              <a:rPr lang="cs-CZ" dirty="0" err="1" smtClean="0">
                <a:solidFill>
                  <a:srgbClr val="0000FF"/>
                </a:solidFill>
              </a:rPr>
              <a:t>dt</a:t>
            </a:r>
            <a:r>
              <a:rPr lang="cs-CZ" dirty="0" smtClean="0">
                <a:solidFill>
                  <a:srgbClr val="0000FF"/>
                </a:solidFill>
              </a:rPr>
              <a:t>&gt;</a:t>
            </a:r>
            <a:br>
              <a:rPr lang="cs-CZ" dirty="0" smtClean="0">
                <a:solidFill>
                  <a:srgbClr val="0000FF"/>
                </a:solidFill>
              </a:rPr>
            </a:br>
            <a:r>
              <a:rPr lang="cs-CZ" dirty="0" smtClean="0">
                <a:solidFill>
                  <a:srgbClr val="0000FF"/>
                </a:solidFill>
              </a:rPr>
              <a:t>    &lt;</a:t>
            </a:r>
            <a:r>
              <a:rPr lang="cs-CZ" dirty="0" err="1" smtClean="0">
                <a:solidFill>
                  <a:srgbClr val="0000FF"/>
                </a:solidFill>
              </a:rPr>
              <a:t>dd</a:t>
            </a:r>
            <a:r>
              <a:rPr lang="cs-CZ" dirty="0" smtClean="0">
                <a:solidFill>
                  <a:srgbClr val="0000FF"/>
                </a:solidFill>
              </a:rPr>
              <a:t>&gt; </a:t>
            </a:r>
            <a:r>
              <a:rPr lang="cs-CZ" b="0" dirty="0" smtClean="0"/>
              <a:t>volně šiřitelný SW prodávající se metodou "napřed zkus, potom zaplať"</a:t>
            </a:r>
            <a:r>
              <a:rPr lang="cs-CZ" dirty="0" smtClean="0"/>
              <a:t> </a:t>
            </a:r>
            <a:r>
              <a:rPr lang="cs-CZ" dirty="0" smtClean="0">
                <a:solidFill>
                  <a:srgbClr val="0000FF"/>
                </a:solidFill>
              </a:rPr>
              <a:t>&lt;/</a:t>
            </a:r>
            <a:r>
              <a:rPr lang="cs-CZ" dirty="0" err="1" smtClean="0">
                <a:solidFill>
                  <a:srgbClr val="0000FF"/>
                </a:solidFill>
              </a:rPr>
              <a:t>dd</a:t>
            </a:r>
            <a:r>
              <a:rPr lang="cs-CZ" dirty="0" smtClean="0">
                <a:solidFill>
                  <a:srgbClr val="0000FF"/>
                </a:solidFill>
              </a:rPr>
              <a:t>&gt;</a:t>
            </a:r>
          </a:p>
          <a:p>
            <a:pPr marL="0" indent="0">
              <a:spcBef>
                <a:spcPts val="600"/>
              </a:spcBef>
              <a:buNone/>
            </a:pPr>
            <a:r>
              <a:rPr lang="cs-CZ" dirty="0" smtClean="0">
                <a:solidFill>
                  <a:srgbClr val="0000FF"/>
                </a:solidFill>
              </a:rPr>
              <a:t>  &lt;</a:t>
            </a:r>
            <a:r>
              <a:rPr lang="cs-CZ" dirty="0" err="1" smtClean="0">
                <a:solidFill>
                  <a:srgbClr val="0000FF"/>
                </a:solidFill>
              </a:rPr>
              <a:t>dt</a:t>
            </a:r>
            <a:r>
              <a:rPr lang="cs-CZ" dirty="0" smtClean="0">
                <a:solidFill>
                  <a:srgbClr val="0000FF"/>
                </a:solidFill>
              </a:rPr>
              <a:t>&gt; </a:t>
            </a:r>
            <a:r>
              <a:rPr lang="cs-CZ" b="0" dirty="0" smtClean="0"/>
              <a:t>Freeware</a:t>
            </a:r>
            <a:r>
              <a:rPr lang="cs-CZ" dirty="0" smtClean="0">
                <a:solidFill>
                  <a:srgbClr val="0000FF"/>
                </a:solidFill>
              </a:rPr>
              <a:t> &lt;/</a:t>
            </a:r>
            <a:r>
              <a:rPr lang="cs-CZ" dirty="0" err="1" smtClean="0">
                <a:solidFill>
                  <a:srgbClr val="0000FF"/>
                </a:solidFill>
              </a:rPr>
              <a:t>dt</a:t>
            </a:r>
            <a:r>
              <a:rPr lang="cs-CZ" dirty="0" smtClean="0">
                <a:solidFill>
                  <a:srgbClr val="0000FF"/>
                </a:solidFill>
              </a:rPr>
              <a:t>&gt;</a:t>
            </a:r>
            <a:br>
              <a:rPr lang="cs-CZ" dirty="0" smtClean="0">
                <a:solidFill>
                  <a:srgbClr val="0000FF"/>
                </a:solidFill>
              </a:rPr>
            </a:br>
            <a:r>
              <a:rPr lang="cs-CZ" dirty="0" smtClean="0">
                <a:solidFill>
                  <a:srgbClr val="0000FF"/>
                </a:solidFill>
              </a:rPr>
              <a:t>    &lt;</a:t>
            </a:r>
            <a:r>
              <a:rPr lang="cs-CZ" dirty="0" err="1" smtClean="0">
                <a:solidFill>
                  <a:srgbClr val="0000FF"/>
                </a:solidFill>
              </a:rPr>
              <a:t>dd</a:t>
            </a:r>
            <a:r>
              <a:rPr lang="cs-CZ" dirty="0" smtClean="0">
                <a:solidFill>
                  <a:srgbClr val="0000FF"/>
                </a:solidFill>
              </a:rPr>
              <a:t>&gt; </a:t>
            </a:r>
            <a:r>
              <a:rPr lang="cs-CZ" b="0" dirty="0" smtClean="0"/>
              <a:t>SW poskytovaný zcela zdarma, bez svolení autora nelze do programu dělat žádné zásahy ani úpravy</a:t>
            </a:r>
            <a:r>
              <a:rPr lang="cs-CZ" dirty="0" smtClean="0"/>
              <a:t> </a:t>
            </a:r>
            <a:r>
              <a:rPr lang="cs-CZ" dirty="0" smtClean="0">
                <a:solidFill>
                  <a:srgbClr val="0000FF"/>
                </a:solidFill>
              </a:rPr>
              <a:t>&lt;/</a:t>
            </a:r>
            <a:r>
              <a:rPr lang="cs-CZ" dirty="0" err="1" smtClean="0">
                <a:solidFill>
                  <a:srgbClr val="0000FF"/>
                </a:solidFill>
              </a:rPr>
              <a:t>dd</a:t>
            </a:r>
            <a:r>
              <a:rPr lang="cs-CZ" dirty="0" smtClean="0">
                <a:solidFill>
                  <a:srgbClr val="0000FF"/>
                </a:solidFill>
              </a:rPr>
              <a:t>&gt;</a:t>
            </a:r>
          </a:p>
          <a:p>
            <a:pPr marL="0" indent="0">
              <a:spcBef>
                <a:spcPts val="600"/>
              </a:spcBef>
              <a:buNone/>
            </a:pPr>
            <a:r>
              <a:rPr lang="cs-CZ" dirty="0" smtClean="0">
                <a:solidFill>
                  <a:srgbClr val="0000FF"/>
                </a:solidFill>
              </a:rPr>
              <a:t>&lt;/dl&gt;</a:t>
            </a:r>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27</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Definiční seznam</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pic>
        <p:nvPicPr>
          <p:cNvPr id="11" name="Obrázek 10" descr="dl1.png"/>
          <p:cNvPicPr>
            <a:picLocks noChangeAspect="1"/>
          </p:cNvPicPr>
          <p:nvPr/>
        </p:nvPicPr>
        <p:blipFill>
          <a:blip r:embed="rId3"/>
          <a:stretch>
            <a:fillRect/>
          </a:stretch>
        </p:blipFill>
        <p:spPr>
          <a:xfrm>
            <a:off x="5180426" y="2071678"/>
            <a:ext cx="3724769" cy="4236478"/>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9" y="1928802"/>
            <a:ext cx="4143404" cy="4392612"/>
          </a:xfrm>
        </p:spPr>
        <p:txBody>
          <a:bodyPr/>
          <a:lstStyle/>
          <a:p>
            <a:pPr marL="0" indent="0">
              <a:spcBef>
                <a:spcPts val="1200"/>
              </a:spcBef>
              <a:buNone/>
            </a:pPr>
            <a:r>
              <a:rPr lang="cs-CZ" dirty="0" smtClean="0"/>
              <a:t>Tabulka umožní rozdělit prostor na jednotlivé buňky.</a:t>
            </a:r>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28</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Tabulky</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pic>
        <p:nvPicPr>
          <p:cNvPr id="8" name="Obrázek 7" descr="tb1.png"/>
          <p:cNvPicPr>
            <a:picLocks noChangeAspect="1"/>
          </p:cNvPicPr>
          <p:nvPr/>
        </p:nvPicPr>
        <p:blipFill>
          <a:blip r:embed="rId3"/>
          <a:stretch>
            <a:fillRect/>
          </a:stretch>
        </p:blipFill>
        <p:spPr>
          <a:xfrm>
            <a:off x="285720" y="3429000"/>
            <a:ext cx="3645731" cy="1994354"/>
          </a:xfrm>
          <a:prstGeom prst="rect">
            <a:avLst/>
          </a:prstGeom>
        </p:spPr>
      </p:pic>
      <p:sp>
        <p:nvSpPr>
          <p:cNvPr id="9" name="Zástupný symbol pro obsah 1"/>
          <p:cNvSpPr txBox="1">
            <a:spLocks/>
          </p:cNvSpPr>
          <p:nvPr/>
        </p:nvSpPr>
        <p:spPr bwMode="auto">
          <a:xfrm>
            <a:off x="4714876" y="1928802"/>
            <a:ext cx="4143404" cy="43926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lvl="0" indent="0">
              <a:spcBef>
                <a:spcPts val="1200"/>
              </a:spcBef>
              <a:buNone/>
            </a:pPr>
            <a:r>
              <a:rPr lang="en-US" sz="1600" b="1" dirty="0" smtClean="0">
                <a:solidFill>
                  <a:srgbClr val="0000FF"/>
                </a:solidFill>
              </a:rPr>
              <a:t>&lt;table </a:t>
            </a:r>
            <a:r>
              <a:rPr lang="en-US" sz="1600" b="1" dirty="0" smtClean="0">
                <a:solidFill>
                  <a:srgbClr val="9A0000"/>
                </a:solidFill>
              </a:rPr>
              <a:t>border=</a:t>
            </a:r>
            <a:r>
              <a:rPr lang="en-US" sz="1600" b="1" dirty="0" smtClean="0">
                <a:solidFill>
                  <a:srgbClr val="168028"/>
                </a:solidFill>
              </a:rPr>
              <a:t>"1"</a:t>
            </a:r>
            <a:r>
              <a:rPr lang="en-US" sz="1600" b="1" dirty="0" smtClean="0">
                <a:solidFill>
                  <a:srgbClr val="0000FF"/>
                </a:solidFill>
              </a:rPr>
              <a:t>&gt;</a:t>
            </a:r>
            <a:r>
              <a:rPr lang="cs-CZ" sz="1600" b="1" dirty="0" smtClean="0">
                <a:solidFill>
                  <a:srgbClr val="0000FF"/>
                </a:solidFill>
              </a:rPr>
              <a:t/>
            </a:r>
            <a:br>
              <a:rPr lang="cs-CZ" sz="1600" b="1" dirty="0" smtClean="0">
                <a:solidFill>
                  <a:srgbClr val="0000FF"/>
                </a:solidFill>
              </a:rPr>
            </a:br>
            <a:r>
              <a:rPr lang="cs-CZ" sz="1600" b="1" dirty="0" smtClean="0">
                <a:solidFill>
                  <a:srgbClr val="0000FF"/>
                </a:solidFill>
              </a:rPr>
              <a:t>  &lt;</a:t>
            </a:r>
            <a:r>
              <a:rPr lang="cs-CZ" sz="1600" b="1" dirty="0" err="1" smtClean="0">
                <a:solidFill>
                  <a:srgbClr val="0000FF"/>
                </a:solidFill>
              </a:rPr>
              <a:t>tr</a:t>
            </a:r>
            <a:r>
              <a:rPr lang="cs-CZ" sz="1600" b="1" dirty="0" smtClean="0">
                <a:solidFill>
                  <a:srgbClr val="0000FF"/>
                </a:solidFill>
              </a:rPr>
              <a:t>&gt;</a:t>
            </a:r>
            <a:br>
              <a:rPr lang="cs-CZ" sz="1600" b="1" dirty="0" smtClean="0">
                <a:solidFill>
                  <a:srgbClr val="0000FF"/>
                </a:solidFill>
              </a:rPr>
            </a:br>
            <a:r>
              <a:rPr lang="cs-CZ" sz="1600" b="1" dirty="0" smtClean="0">
                <a:solidFill>
                  <a:srgbClr val="0000FF"/>
                </a:solidFill>
              </a:rPr>
              <a:t>    &lt;</a:t>
            </a:r>
            <a:r>
              <a:rPr lang="cs-CZ" sz="1600" b="1" dirty="0" err="1" smtClean="0">
                <a:solidFill>
                  <a:srgbClr val="0000FF"/>
                </a:solidFill>
              </a:rPr>
              <a:t>th</a:t>
            </a:r>
            <a:r>
              <a:rPr lang="cs-CZ" sz="1600" b="1" dirty="0" smtClean="0">
                <a:solidFill>
                  <a:srgbClr val="0000FF"/>
                </a:solidFill>
              </a:rPr>
              <a:t>&gt; </a:t>
            </a:r>
            <a:r>
              <a:rPr lang="cs-CZ" sz="1600" b="1" dirty="0" smtClean="0"/>
              <a:t>CZ </a:t>
            </a:r>
            <a:r>
              <a:rPr lang="cs-CZ" sz="1600" b="1" dirty="0" smtClean="0">
                <a:solidFill>
                  <a:srgbClr val="0000FF"/>
                </a:solidFill>
              </a:rPr>
              <a:t>&lt;/</a:t>
            </a:r>
            <a:r>
              <a:rPr lang="cs-CZ" sz="1600" b="1" dirty="0" err="1" smtClean="0">
                <a:solidFill>
                  <a:srgbClr val="0000FF"/>
                </a:solidFill>
              </a:rPr>
              <a:t>th</a:t>
            </a:r>
            <a:r>
              <a:rPr lang="cs-CZ" sz="1600" b="1" dirty="0" smtClean="0">
                <a:solidFill>
                  <a:srgbClr val="0000FF"/>
                </a:solidFill>
              </a:rPr>
              <a:t>&gt;</a:t>
            </a:r>
            <a:br>
              <a:rPr lang="cs-CZ" sz="1600" b="1" dirty="0" smtClean="0">
                <a:solidFill>
                  <a:srgbClr val="0000FF"/>
                </a:solidFill>
              </a:rPr>
            </a:br>
            <a:r>
              <a:rPr lang="cs-CZ" sz="1600" b="1" dirty="0" smtClean="0">
                <a:solidFill>
                  <a:srgbClr val="0000FF"/>
                </a:solidFill>
              </a:rPr>
              <a:t>    &lt;</a:t>
            </a:r>
            <a:r>
              <a:rPr lang="cs-CZ" sz="1600" b="1" dirty="0" err="1" smtClean="0">
                <a:solidFill>
                  <a:srgbClr val="0000FF"/>
                </a:solidFill>
              </a:rPr>
              <a:t>th</a:t>
            </a:r>
            <a:r>
              <a:rPr lang="cs-CZ" sz="1600" b="1" dirty="0" smtClean="0">
                <a:solidFill>
                  <a:srgbClr val="0000FF"/>
                </a:solidFill>
              </a:rPr>
              <a:t>&gt; </a:t>
            </a:r>
            <a:r>
              <a:rPr lang="cs-CZ" sz="1600" b="1" dirty="0" smtClean="0"/>
              <a:t>ENG</a:t>
            </a:r>
            <a:r>
              <a:rPr lang="cs-CZ" sz="1600" b="1" dirty="0" smtClean="0">
                <a:solidFill>
                  <a:srgbClr val="0000FF"/>
                </a:solidFill>
              </a:rPr>
              <a:t> &lt;/</a:t>
            </a:r>
            <a:r>
              <a:rPr lang="cs-CZ" sz="1600" b="1" dirty="0" err="1" smtClean="0">
                <a:solidFill>
                  <a:srgbClr val="0000FF"/>
                </a:solidFill>
              </a:rPr>
              <a:t>th</a:t>
            </a:r>
            <a:r>
              <a:rPr lang="cs-CZ" sz="1600" b="1" dirty="0" smtClean="0">
                <a:solidFill>
                  <a:srgbClr val="0000FF"/>
                </a:solidFill>
              </a:rPr>
              <a:t>&gt;</a:t>
            </a:r>
            <a:br>
              <a:rPr lang="cs-CZ" sz="1600" b="1" dirty="0" smtClean="0">
                <a:solidFill>
                  <a:srgbClr val="0000FF"/>
                </a:solidFill>
              </a:rPr>
            </a:br>
            <a:r>
              <a:rPr lang="cs-CZ" sz="1600" b="1" dirty="0" smtClean="0">
                <a:solidFill>
                  <a:srgbClr val="0000FF"/>
                </a:solidFill>
              </a:rPr>
              <a:t>    &lt;</a:t>
            </a:r>
            <a:r>
              <a:rPr lang="cs-CZ" sz="1600" b="1" dirty="0" err="1" smtClean="0">
                <a:solidFill>
                  <a:srgbClr val="0000FF"/>
                </a:solidFill>
              </a:rPr>
              <a:t>th</a:t>
            </a:r>
            <a:r>
              <a:rPr lang="cs-CZ" sz="1600" b="1" dirty="0" smtClean="0">
                <a:solidFill>
                  <a:srgbClr val="0000FF"/>
                </a:solidFill>
              </a:rPr>
              <a:t>&gt; </a:t>
            </a:r>
            <a:r>
              <a:rPr lang="cs-CZ" sz="1600" b="1" dirty="0" smtClean="0"/>
              <a:t>značka</a:t>
            </a:r>
            <a:r>
              <a:rPr lang="cs-CZ" sz="1600" b="1" dirty="0" smtClean="0">
                <a:solidFill>
                  <a:srgbClr val="0000FF"/>
                </a:solidFill>
              </a:rPr>
              <a:t> &lt;/</a:t>
            </a:r>
            <a:r>
              <a:rPr lang="cs-CZ" sz="1600" b="1" dirty="0" err="1" smtClean="0">
                <a:solidFill>
                  <a:srgbClr val="0000FF"/>
                </a:solidFill>
              </a:rPr>
              <a:t>th</a:t>
            </a:r>
            <a:r>
              <a:rPr lang="cs-CZ" sz="1600" b="1" dirty="0" smtClean="0">
                <a:solidFill>
                  <a:srgbClr val="0000FF"/>
                </a:solidFill>
              </a:rPr>
              <a:t>&gt;</a:t>
            </a:r>
            <a:br>
              <a:rPr lang="cs-CZ" sz="1600" b="1" dirty="0" smtClean="0">
                <a:solidFill>
                  <a:srgbClr val="0000FF"/>
                </a:solidFill>
              </a:rPr>
            </a:br>
            <a:r>
              <a:rPr lang="cs-CZ" sz="1600" b="1" dirty="0" smtClean="0">
                <a:solidFill>
                  <a:srgbClr val="0000FF"/>
                </a:solidFill>
              </a:rPr>
              <a:t>  &lt;/</a:t>
            </a:r>
            <a:r>
              <a:rPr lang="cs-CZ" sz="1600" b="1" dirty="0" err="1" smtClean="0">
                <a:solidFill>
                  <a:srgbClr val="0000FF"/>
                </a:solidFill>
              </a:rPr>
              <a:t>tr</a:t>
            </a:r>
            <a:r>
              <a:rPr lang="cs-CZ" sz="1600" b="1" dirty="0" smtClean="0">
                <a:solidFill>
                  <a:srgbClr val="0000FF"/>
                </a:solidFill>
              </a:rPr>
              <a:t>&gt;</a:t>
            </a:r>
            <a:br>
              <a:rPr lang="cs-CZ" sz="1600" b="1" dirty="0" smtClean="0">
                <a:solidFill>
                  <a:srgbClr val="0000FF"/>
                </a:solidFill>
              </a:rPr>
            </a:br>
            <a:r>
              <a:rPr lang="cs-CZ" sz="1600" b="1" dirty="0" smtClean="0">
                <a:solidFill>
                  <a:srgbClr val="0000FF"/>
                </a:solidFill>
              </a:rPr>
              <a:t>  &lt;</a:t>
            </a:r>
            <a:r>
              <a:rPr lang="cs-CZ" sz="1600" b="1" dirty="0" err="1" smtClean="0">
                <a:solidFill>
                  <a:srgbClr val="0000FF"/>
                </a:solidFill>
              </a:rPr>
              <a:t>tr</a:t>
            </a:r>
            <a:r>
              <a:rPr lang="cs-CZ" sz="1600" b="1" dirty="0" smtClean="0">
                <a:solidFill>
                  <a:srgbClr val="0000FF"/>
                </a:solidFill>
              </a:rPr>
              <a:t>&gt;</a:t>
            </a:r>
            <a:br>
              <a:rPr lang="cs-CZ" sz="1600" b="1" dirty="0" smtClean="0">
                <a:solidFill>
                  <a:srgbClr val="0000FF"/>
                </a:solidFill>
              </a:rPr>
            </a:br>
            <a:r>
              <a:rPr lang="cs-CZ" sz="1600" b="1" dirty="0" smtClean="0">
                <a:solidFill>
                  <a:srgbClr val="0000FF"/>
                </a:solidFill>
              </a:rPr>
              <a:t>    &lt;</a:t>
            </a:r>
            <a:r>
              <a:rPr lang="cs-CZ" sz="1600" b="1" dirty="0" err="1" smtClean="0">
                <a:solidFill>
                  <a:srgbClr val="0000FF"/>
                </a:solidFill>
              </a:rPr>
              <a:t>td</a:t>
            </a:r>
            <a:r>
              <a:rPr lang="cs-CZ" sz="1600" b="1" dirty="0" smtClean="0">
                <a:solidFill>
                  <a:srgbClr val="0000FF"/>
                </a:solidFill>
              </a:rPr>
              <a:t>&gt; </a:t>
            </a:r>
            <a:r>
              <a:rPr lang="cs-CZ" sz="1600" b="1" dirty="0" smtClean="0"/>
              <a:t>1 bit </a:t>
            </a:r>
            <a:r>
              <a:rPr lang="cs-CZ" sz="1600" b="1" dirty="0" smtClean="0">
                <a:solidFill>
                  <a:srgbClr val="0000FF"/>
                </a:solidFill>
              </a:rPr>
              <a:t>&lt;/</a:t>
            </a:r>
            <a:r>
              <a:rPr lang="cs-CZ" sz="1600" b="1" dirty="0" err="1" smtClean="0">
                <a:solidFill>
                  <a:srgbClr val="0000FF"/>
                </a:solidFill>
              </a:rPr>
              <a:t>td</a:t>
            </a:r>
            <a:r>
              <a:rPr lang="cs-CZ" sz="1600" b="1" dirty="0" smtClean="0">
                <a:solidFill>
                  <a:srgbClr val="0000FF"/>
                </a:solidFill>
              </a:rPr>
              <a:t>&gt;</a:t>
            </a:r>
            <a:br>
              <a:rPr lang="cs-CZ" sz="1600" b="1" dirty="0" smtClean="0">
                <a:solidFill>
                  <a:srgbClr val="0000FF"/>
                </a:solidFill>
              </a:rPr>
            </a:br>
            <a:r>
              <a:rPr lang="cs-CZ" sz="1600" b="1" dirty="0" smtClean="0">
                <a:solidFill>
                  <a:srgbClr val="0000FF"/>
                </a:solidFill>
              </a:rPr>
              <a:t>    &lt;</a:t>
            </a:r>
            <a:r>
              <a:rPr lang="cs-CZ" sz="1600" b="1" dirty="0" err="1" smtClean="0">
                <a:solidFill>
                  <a:srgbClr val="0000FF"/>
                </a:solidFill>
              </a:rPr>
              <a:t>td</a:t>
            </a:r>
            <a:r>
              <a:rPr lang="cs-CZ" sz="1600" b="1" dirty="0" smtClean="0">
                <a:solidFill>
                  <a:srgbClr val="0000FF"/>
                </a:solidFill>
              </a:rPr>
              <a:t>&gt; </a:t>
            </a:r>
            <a:r>
              <a:rPr lang="cs-CZ" sz="1600" b="1" dirty="0" smtClean="0"/>
              <a:t>1 bit</a:t>
            </a:r>
            <a:r>
              <a:rPr lang="cs-CZ" sz="1600" b="1" dirty="0" smtClean="0">
                <a:solidFill>
                  <a:srgbClr val="0000FF"/>
                </a:solidFill>
              </a:rPr>
              <a:t> &lt;/</a:t>
            </a:r>
            <a:r>
              <a:rPr lang="cs-CZ" sz="1600" b="1" dirty="0" err="1" smtClean="0">
                <a:solidFill>
                  <a:srgbClr val="0000FF"/>
                </a:solidFill>
              </a:rPr>
              <a:t>td</a:t>
            </a:r>
            <a:r>
              <a:rPr lang="cs-CZ" sz="1600" b="1" dirty="0" smtClean="0">
                <a:solidFill>
                  <a:srgbClr val="0000FF"/>
                </a:solidFill>
              </a:rPr>
              <a:t>&gt;</a:t>
            </a:r>
            <a:br>
              <a:rPr lang="cs-CZ" sz="1600" b="1" dirty="0" smtClean="0">
                <a:solidFill>
                  <a:srgbClr val="0000FF"/>
                </a:solidFill>
              </a:rPr>
            </a:br>
            <a:r>
              <a:rPr lang="cs-CZ" sz="1600" b="1" dirty="0" smtClean="0">
                <a:solidFill>
                  <a:srgbClr val="0000FF"/>
                </a:solidFill>
              </a:rPr>
              <a:t>    &lt;</a:t>
            </a:r>
            <a:r>
              <a:rPr lang="cs-CZ" sz="1600" b="1" dirty="0" err="1" smtClean="0">
                <a:solidFill>
                  <a:srgbClr val="0000FF"/>
                </a:solidFill>
              </a:rPr>
              <a:t>td</a:t>
            </a:r>
            <a:r>
              <a:rPr lang="cs-CZ" sz="1600" b="1" dirty="0" smtClean="0">
                <a:solidFill>
                  <a:srgbClr val="0000FF"/>
                </a:solidFill>
              </a:rPr>
              <a:t>&gt; </a:t>
            </a:r>
            <a:r>
              <a:rPr lang="cs-CZ" sz="1600" b="1" dirty="0" smtClean="0"/>
              <a:t>1b</a:t>
            </a:r>
            <a:r>
              <a:rPr lang="cs-CZ" sz="1600" b="1" dirty="0" smtClean="0">
                <a:solidFill>
                  <a:srgbClr val="0000FF"/>
                </a:solidFill>
              </a:rPr>
              <a:t> &lt;/</a:t>
            </a:r>
            <a:r>
              <a:rPr lang="cs-CZ" sz="1600" b="1" dirty="0" err="1" smtClean="0">
                <a:solidFill>
                  <a:srgbClr val="0000FF"/>
                </a:solidFill>
              </a:rPr>
              <a:t>td</a:t>
            </a:r>
            <a:r>
              <a:rPr lang="cs-CZ" sz="1600" b="1" dirty="0" smtClean="0">
                <a:solidFill>
                  <a:srgbClr val="0000FF"/>
                </a:solidFill>
              </a:rPr>
              <a:t>&gt;</a:t>
            </a:r>
            <a:br>
              <a:rPr lang="cs-CZ" sz="1600" b="1" dirty="0" smtClean="0">
                <a:solidFill>
                  <a:srgbClr val="0000FF"/>
                </a:solidFill>
              </a:rPr>
            </a:br>
            <a:r>
              <a:rPr lang="cs-CZ" sz="1600" b="1" dirty="0" smtClean="0">
                <a:solidFill>
                  <a:srgbClr val="0000FF"/>
                </a:solidFill>
              </a:rPr>
              <a:t>  &lt;/</a:t>
            </a:r>
            <a:r>
              <a:rPr lang="cs-CZ" sz="1600" b="1" dirty="0" err="1" smtClean="0">
                <a:solidFill>
                  <a:srgbClr val="0000FF"/>
                </a:solidFill>
              </a:rPr>
              <a:t>tr</a:t>
            </a:r>
            <a:r>
              <a:rPr lang="cs-CZ" sz="1600" b="1" dirty="0" smtClean="0">
                <a:solidFill>
                  <a:srgbClr val="0000FF"/>
                </a:solidFill>
              </a:rPr>
              <a:t>&gt;</a:t>
            </a:r>
            <a:br>
              <a:rPr lang="cs-CZ" sz="1600" b="1" dirty="0" smtClean="0">
                <a:solidFill>
                  <a:srgbClr val="0000FF"/>
                </a:solidFill>
              </a:rPr>
            </a:br>
            <a:r>
              <a:rPr lang="cs-CZ" sz="1600" b="1" dirty="0" smtClean="0">
                <a:solidFill>
                  <a:srgbClr val="0000FF"/>
                </a:solidFill>
              </a:rPr>
              <a:t> &lt;</a:t>
            </a:r>
            <a:r>
              <a:rPr lang="cs-CZ" sz="1600" b="1" dirty="0" err="1" smtClean="0">
                <a:solidFill>
                  <a:srgbClr val="0000FF"/>
                </a:solidFill>
              </a:rPr>
              <a:t>tr</a:t>
            </a:r>
            <a:r>
              <a:rPr lang="cs-CZ" sz="1600" b="1" dirty="0" smtClean="0">
                <a:solidFill>
                  <a:srgbClr val="0000FF"/>
                </a:solidFill>
              </a:rPr>
              <a:t>&gt;</a:t>
            </a:r>
            <a:br>
              <a:rPr lang="cs-CZ" sz="1600" b="1" dirty="0" smtClean="0">
                <a:solidFill>
                  <a:srgbClr val="0000FF"/>
                </a:solidFill>
              </a:rPr>
            </a:br>
            <a:r>
              <a:rPr lang="cs-CZ" sz="1600" b="1" dirty="0" smtClean="0">
                <a:solidFill>
                  <a:srgbClr val="0000FF"/>
                </a:solidFill>
              </a:rPr>
              <a:t>    &lt;</a:t>
            </a:r>
            <a:r>
              <a:rPr lang="cs-CZ" sz="1600" b="1" dirty="0" err="1" smtClean="0">
                <a:solidFill>
                  <a:srgbClr val="0000FF"/>
                </a:solidFill>
              </a:rPr>
              <a:t>td</a:t>
            </a:r>
            <a:r>
              <a:rPr lang="cs-CZ" sz="1600" b="1" dirty="0" smtClean="0">
                <a:solidFill>
                  <a:srgbClr val="0000FF"/>
                </a:solidFill>
              </a:rPr>
              <a:t>&gt; </a:t>
            </a:r>
            <a:r>
              <a:rPr lang="cs-CZ" sz="1600" b="1" dirty="0" smtClean="0"/>
              <a:t>1 bajt</a:t>
            </a:r>
            <a:r>
              <a:rPr lang="cs-CZ" sz="1600" b="1" dirty="0" smtClean="0">
                <a:solidFill>
                  <a:srgbClr val="0000FF"/>
                </a:solidFill>
              </a:rPr>
              <a:t> &lt;/</a:t>
            </a:r>
            <a:r>
              <a:rPr lang="cs-CZ" sz="1600" b="1" dirty="0" err="1" smtClean="0">
                <a:solidFill>
                  <a:srgbClr val="0000FF"/>
                </a:solidFill>
              </a:rPr>
              <a:t>td</a:t>
            </a:r>
            <a:r>
              <a:rPr lang="cs-CZ" sz="1600" b="1" dirty="0" smtClean="0">
                <a:solidFill>
                  <a:srgbClr val="0000FF"/>
                </a:solidFill>
              </a:rPr>
              <a:t>&gt;</a:t>
            </a:r>
            <a:br>
              <a:rPr lang="cs-CZ" sz="1600" b="1" dirty="0" smtClean="0">
                <a:solidFill>
                  <a:srgbClr val="0000FF"/>
                </a:solidFill>
              </a:rPr>
            </a:br>
            <a:r>
              <a:rPr lang="cs-CZ" sz="1600" b="1" dirty="0" smtClean="0">
                <a:solidFill>
                  <a:srgbClr val="0000FF"/>
                </a:solidFill>
              </a:rPr>
              <a:t>    &lt;</a:t>
            </a:r>
            <a:r>
              <a:rPr lang="cs-CZ" sz="1600" b="1" dirty="0" err="1" smtClean="0">
                <a:solidFill>
                  <a:srgbClr val="0000FF"/>
                </a:solidFill>
              </a:rPr>
              <a:t>td</a:t>
            </a:r>
            <a:r>
              <a:rPr lang="cs-CZ" sz="1600" b="1" dirty="0" smtClean="0">
                <a:solidFill>
                  <a:srgbClr val="0000FF"/>
                </a:solidFill>
              </a:rPr>
              <a:t>&gt; </a:t>
            </a:r>
            <a:r>
              <a:rPr lang="cs-CZ" sz="1600" b="1" dirty="0" smtClean="0"/>
              <a:t>1 byte</a:t>
            </a:r>
            <a:r>
              <a:rPr lang="cs-CZ" sz="1600" b="1" dirty="0" smtClean="0">
                <a:solidFill>
                  <a:srgbClr val="0000FF"/>
                </a:solidFill>
              </a:rPr>
              <a:t> &lt;/</a:t>
            </a:r>
            <a:r>
              <a:rPr lang="cs-CZ" sz="1600" b="1" dirty="0" err="1" smtClean="0">
                <a:solidFill>
                  <a:srgbClr val="0000FF"/>
                </a:solidFill>
              </a:rPr>
              <a:t>td</a:t>
            </a:r>
            <a:r>
              <a:rPr lang="cs-CZ" sz="1600" b="1" dirty="0" smtClean="0">
                <a:solidFill>
                  <a:srgbClr val="0000FF"/>
                </a:solidFill>
              </a:rPr>
              <a:t>&gt;</a:t>
            </a:r>
            <a:br>
              <a:rPr lang="cs-CZ" sz="1600" b="1" dirty="0" smtClean="0">
                <a:solidFill>
                  <a:srgbClr val="0000FF"/>
                </a:solidFill>
              </a:rPr>
            </a:br>
            <a:r>
              <a:rPr lang="cs-CZ" sz="1600" b="1" dirty="0" smtClean="0">
                <a:solidFill>
                  <a:srgbClr val="0000FF"/>
                </a:solidFill>
              </a:rPr>
              <a:t>    &lt;</a:t>
            </a:r>
            <a:r>
              <a:rPr lang="cs-CZ" sz="1600" b="1" dirty="0" err="1" smtClean="0">
                <a:solidFill>
                  <a:srgbClr val="0000FF"/>
                </a:solidFill>
              </a:rPr>
              <a:t>td</a:t>
            </a:r>
            <a:r>
              <a:rPr lang="cs-CZ" sz="1600" b="1" dirty="0" smtClean="0">
                <a:solidFill>
                  <a:srgbClr val="0000FF"/>
                </a:solidFill>
              </a:rPr>
              <a:t>&gt; </a:t>
            </a:r>
            <a:r>
              <a:rPr lang="cs-CZ" sz="1600" b="1" dirty="0" smtClean="0"/>
              <a:t>1B</a:t>
            </a:r>
            <a:r>
              <a:rPr lang="cs-CZ" sz="1600" b="1" dirty="0" smtClean="0">
                <a:solidFill>
                  <a:srgbClr val="0000FF"/>
                </a:solidFill>
              </a:rPr>
              <a:t> &lt;/</a:t>
            </a:r>
            <a:r>
              <a:rPr lang="cs-CZ" sz="1600" b="1" dirty="0" err="1" smtClean="0">
                <a:solidFill>
                  <a:srgbClr val="0000FF"/>
                </a:solidFill>
              </a:rPr>
              <a:t>td</a:t>
            </a:r>
            <a:r>
              <a:rPr lang="cs-CZ" sz="1600" b="1" dirty="0" smtClean="0">
                <a:solidFill>
                  <a:srgbClr val="0000FF"/>
                </a:solidFill>
              </a:rPr>
              <a:t>&gt;</a:t>
            </a:r>
            <a:br>
              <a:rPr lang="cs-CZ" sz="1600" b="1" dirty="0" smtClean="0">
                <a:solidFill>
                  <a:srgbClr val="0000FF"/>
                </a:solidFill>
              </a:rPr>
            </a:br>
            <a:r>
              <a:rPr lang="cs-CZ" sz="1600" b="1" dirty="0" smtClean="0">
                <a:solidFill>
                  <a:srgbClr val="0000FF"/>
                </a:solidFill>
              </a:rPr>
              <a:t>  &lt;/</a:t>
            </a:r>
            <a:r>
              <a:rPr lang="cs-CZ" sz="1600" b="1" dirty="0" err="1" smtClean="0">
                <a:solidFill>
                  <a:srgbClr val="0000FF"/>
                </a:solidFill>
              </a:rPr>
              <a:t>tr</a:t>
            </a:r>
            <a:r>
              <a:rPr lang="cs-CZ" sz="1600" b="1" dirty="0" smtClean="0">
                <a:solidFill>
                  <a:srgbClr val="0000FF"/>
                </a:solidFill>
              </a:rPr>
              <a:t>&gt;</a:t>
            </a:r>
            <a:br>
              <a:rPr lang="cs-CZ" sz="1600" b="1" dirty="0" smtClean="0">
                <a:solidFill>
                  <a:srgbClr val="0000FF"/>
                </a:solidFill>
              </a:rPr>
            </a:br>
            <a:r>
              <a:rPr lang="cs-CZ" sz="1600" b="1" dirty="0" smtClean="0">
                <a:solidFill>
                  <a:srgbClr val="0000FF"/>
                </a:solidFill>
              </a:rPr>
              <a:t>&lt;/table&gt;</a:t>
            </a:r>
            <a:endParaRPr lang="cs-CZ" sz="1600" b="1"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29</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Tabulky - příkazy</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
        <p:nvSpPr>
          <p:cNvPr id="12" name="Zástupný symbol pro obsah 1"/>
          <p:cNvSpPr txBox="1">
            <a:spLocks/>
          </p:cNvSpPr>
          <p:nvPr/>
        </p:nvSpPr>
        <p:spPr bwMode="auto">
          <a:xfrm>
            <a:off x="357158" y="3643314"/>
            <a:ext cx="8435975" cy="2678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spcBef>
                <a:spcPts val="1200"/>
              </a:spcBef>
              <a:buNone/>
              <a:tabLst>
                <a:tab pos="1800000" algn="l"/>
              </a:tabLst>
            </a:pPr>
            <a:r>
              <a:rPr lang="cs-CZ" sz="1600" b="1" dirty="0" smtClean="0">
                <a:solidFill>
                  <a:srgbClr val="0000FF"/>
                </a:solidFill>
              </a:rPr>
              <a:t>&lt;table&gt; &lt;/table&gt;	</a:t>
            </a:r>
            <a:r>
              <a:rPr lang="cs-CZ" sz="1600" dirty="0" smtClean="0"/>
              <a:t>tabulka</a:t>
            </a:r>
          </a:p>
          <a:p>
            <a:pPr marL="0" indent="0">
              <a:spcBef>
                <a:spcPts val="1200"/>
              </a:spcBef>
              <a:buNone/>
              <a:tabLst>
                <a:tab pos="1800000" algn="l"/>
              </a:tabLst>
            </a:pPr>
            <a:r>
              <a:rPr lang="cs-CZ" sz="1600" b="1" dirty="0" smtClean="0">
                <a:solidFill>
                  <a:srgbClr val="0000FF"/>
                </a:solidFill>
              </a:rPr>
              <a:t>&lt;</a:t>
            </a:r>
            <a:r>
              <a:rPr lang="cs-CZ" sz="1600" b="1" dirty="0" err="1" smtClean="0">
                <a:solidFill>
                  <a:srgbClr val="0000FF"/>
                </a:solidFill>
              </a:rPr>
              <a:t>tr</a:t>
            </a:r>
            <a:r>
              <a:rPr lang="cs-CZ" sz="1600" b="1" dirty="0" smtClean="0">
                <a:solidFill>
                  <a:srgbClr val="0000FF"/>
                </a:solidFill>
              </a:rPr>
              <a:t>&gt; &lt;/</a:t>
            </a:r>
            <a:r>
              <a:rPr lang="cs-CZ" sz="1600" b="1" dirty="0" err="1" smtClean="0">
                <a:solidFill>
                  <a:srgbClr val="0000FF"/>
                </a:solidFill>
              </a:rPr>
              <a:t>tr</a:t>
            </a:r>
            <a:r>
              <a:rPr lang="cs-CZ" sz="1600" b="1" dirty="0" smtClean="0">
                <a:solidFill>
                  <a:srgbClr val="0000FF"/>
                </a:solidFill>
              </a:rPr>
              <a:t>&gt;	</a:t>
            </a:r>
            <a:r>
              <a:rPr lang="cs-CZ" sz="1600" dirty="0" smtClean="0"/>
              <a:t>řádek tabulky</a:t>
            </a:r>
          </a:p>
          <a:p>
            <a:pPr marL="0" indent="0">
              <a:spcBef>
                <a:spcPts val="1200"/>
              </a:spcBef>
              <a:buNone/>
              <a:tabLst>
                <a:tab pos="1800000" algn="l"/>
              </a:tabLst>
            </a:pPr>
            <a:r>
              <a:rPr lang="cs-CZ" sz="1600" b="1" dirty="0" smtClean="0">
                <a:solidFill>
                  <a:srgbClr val="0000FF"/>
                </a:solidFill>
              </a:rPr>
              <a:t>&lt;</a:t>
            </a:r>
            <a:r>
              <a:rPr lang="cs-CZ" sz="1600" b="1" dirty="0" err="1" smtClean="0">
                <a:solidFill>
                  <a:srgbClr val="0000FF"/>
                </a:solidFill>
              </a:rPr>
              <a:t>th</a:t>
            </a:r>
            <a:r>
              <a:rPr lang="cs-CZ" sz="1600" b="1" dirty="0" smtClean="0">
                <a:solidFill>
                  <a:srgbClr val="0000FF"/>
                </a:solidFill>
              </a:rPr>
              <a:t>&gt; &lt;/</a:t>
            </a:r>
            <a:r>
              <a:rPr lang="cs-CZ" sz="1600" b="1" dirty="0" err="1" smtClean="0">
                <a:solidFill>
                  <a:srgbClr val="0000FF"/>
                </a:solidFill>
              </a:rPr>
              <a:t>th</a:t>
            </a:r>
            <a:r>
              <a:rPr lang="cs-CZ" sz="1600" b="1" dirty="0" smtClean="0">
                <a:solidFill>
                  <a:srgbClr val="0000FF"/>
                </a:solidFill>
              </a:rPr>
              <a:t>&gt;	</a:t>
            </a:r>
            <a:r>
              <a:rPr lang="cs-CZ" sz="1600" dirty="0" smtClean="0"/>
              <a:t>buňka záhlaví - text tučně zarovnán na střed</a:t>
            </a:r>
          </a:p>
          <a:p>
            <a:pPr marL="0" indent="0">
              <a:spcBef>
                <a:spcPts val="1200"/>
              </a:spcBef>
              <a:buNone/>
              <a:tabLst>
                <a:tab pos="1800000" algn="l"/>
              </a:tabLst>
            </a:pPr>
            <a:r>
              <a:rPr lang="cs-CZ" sz="1600" b="1" dirty="0" smtClean="0">
                <a:solidFill>
                  <a:srgbClr val="0000FF"/>
                </a:solidFill>
              </a:rPr>
              <a:t>&lt;</a:t>
            </a:r>
            <a:r>
              <a:rPr lang="cs-CZ" sz="1600" b="1" dirty="0" err="1" smtClean="0">
                <a:solidFill>
                  <a:srgbClr val="0000FF"/>
                </a:solidFill>
              </a:rPr>
              <a:t>td</a:t>
            </a:r>
            <a:r>
              <a:rPr lang="cs-CZ" sz="1600" b="1" dirty="0" smtClean="0">
                <a:solidFill>
                  <a:srgbClr val="0000FF"/>
                </a:solidFill>
              </a:rPr>
              <a:t>&gt; &lt;/</a:t>
            </a:r>
            <a:r>
              <a:rPr lang="cs-CZ" sz="1600" b="1" dirty="0" err="1" smtClean="0">
                <a:solidFill>
                  <a:srgbClr val="0000FF"/>
                </a:solidFill>
              </a:rPr>
              <a:t>td</a:t>
            </a:r>
            <a:r>
              <a:rPr lang="cs-CZ" sz="1600" b="1" dirty="0" smtClean="0">
                <a:solidFill>
                  <a:srgbClr val="0000FF"/>
                </a:solidFill>
              </a:rPr>
              <a:t>&gt;	</a:t>
            </a:r>
            <a:r>
              <a:rPr lang="cs-CZ" sz="1600" dirty="0" smtClean="0"/>
              <a:t>obyčejná buňka - text tence zarovnán vlevo</a:t>
            </a:r>
          </a:p>
          <a:p>
            <a:pPr marL="0" indent="0">
              <a:spcBef>
                <a:spcPts val="1200"/>
              </a:spcBef>
              <a:buNone/>
            </a:pPr>
            <a:r>
              <a:rPr lang="cs-CZ" sz="1600" b="1" dirty="0" smtClean="0">
                <a:solidFill>
                  <a:srgbClr val="0000FF"/>
                </a:solidFill>
              </a:rPr>
              <a:t>&lt;</a:t>
            </a:r>
            <a:r>
              <a:rPr lang="cs-CZ" sz="1600" b="1" dirty="0" err="1" smtClean="0">
                <a:solidFill>
                  <a:srgbClr val="0000FF"/>
                </a:solidFill>
              </a:rPr>
              <a:t>caption</a:t>
            </a:r>
            <a:r>
              <a:rPr lang="cs-CZ" sz="1600" b="1" dirty="0" smtClean="0">
                <a:solidFill>
                  <a:srgbClr val="0000FF"/>
                </a:solidFill>
              </a:rPr>
              <a:t>&gt; &lt;/</a:t>
            </a:r>
            <a:r>
              <a:rPr lang="cs-CZ" sz="1600" b="1" dirty="0" err="1" smtClean="0">
                <a:solidFill>
                  <a:srgbClr val="0000FF"/>
                </a:solidFill>
              </a:rPr>
              <a:t>caption</a:t>
            </a:r>
            <a:r>
              <a:rPr lang="cs-CZ" sz="1600" b="1" dirty="0" smtClean="0">
                <a:solidFill>
                  <a:srgbClr val="0000FF"/>
                </a:solidFill>
              </a:rPr>
              <a:t>&gt;	</a:t>
            </a:r>
            <a:r>
              <a:rPr lang="cs-CZ" sz="1600" dirty="0" smtClean="0"/>
              <a:t>popis tabulky - nad tabulkou</a:t>
            </a:r>
          </a:p>
          <a:p>
            <a:pPr marL="0" indent="0">
              <a:spcBef>
                <a:spcPts val="1200"/>
              </a:spcBef>
              <a:buNone/>
              <a:tabLst>
                <a:tab pos="1800000" algn="l"/>
              </a:tabLst>
            </a:pPr>
            <a:r>
              <a:rPr lang="cs-CZ" sz="1600" b="1" dirty="0" smtClean="0">
                <a:solidFill>
                  <a:srgbClr val="0000FF"/>
                </a:solidFill>
              </a:rPr>
              <a:t>&lt;</a:t>
            </a:r>
            <a:r>
              <a:rPr lang="cs-CZ" sz="1600" b="1" dirty="0" err="1" smtClean="0">
                <a:solidFill>
                  <a:srgbClr val="0000FF"/>
                </a:solidFill>
              </a:rPr>
              <a:t>col</a:t>
            </a:r>
            <a:r>
              <a:rPr lang="cs-CZ" sz="1600" b="1" dirty="0" smtClean="0">
                <a:solidFill>
                  <a:srgbClr val="0000FF"/>
                </a:solidFill>
              </a:rPr>
              <a:t> /</a:t>
            </a:r>
            <a:r>
              <a:rPr lang="en-US" sz="1600" b="1" dirty="0" smtClean="0">
                <a:solidFill>
                  <a:srgbClr val="0000FF"/>
                </a:solidFill>
              </a:rPr>
              <a:t>&gt;</a:t>
            </a:r>
            <a:r>
              <a:rPr lang="cs-CZ" sz="1600" b="1" dirty="0" smtClean="0">
                <a:solidFill>
                  <a:srgbClr val="0000FF"/>
                </a:solidFill>
              </a:rPr>
              <a:t>	</a:t>
            </a:r>
            <a:r>
              <a:rPr lang="cs-CZ" sz="1600" dirty="0" smtClean="0"/>
              <a:t>sloupec v tabulce - pro společné formátování</a:t>
            </a:r>
          </a:p>
          <a:p>
            <a:pPr marL="0" marR="0" lvl="0" indent="0" algn="l" defTabSz="914400" rtl="0" eaLnBrk="0" fontAlgn="base" latinLnBrk="0" hangingPunct="0">
              <a:lnSpc>
                <a:spcPct val="100000"/>
              </a:lnSpc>
              <a:spcBef>
                <a:spcPts val="2400"/>
              </a:spcBef>
              <a:spcAft>
                <a:spcPct val="0"/>
              </a:spcAft>
              <a:buClrTx/>
              <a:buSzTx/>
              <a:buFontTx/>
              <a:buNone/>
              <a:tabLst/>
              <a:defRPr/>
            </a:pPr>
            <a:endParaRPr kumimoji="0" lang="cs-CZ" sz="1600" b="1" i="0" u="none" strike="noStrike" kern="0" cap="none" spc="0" normalizeH="0" baseline="0" noProof="0" dirty="0" smtClean="0">
              <a:ln>
                <a:noFill/>
              </a:ln>
              <a:solidFill>
                <a:schemeClr val="tx1"/>
              </a:solidFill>
              <a:effectLst/>
              <a:uLnTx/>
              <a:uFillTx/>
              <a:latin typeface="+mn-lt"/>
              <a:ea typeface="+mn-ea"/>
              <a:cs typeface="+mn-cs"/>
            </a:endParaRPr>
          </a:p>
        </p:txBody>
      </p:sp>
      <p:pic>
        <p:nvPicPr>
          <p:cNvPr id="13" name="Obrázek 12" descr="tb02.png"/>
          <p:cNvPicPr>
            <a:picLocks noChangeAspect="1"/>
          </p:cNvPicPr>
          <p:nvPr/>
        </p:nvPicPr>
        <p:blipFill>
          <a:blip r:embed="rId3"/>
          <a:stretch>
            <a:fillRect/>
          </a:stretch>
        </p:blipFill>
        <p:spPr>
          <a:xfrm>
            <a:off x="5357818" y="1857364"/>
            <a:ext cx="3607622" cy="250247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Žák zná základní strukturu webové prezentace a webové stránky.</a:t>
            </a:r>
          </a:p>
          <a:p>
            <a:r>
              <a:rPr lang="cs-CZ" dirty="0" smtClean="0"/>
              <a:t>Žák se orientuje v jazyce HTML, zná základní příkazy.</a:t>
            </a:r>
          </a:p>
          <a:p>
            <a:r>
              <a:rPr lang="cs-CZ" dirty="0" smtClean="0"/>
              <a:t>Žák umí definovat hypertextový odkaz a rozumí problematice relativní a absolutní adresy. </a:t>
            </a:r>
          </a:p>
          <a:p>
            <a:r>
              <a:rPr lang="cs-CZ" dirty="0" smtClean="0"/>
              <a:t>Žák používá logické členění textu pomocí příkazů.</a:t>
            </a:r>
          </a:p>
          <a:p>
            <a:pPr lvl="0"/>
            <a:r>
              <a:rPr lang="cs-CZ" dirty="0" smtClean="0"/>
              <a:t>Žák umí vložit do webové stránky obrázky a nastavit jejich vlastnosti. </a:t>
            </a:r>
          </a:p>
          <a:p>
            <a:pPr lvl="0"/>
            <a:r>
              <a:rPr lang="cs-CZ" dirty="0" smtClean="0"/>
              <a:t>Žák používá pro formátování webové stránky kaskádové styly.</a:t>
            </a:r>
          </a:p>
          <a:p>
            <a:pPr lvl="0"/>
            <a:r>
              <a:rPr lang="cs-CZ" dirty="0" smtClean="0"/>
              <a:t>Žák dokáže navrhnout a vytvořit jednoduchou webovou prezentaci, včetně navigace na jednotlivé </a:t>
            </a:r>
            <a:r>
              <a:rPr lang="cs-CZ" dirty="0" err="1" smtClean="0"/>
              <a:t>podstránky</a:t>
            </a:r>
            <a:r>
              <a:rPr lang="cs-CZ" dirty="0" smtClean="0"/>
              <a:t>.</a:t>
            </a:r>
          </a:p>
        </p:txBody>
      </p:sp>
      <p:sp>
        <p:nvSpPr>
          <p:cNvPr id="3" name="Zástupný symbol pro zápatí 2"/>
          <p:cNvSpPr>
            <a:spLocks noGrp="1"/>
          </p:cNvSpPr>
          <p:nvPr>
            <p:ph type="ftr" sz="quarter" idx="10"/>
          </p:nvPr>
        </p:nvSpPr>
        <p:spPr/>
        <p:txBody>
          <a:bodyPr/>
          <a:lstStyle/>
          <a:p>
            <a:pPr>
              <a:defRPr/>
            </a:pPr>
            <a:r>
              <a:rPr lang="cs-CZ" dirty="0" smtClean="0"/>
              <a:t>Tvorba webových stránek</a:t>
            </a:r>
          </a:p>
        </p:txBody>
      </p:sp>
      <p:sp>
        <p:nvSpPr>
          <p:cNvPr id="4" name="Zástupný symbol pro číslo snímku 3"/>
          <p:cNvSpPr>
            <a:spLocks noGrp="1"/>
          </p:cNvSpPr>
          <p:nvPr>
            <p:ph type="sldNum" sz="quarter" idx="4"/>
          </p:nvPr>
        </p:nvSpPr>
        <p:spPr/>
        <p:txBody>
          <a:bodyPr/>
          <a:lstStyle/>
          <a:p>
            <a:pPr>
              <a:defRPr/>
            </a:pPr>
            <a:r>
              <a:rPr lang="cs-CZ" smtClean="0"/>
              <a:t>číslo </a:t>
            </a:r>
            <a:r>
              <a:rPr lang="cs-CZ" b="0" smtClean="0"/>
              <a:t>snímku</a:t>
            </a:r>
            <a:r>
              <a:rPr lang="cs-CZ" smtClean="0"/>
              <a:t> </a:t>
            </a:r>
            <a:fld id="{596809EC-130A-4C23-AB6C-E531387A786D}" type="slidenum">
              <a:rPr lang="cs-CZ" smtClean="0"/>
              <a:pPr>
                <a:defRPr/>
              </a:pPr>
              <a:t>3</a:t>
            </a:fld>
            <a:endParaRPr lang="cs-CZ" dirty="0"/>
          </a:p>
        </p:txBody>
      </p:sp>
      <p:sp>
        <p:nvSpPr>
          <p:cNvPr id="5" name="Zástupný symbol pro datum 4"/>
          <p:cNvSpPr>
            <a:spLocks noGrp="1"/>
          </p:cNvSpPr>
          <p:nvPr>
            <p:ph type="dt" sz="half" idx="2"/>
          </p:nvPr>
        </p:nvSpPr>
        <p:spPr/>
        <p:txBody>
          <a:bodyPr/>
          <a:lstStyle/>
          <a:p>
            <a:pPr>
              <a:defRPr/>
            </a:pPr>
            <a:fld id="{A165509E-87F3-4313-AF99-B6BBDD13BD65}" type="datetime1">
              <a:rPr lang="cs-CZ" smtClean="0"/>
              <a:pPr>
                <a:defRPr/>
              </a:pPr>
              <a:t>16. 1. 2017</a:t>
            </a:fld>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30</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Parametry příkazů tabulky</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
        <p:nvSpPr>
          <p:cNvPr id="12" name="Zástupný symbol pro obsah 1"/>
          <p:cNvSpPr txBox="1">
            <a:spLocks/>
          </p:cNvSpPr>
          <p:nvPr/>
        </p:nvSpPr>
        <p:spPr bwMode="auto">
          <a:xfrm>
            <a:off x="357158" y="1928802"/>
            <a:ext cx="8435975" cy="43926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spcBef>
                <a:spcPts val="1200"/>
              </a:spcBef>
              <a:buNone/>
              <a:tabLst>
                <a:tab pos="2160000" algn="l"/>
              </a:tabLst>
            </a:pPr>
            <a:r>
              <a:rPr lang="cs-CZ" sz="1600" b="1" dirty="0" smtClean="0">
                <a:solidFill>
                  <a:srgbClr val="0000FF"/>
                </a:solidFill>
              </a:rPr>
              <a:t>&lt;table&gt; </a:t>
            </a:r>
          </a:p>
          <a:p>
            <a:pPr marL="0" indent="0">
              <a:spcBef>
                <a:spcPts val="600"/>
              </a:spcBef>
              <a:buNone/>
              <a:tabLst>
                <a:tab pos="2160000" algn="l"/>
              </a:tabLst>
            </a:pPr>
            <a:r>
              <a:rPr lang="cs-CZ" sz="1600" b="1" dirty="0" err="1" smtClean="0">
                <a:solidFill>
                  <a:srgbClr val="9A0000"/>
                </a:solidFill>
              </a:rPr>
              <a:t>border</a:t>
            </a:r>
            <a:r>
              <a:rPr lang="cs-CZ" sz="1600" b="1" dirty="0" smtClean="0">
                <a:solidFill>
                  <a:srgbClr val="0000FF"/>
                </a:solidFill>
              </a:rPr>
              <a:t>	</a:t>
            </a:r>
            <a:r>
              <a:rPr lang="cs-CZ" sz="1600" b="1" dirty="0" smtClean="0"/>
              <a:t>tloušťka ohraničení celé tabulky v </a:t>
            </a:r>
            <a:r>
              <a:rPr lang="cs-CZ" sz="1600" b="1" dirty="0" err="1" smtClean="0"/>
              <a:t>pixelech</a:t>
            </a:r>
            <a:endParaRPr lang="cs-CZ" sz="1600" b="1" dirty="0" smtClean="0"/>
          </a:p>
          <a:p>
            <a:pPr marL="0" indent="0">
              <a:spcBef>
                <a:spcPts val="600"/>
              </a:spcBef>
              <a:buNone/>
              <a:tabLst>
                <a:tab pos="2160000" algn="l"/>
              </a:tabLst>
            </a:pPr>
            <a:r>
              <a:rPr lang="cs-CZ" sz="1600" b="1" dirty="0" err="1" smtClean="0">
                <a:solidFill>
                  <a:srgbClr val="9A0000"/>
                </a:solidFill>
              </a:rPr>
              <a:t>width</a:t>
            </a:r>
            <a:r>
              <a:rPr lang="cs-CZ" sz="1600" b="1" dirty="0" smtClean="0">
                <a:solidFill>
                  <a:srgbClr val="9A0000"/>
                </a:solidFill>
              </a:rPr>
              <a:t> </a:t>
            </a:r>
            <a:r>
              <a:rPr lang="cs-CZ" sz="1600" b="1" dirty="0" smtClean="0">
                <a:solidFill>
                  <a:srgbClr val="0000FF"/>
                </a:solidFill>
              </a:rPr>
              <a:t>	</a:t>
            </a:r>
            <a:r>
              <a:rPr lang="cs-CZ" sz="1600" b="1" dirty="0" smtClean="0"/>
              <a:t>šířka tabulky v </a:t>
            </a:r>
            <a:r>
              <a:rPr lang="en-US" sz="1600" b="1" dirty="0" smtClean="0"/>
              <a:t>%</a:t>
            </a:r>
            <a:r>
              <a:rPr lang="cs-CZ" sz="1600" b="1" dirty="0" smtClean="0"/>
              <a:t> nebo </a:t>
            </a:r>
            <a:r>
              <a:rPr lang="cs-CZ" sz="1600" b="1" dirty="0" err="1" smtClean="0"/>
              <a:t>pixelech</a:t>
            </a:r>
            <a:endParaRPr lang="cs-CZ" sz="1600" b="1" dirty="0" smtClean="0"/>
          </a:p>
          <a:p>
            <a:pPr marL="0" indent="0">
              <a:spcBef>
                <a:spcPts val="600"/>
              </a:spcBef>
              <a:buNone/>
              <a:tabLst>
                <a:tab pos="2160000" algn="l"/>
              </a:tabLst>
            </a:pPr>
            <a:r>
              <a:rPr lang="cs-CZ" sz="1600" b="1" dirty="0" err="1" smtClean="0">
                <a:solidFill>
                  <a:srgbClr val="9A0000"/>
                </a:solidFill>
              </a:rPr>
              <a:t>cellspacing</a:t>
            </a:r>
            <a:r>
              <a:rPr lang="cs-CZ" sz="1600" b="1" dirty="0" smtClean="0">
                <a:solidFill>
                  <a:srgbClr val="0000FF"/>
                </a:solidFill>
              </a:rPr>
              <a:t>	</a:t>
            </a:r>
            <a:r>
              <a:rPr lang="cs-CZ" sz="1600" b="1" dirty="0" smtClean="0"/>
              <a:t>mezery mezi buňkami v </a:t>
            </a:r>
            <a:r>
              <a:rPr lang="cs-CZ" sz="1600" b="1" dirty="0" err="1" smtClean="0"/>
              <a:t>pixelech</a:t>
            </a:r>
            <a:endParaRPr lang="cs-CZ" sz="1600" b="1" dirty="0" smtClean="0"/>
          </a:p>
          <a:p>
            <a:pPr marL="0" indent="0">
              <a:spcBef>
                <a:spcPts val="600"/>
              </a:spcBef>
              <a:buNone/>
              <a:tabLst>
                <a:tab pos="2160000" algn="l"/>
              </a:tabLst>
            </a:pPr>
            <a:r>
              <a:rPr lang="cs-CZ" sz="1600" b="1" dirty="0" err="1" smtClean="0">
                <a:solidFill>
                  <a:srgbClr val="9A0000"/>
                </a:solidFill>
              </a:rPr>
              <a:t>cellpadding</a:t>
            </a:r>
            <a:r>
              <a:rPr lang="cs-CZ" sz="1600" b="1" dirty="0" smtClean="0">
                <a:solidFill>
                  <a:srgbClr val="0000FF"/>
                </a:solidFill>
              </a:rPr>
              <a:t>	</a:t>
            </a:r>
            <a:r>
              <a:rPr lang="cs-CZ" sz="1600" b="1" dirty="0" smtClean="0"/>
              <a:t>mezery v buňkách mezi ohraničením</a:t>
            </a:r>
            <a:br>
              <a:rPr lang="cs-CZ" sz="1600" b="1" dirty="0" smtClean="0"/>
            </a:br>
            <a:r>
              <a:rPr lang="cs-CZ" sz="1600" b="1" dirty="0" smtClean="0"/>
              <a:t>	a obsahem (textem) v </a:t>
            </a:r>
            <a:r>
              <a:rPr lang="cs-CZ" sz="1600" b="1" dirty="0" err="1" smtClean="0"/>
              <a:t>pixelech</a:t>
            </a:r>
            <a:endParaRPr lang="cs-CZ" sz="1600" b="1" dirty="0" smtClean="0"/>
          </a:p>
          <a:p>
            <a:pPr marL="0" indent="0">
              <a:spcBef>
                <a:spcPts val="1200"/>
              </a:spcBef>
              <a:buNone/>
              <a:tabLst>
                <a:tab pos="1800000" algn="l"/>
              </a:tabLst>
            </a:pPr>
            <a:r>
              <a:rPr lang="cs-CZ" sz="1600" b="1" dirty="0" smtClean="0">
                <a:solidFill>
                  <a:srgbClr val="0000FF"/>
                </a:solidFill>
              </a:rPr>
              <a:t>&lt;</a:t>
            </a:r>
            <a:r>
              <a:rPr lang="cs-CZ" sz="1600" b="1" dirty="0" err="1" smtClean="0">
                <a:solidFill>
                  <a:srgbClr val="0000FF"/>
                </a:solidFill>
              </a:rPr>
              <a:t>tr</a:t>
            </a:r>
            <a:r>
              <a:rPr lang="cs-CZ" sz="1600" b="1" dirty="0" smtClean="0">
                <a:solidFill>
                  <a:srgbClr val="0000FF"/>
                </a:solidFill>
              </a:rPr>
              <a:t>&gt; &lt;</a:t>
            </a:r>
            <a:r>
              <a:rPr lang="cs-CZ" sz="1600" b="1" dirty="0" err="1" smtClean="0">
                <a:solidFill>
                  <a:srgbClr val="0000FF"/>
                </a:solidFill>
              </a:rPr>
              <a:t>th</a:t>
            </a:r>
            <a:r>
              <a:rPr lang="cs-CZ" sz="1600" b="1" dirty="0" smtClean="0">
                <a:solidFill>
                  <a:srgbClr val="0000FF"/>
                </a:solidFill>
              </a:rPr>
              <a:t>&gt; &lt;</a:t>
            </a:r>
            <a:r>
              <a:rPr lang="cs-CZ" sz="1600" b="1" dirty="0" err="1" smtClean="0">
                <a:solidFill>
                  <a:srgbClr val="0000FF"/>
                </a:solidFill>
              </a:rPr>
              <a:t>td</a:t>
            </a:r>
            <a:r>
              <a:rPr lang="cs-CZ" sz="1600" b="1" dirty="0" smtClean="0">
                <a:solidFill>
                  <a:srgbClr val="0000FF"/>
                </a:solidFill>
              </a:rPr>
              <a:t>&gt; </a:t>
            </a:r>
          </a:p>
          <a:p>
            <a:pPr marL="0" indent="0">
              <a:spcBef>
                <a:spcPts val="600"/>
              </a:spcBef>
              <a:buNone/>
              <a:tabLst>
                <a:tab pos="1800000" algn="l"/>
              </a:tabLst>
            </a:pPr>
            <a:r>
              <a:rPr lang="cs-CZ" sz="1600" b="1" dirty="0" err="1" smtClean="0">
                <a:solidFill>
                  <a:srgbClr val="9A0000"/>
                </a:solidFill>
              </a:rPr>
              <a:t>align</a:t>
            </a:r>
            <a:r>
              <a:rPr lang="cs-CZ" sz="1600" b="1" dirty="0" smtClean="0">
                <a:solidFill>
                  <a:srgbClr val="0000FF"/>
                </a:solidFill>
              </a:rPr>
              <a:t>	</a:t>
            </a:r>
            <a:r>
              <a:rPr lang="cs-CZ" sz="1600" b="1" dirty="0" smtClean="0"/>
              <a:t>vodorovné zarovnání obsahu buňky (textu)</a:t>
            </a:r>
            <a:br>
              <a:rPr lang="cs-CZ" sz="1600" b="1" dirty="0" smtClean="0"/>
            </a:br>
            <a:r>
              <a:rPr lang="cs-CZ" sz="1600" b="1" dirty="0" smtClean="0"/>
              <a:t>	   </a:t>
            </a:r>
            <a:r>
              <a:rPr lang="cs-CZ" sz="1600" b="1" dirty="0" err="1" smtClean="0">
                <a:solidFill>
                  <a:srgbClr val="168028"/>
                </a:solidFill>
              </a:rPr>
              <a:t>left</a:t>
            </a:r>
            <a:r>
              <a:rPr lang="cs-CZ" sz="1600" b="1" dirty="0" smtClean="0">
                <a:solidFill>
                  <a:srgbClr val="168028"/>
                </a:solidFill>
              </a:rPr>
              <a:t>, </a:t>
            </a:r>
            <a:r>
              <a:rPr lang="cs-CZ" sz="1600" b="1" dirty="0" err="1" smtClean="0">
                <a:solidFill>
                  <a:srgbClr val="168028"/>
                </a:solidFill>
              </a:rPr>
              <a:t>right</a:t>
            </a:r>
            <a:r>
              <a:rPr lang="cs-CZ" sz="1600" b="1" dirty="0" smtClean="0">
                <a:solidFill>
                  <a:srgbClr val="168028"/>
                </a:solidFill>
              </a:rPr>
              <a:t>, center, </a:t>
            </a:r>
            <a:r>
              <a:rPr lang="cs-CZ" sz="1600" b="1" dirty="0" err="1" smtClean="0">
                <a:solidFill>
                  <a:srgbClr val="168028"/>
                </a:solidFill>
              </a:rPr>
              <a:t>justify</a:t>
            </a:r>
            <a:endParaRPr lang="cs-CZ" sz="1600" b="1" dirty="0" smtClean="0">
              <a:solidFill>
                <a:srgbClr val="168028"/>
              </a:solidFill>
            </a:endParaRPr>
          </a:p>
          <a:p>
            <a:pPr marL="0" indent="0">
              <a:spcBef>
                <a:spcPts val="600"/>
              </a:spcBef>
              <a:buNone/>
              <a:tabLst>
                <a:tab pos="1800000" algn="l"/>
              </a:tabLst>
            </a:pPr>
            <a:r>
              <a:rPr lang="cs-CZ" sz="1600" b="1" dirty="0" err="1" smtClean="0">
                <a:solidFill>
                  <a:srgbClr val="9A0000"/>
                </a:solidFill>
              </a:rPr>
              <a:t>valign</a:t>
            </a:r>
            <a:r>
              <a:rPr lang="cs-CZ" sz="1600" b="1" dirty="0" smtClean="0">
                <a:solidFill>
                  <a:srgbClr val="0000FF"/>
                </a:solidFill>
              </a:rPr>
              <a:t>	</a:t>
            </a:r>
            <a:r>
              <a:rPr lang="cs-CZ" sz="1600" b="1" dirty="0" smtClean="0"/>
              <a:t> svislé zarovnání obsahu buňky (textu)</a:t>
            </a:r>
            <a:br>
              <a:rPr lang="cs-CZ" sz="1600" b="1" dirty="0" smtClean="0"/>
            </a:br>
            <a:r>
              <a:rPr lang="cs-CZ" sz="1600" b="1" dirty="0" smtClean="0"/>
              <a:t>	  </a:t>
            </a:r>
            <a:r>
              <a:rPr lang="cs-CZ" sz="1600" b="1" dirty="0" smtClean="0">
                <a:solidFill>
                  <a:srgbClr val="168028"/>
                </a:solidFill>
              </a:rPr>
              <a:t> top, </a:t>
            </a:r>
            <a:r>
              <a:rPr lang="cs-CZ" sz="1600" b="1" dirty="0" err="1" smtClean="0">
                <a:solidFill>
                  <a:srgbClr val="168028"/>
                </a:solidFill>
              </a:rPr>
              <a:t>middle</a:t>
            </a:r>
            <a:r>
              <a:rPr lang="cs-CZ" sz="1600" b="1" dirty="0" smtClean="0">
                <a:solidFill>
                  <a:srgbClr val="168028"/>
                </a:solidFill>
              </a:rPr>
              <a:t>, </a:t>
            </a:r>
            <a:r>
              <a:rPr lang="cs-CZ" sz="1600" b="1" dirty="0" err="1" smtClean="0">
                <a:solidFill>
                  <a:srgbClr val="168028"/>
                </a:solidFill>
              </a:rPr>
              <a:t>bottom</a:t>
            </a:r>
            <a:endParaRPr lang="cs-CZ" sz="1600" b="1" dirty="0" smtClean="0"/>
          </a:p>
          <a:p>
            <a:pPr marL="0" indent="0">
              <a:spcBef>
                <a:spcPts val="1200"/>
              </a:spcBef>
              <a:buNone/>
              <a:tabLst>
                <a:tab pos="1800000" algn="l"/>
              </a:tabLst>
            </a:pPr>
            <a:endParaRPr lang="cs-CZ" sz="1600" b="1" dirty="0" smtClean="0"/>
          </a:p>
          <a:p>
            <a:pPr marL="0" marR="0" lvl="0" indent="0" algn="l" defTabSz="914400" rtl="0" eaLnBrk="0" fontAlgn="base" latinLnBrk="0" hangingPunct="0">
              <a:lnSpc>
                <a:spcPct val="100000"/>
              </a:lnSpc>
              <a:spcBef>
                <a:spcPts val="2400"/>
              </a:spcBef>
              <a:spcAft>
                <a:spcPct val="0"/>
              </a:spcAft>
              <a:buClrTx/>
              <a:buSzTx/>
              <a:buFontTx/>
              <a:buNone/>
              <a:tabLst/>
              <a:defRPr/>
            </a:pPr>
            <a:endParaRPr kumimoji="0" lang="cs-CZ" sz="1600" b="1" i="0" u="none" strike="noStrike" kern="0" cap="none" spc="0" normalizeH="0" baseline="0" noProof="0" dirty="0" smtClean="0">
              <a:ln>
                <a:noFill/>
              </a:ln>
              <a:solidFill>
                <a:schemeClr val="tx1"/>
              </a:solidFill>
              <a:effectLst/>
              <a:uLnTx/>
              <a:uFillTx/>
              <a:latin typeface="+mn-lt"/>
              <a:ea typeface="+mn-ea"/>
              <a:cs typeface="+mn-cs"/>
            </a:endParaRPr>
          </a:p>
        </p:txBody>
      </p:sp>
      <p:pic>
        <p:nvPicPr>
          <p:cNvPr id="9" name="Obrázek 8" descr="tb5.png"/>
          <p:cNvPicPr>
            <a:picLocks noChangeAspect="1"/>
          </p:cNvPicPr>
          <p:nvPr/>
        </p:nvPicPr>
        <p:blipFill>
          <a:blip r:embed="rId3"/>
          <a:stretch>
            <a:fillRect/>
          </a:stretch>
        </p:blipFill>
        <p:spPr>
          <a:xfrm>
            <a:off x="4214810" y="5286388"/>
            <a:ext cx="4671632" cy="1090837"/>
          </a:xfrm>
          <a:prstGeom prst="rect">
            <a:avLst/>
          </a:prstGeom>
        </p:spPr>
      </p:pic>
      <p:pic>
        <p:nvPicPr>
          <p:cNvPr id="11" name="Obrázek 10" descr="tb3.png"/>
          <p:cNvPicPr>
            <a:picLocks noChangeAspect="1"/>
          </p:cNvPicPr>
          <p:nvPr/>
        </p:nvPicPr>
        <p:blipFill>
          <a:blip r:embed="rId4"/>
          <a:stretch>
            <a:fillRect/>
          </a:stretch>
        </p:blipFill>
        <p:spPr>
          <a:xfrm>
            <a:off x="6643702" y="2857496"/>
            <a:ext cx="2153002" cy="1003655"/>
          </a:xfrm>
          <a:prstGeom prst="rect">
            <a:avLst/>
          </a:prstGeo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31</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Slučování v tabulce</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
        <p:nvSpPr>
          <p:cNvPr id="12" name="Zástupný symbol pro obsah 1"/>
          <p:cNvSpPr txBox="1">
            <a:spLocks/>
          </p:cNvSpPr>
          <p:nvPr/>
        </p:nvSpPr>
        <p:spPr bwMode="auto">
          <a:xfrm>
            <a:off x="357158" y="1928802"/>
            <a:ext cx="8435975" cy="43926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spcBef>
                <a:spcPts val="1200"/>
              </a:spcBef>
              <a:buNone/>
              <a:tabLst>
                <a:tab pos="1800000" algn="l"/>
              </a:tabLst>
            </a:pPr>
            <a:r>
              <a:rPr lang="cs-CZ" sz="1600" b="1" dirty="0" err="1" smtClean="0">
                <a:solidFill>
                  <a:srgbClr val="9A0000"/>
                </a:solidFill>
              </a:rPr>
              <a:t>colspan</a:t>
            </a:r>
            <a:r>
              <a:rPr lang="cs-CZ" sz="1600" b="1" dirty="0" smtClean="0">
                <a:solidFill>
                  <a:srgbClr val="0000FF"/>
                </a:solidFill>
              </a:rPr>
              <a:t>	</a:t>
            </a:r>
            <a:r>
              <a:rPr lang="cs-CZ" sz="1600" b="1" dirty="0" smtClean="0"/>
              <a:t>počet slučovaných buněk vedle sebe</a:t>
            </a:r>
          </a:p>
          <a:p>
            <a:pPr marL="0" indent="0">
              <a:spcBef>
                <a:spcPts val="1200"/>
              </a:spcBef>
              <a:buNone/>
              <a:tabLst>
                <a:tab pos="1800000" algn="l"/>
              </a:tabLst>
            </a:pPr>
            <a:r>
              <a:rPr lang="cs-CZ" sz="1600" b="1" dirty="0" err="1" smtClean="0">
                <a:solidFill>
                  <a:srgbClr val="9A0000"/>
                </a:solidFill>
              </a:rPr>
              <a:t>rowspan</a:t>
            </a:r>
            <a:r>
              <a:rPr lang="cs-CZ" sz="1600" b="1" dirty="0" smtClean="0">
                <a:solidFill>
                  <a:srgbClr val="0000FF"/>
                </a:solidFill>
              </a:rPr>
              <a:t>	</a:t>
            </a:r>
            <a:r>
              <a:rPr lang="cs-CZ" sz="1600" b="1" dirty="0" smtClean="0"/>
              <a:t>počet slučovaných buněk pod sebou</a:t>
            </a:r>
          </a:p>
          <a:p>
            <a:pPr marL="0" indent="0">
              <a:spcBef>
                <a:spcPts val="2400"/>
              </a:spcBef>
              <a:buNone/>
              <a:tabLst>
                <a:tab pos="1800000" algn="l"/>
              </a:tabLst>
            </a:pPr>
            <a:r>
              <a:rPr lang="cs-CZ" sz="1600" b="1" dirty="0" smtClean="0">
                <a:solidFill>
                  <a:srgbClr val="0000FF"/>
                </a:solidFill>
              </a:rPr>
              <a:t>&lt;</a:t>
            </a:r>
            <a:r>
              <a:rPr lang="cs-CZ" sz="1600" b="1" dirty="0" err="1" smtClean="0">
                <a:solidFill>
                  <a:srgbClr val="0000FF"/>
                </a:solidFill>
              </a:rPr>
              <a:t>td</a:t>
            </a:r>
            <a:r>
              <a:rPr lang="cs-CZ" sz="1600" b="1" dirty="0" smtClean="0">
                <a:solidFill>
                  <a:srgbClr val="0000FF"/>
                </a:solidFill>
              </a:rPr>
              <a:t> </a:t>
            </a:r>
            <a:r>
              <a:rPr lang="cs-CZ" sz="1600" b="1" dirty="0" err="1" smtClean="0">
                <a:solidFill>
                  <a:srgbClr val="9A0000"/>
                </a:solidFill>
              </a:rPr>
              <a:t>colspan</a:t>
            </a:r>
            <a:r>
              <a:rPr lang="cs-CZ" sz="1600" b="1" dirty="0" smtClean="0">
                <a:solidFill>
                  <a:srgbClr val="9A0000"/>
                </a:solidFill>
              </a:rPr>
              <a:t>=</a:t>
            </a:r>
            <a:r>
              <a:rPr lang="cs-CZ" sz="1600" b="1" dirty="0" smtClean="0">
                <a:solidFill>
                  <a:srgbClr val="168028"/>
                </a:solidFill>
              </a:rPr>
              <a:t>"2"</a:t>
            </a:r>
            <a:r>
              <a:rPr lang="cs-CZ" sz="1600" b="1" dirty="0" smtClean="0">
                <a:solidFill>
                  <a:srgbClr val="0000FF"/>
                </a:solidFill>
              </a:rPr>
              <a:t>&gt; </a:t>
            </a:r>
            <a:r>
              <a:rPr lang="cs-CZ" sz="1600" b="1" dirty="0" smtClean="0"/>
              <a:t>Dvě sloučené buňky vedle sebe</a:t>
            </a:r>
            <a:r>
              <a:rPr lang="cs-CZ" sz="1600" b="1" dirty="0" smtClean="0">
                <a:solidFill>
                  <a:srgbClr val="0000FF"/>
                </a:solidFill>
              </a:rPr>
              <a:t> &lt;/</a:t>
            </a:r>
            <a:r>
              <a:rPr lang="cs-CZ" sz="1600" b="1" dirty="0" err="1" smtClean="0">
                <a:solidFill>
                  <a:srgbClr val="0000FF"/>
                </a:solidFill>
              </a:rPr>
              <a:t>td</a:t>
            </a:r>
            <a:r>
              <a:rPr lang="cs-CZ" sz="1600" b="1" dirty="0" smtClean="0">
                <a:solidFill>
                  <a:srgbClr val="0000FF"/>
                </a:solidFill>
              </a:rPr>
              <a:t>&gt;</a:t>
            </a:r>
          </a:p>
          <a:p>
            <a:pPr marL="0" indent="0">
              <a:spcBef>
                <a:spcPts val="1200"/>
              </a:spcBef>
              <a:buNone/>
              <a:tabLst>
                <a:tab pos="1800000" algn="l"/>
              </a:tabLst>
            </a:pPr>
            <a:r>
              <a:rPr lang="cs-CZ" sz="1600" b="1" dirty="0" smtClean="0">
                <a:solidFill>
                  <a:srgbClr val="0000FF"/>
                </a:solidFill>
              </a:rPr>
              <a:t>&lt;</a:t>
            </a:r>
            <a:r>
              <a:rPr lang="cs-CZ" sz="1600" b="1" dirty="0" err="1" smtClean="0">
                <a:solidFill>
                  <a:srgbClr val="0000FF"/>
                </a:solidFill>
              </a:rPr>
              <a:t>td</a:t>
            </a:r>
            <a:r>
              <a:rPr lang="cs-CZ" sz="1600" b="1" dirty="0" smtClean="0">
                <a:solidFill>
                  <a:srgbClr val="0000FF"/>
                </a:solidFill>
              </a:rPr>
              <a:t> </a:t>
            </a:r>
            <a:r>
              <a:rPr lang="cs-CZ" sz="1600" b="1" dirty="0" err="1" smtClean="0">
                <a:solidFill>
                  <a:srgbClr val="9A0000"/>
                </a:solidFill>
              </a:rPr>
              <a:t>rowspan</a:t>
            </a:r>
            <a:r>
              <a:rPr lang="cs-CZ" sz="1600" b="1" dirty="0" smtClean="0">
                <a:solidFill>
                  <a:srgbClr val="9A0000"/>
                </a:solidFill>
              </a:rPr>
              <a:t>=</a:t>
            </a:r>
            <a:r>
              <a:rPr lang="cs-CZ" sz="1600" b="1" dirty="0" smtClean="0">
                <a:solidFill>
                  <a:srgbClr val="168028"/>
                </a:solidFill>
              </a:rPr>
              <a:t>"2"</a:t>
            </a:r>
            <a:r>
              <a:rPr lang="cs-CZ" sz="1600" b="1" dirty="0" smtClean="0">
                <a:solidFill>
                  <a:srgbClr val="0000FF"/>
                </a:solidFill>
              </a:rPr>
              <a:t>&gt; </a:t>
            </a:r>
            <a:r>
              <a:rPr lang="cs-CZ" sz="1600" b="1" dirty="0" smtClean="0"/>
              <a:t>Dvě sloučené buňky pod sebou</a:t>
            </a:r>
            <a:r>
              <a:rPr lang="cs-CZ" sz="1600" b="1" dirty="0" smtClean="0">
                <a:solidFill>
                  <a:srgbClr val="0000FF"/>
                </a:solidFill>
              </a:rPr>
              <a:t> &lt;/</a:t>
            </a:r>
            <a:r>
              <a:rPr lang="cs-CZ" sz="1600" b="1" dirty="0" err="1" smtClean="0">
                <a:solidFill>
                  <a:srgbClr val="0000FF"/>
                </a:solidFill>
              </a:rPr>
              <a:t>td</a:t>
            </a:r>
            <a:r>
              <a:rPr lang="cs-CZ" sz="1600" b="1" dirty="0" smtClean="0">
                <a:solidFill>
                  <a:srgbClr val="0000FF"/>
                </a:solidFill>
              </a:rPr>
              <a:t>&gt;</a:t>
            </a:r>
            <a:endParaRPr lang="cs-CZ" sz="1600" b="1" dirty="0" smtClean="0"/>
          </a:p>
          <a:p>
            <a:pPr marL="0" indent="0">
              <a:spcBef>
                <a:spcPts val="1200"/>
              </a:spcBef>
              <a:buNone/>
              <a:tabLst>
                <a:tab pos="1800000" algn="l"/>
              </a:tabLst>
            </a:pPr>
            <a:endParaRPr lang="cs-CZ" sz="1600" b="1" dirty="0" smtClean="0"/>
          </a:p>
          <a:p>
            <a:pPr marL="0" marR="0" lvl="0" indent="0" algn="l" defTabSz="914400" rtl="0" eaLnBrk="0" fontAlgn="base" latinLnBrk="0" hangingPunct="0">
              <a:lnSpc>
                <a:spcPct val="100000"/>
              </a:lnSpc>
              <a:spcBef>
                <a:spcPts val="2400"/>
              </a:spcBef>
              <a:spcAft>
                <a:spcPct val="0"/>
              </a:spcAft>
              <a:buClrTx/>
              <a:buSzTx/>
              <a:buFontTx/>
              <a:buNone/>
              <a:tabLst/>
              <a:defRPr/>
            </a:pPr>
            <a:endParaRPr kumimoji="0" lang="cs-CZ" sz="1600" b="1" i="0" u="none" strike="noStrike" kern="0" cap="none" spc="0" normalizeH="0" baseline="0" noProof="0" dirty="0" smtClean="0">
              <a:ln>
                <a:noFill/>
              </a:ln>
              <a:solidFill>
                <a:schemeClr val="tx1"/>
              </a:solidFill>
              <a:effectLst/>
              <a:uLnTx/>
              <a:uFillTx/>
              <a:latin typeface="+mn-lt"/>
              <a:ea typeface="+mn-ea"/>
              <a:cs typeface="+mn-cs"/>
            </a:endParaRPr>
          </a:p>
        </p:txBody>
      </p:sp>
      <p:pic>
        <p:nvPicPr>
          <p:cNvPr id="8" name="Obrázek 7" descr="tb6.png"/>
          <p:cNvPicPr>
            <a:picLocks noChangeAspect="1"/>
          </p:cNvPicPr>
          <p:nvPr/>
        </p:nvPicPr>
        <p:blipFill>
          <a:blip r:embed="rId3"/>
          <a:stretch>
            <a:fillRect/>
          </a:stretch>
        </p:blipFill>
        <p:spPr>
          <a:xfrm>
            <a:off x="642910" y="4643446"/>
            <a:ext cx="7837686" cy="1651376"/>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32</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Formuláře</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
        <p:nvSpPr>
          <p:cNvPr id="12" name="Zástupný symbol pro obsah 1"/>
          <p:cNvSpPr txBox="1">
            <a:spLocks/>
          </p:cNvSpPr>
          <p:nvPr/>
        </p:nvSpPr>
        <p:spPr bwMode="auto">
          <a:xfrm>
            <a:off x="357158" y="1928802"/>
            <a:ext cx="8435975" cy="43926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spcBef>
                <a:spcPts val="1200"/>
              </a:spcBef>
              <a:buNone/>
              <a:tabLst>
                <a:tab pos="1800000" algn="l"/>
              </a:tabLst>
            </a:pPr>
            <a:r>
              <a:rPr lang="cs-CZ" sz="1600" b="1" dirty="0" smtClean="0"/>
              <a:t>Umožňují vyplňovat na stránce údaje a odesílat je na server k vyhodnocení. Velmi často se u nich kvůli snadnému uspořádání používají tabulky. Je také možné provést vyhodnocení programem (</a:t>
            </a:r>
            <a:r>
              <a:rPr lang="cs-CZ" sz="1600" b="1" dirty="0" err="1" smtClean="0"/>
              <a:t>JavaScript</a:t>
            </a:r>
            <a:r>
              <a:rPr lang="cs-CZ" sz="1600" b="1" dirty="0" smtClean="0"/>
              <a:t>) přímo na stránce.</a:t>
            </a:r>
          </a:p>
          <a:p>
            <a:pPr marL="0" indent="0">
              <a:spcBef>
                <a:spcPts val="1200"/>
              </a:spcBef>
              <a:buNone/>
              <a:tabLst>
                <a:tab pos="1800000" algn="l"/>
              </a:tabLst>
            </a:pPr>
            <a:endParaRPr lang="cs-CZ" sz="1600" b="1" dirty="0" smtClean="0"/>
          </a:p>
          <a:p>
            <a:pPr marL="0" marR="0" lvl="0" indent="0" algn="l" defTabSz="914400" rtl="0" eaLnBrk="0" fontAlgn="base" latinLnBrk="0" hangingPunct="0">
              <a:lnSpc>
                <a:spcPct val="100000"/>
              </a:lnSpc>
              <a:spcBef>
                <a:spcPts val="2400"/>
              </a:spcBef>
              <a:spcAft>
                <a:spcPct val="0"/>
              </a:spcAft>
              <a:buClrTx/>
              <a:buSzTx/>
              <a:buFontTx/>
              <a:buNone/>
              <a:tabLst/>
              <a:defRPr/>
            </a:pPr>
            <a:endParaRPr kumimoji="0" lang="cs-CZ" sz="1600" b="1" i="0" u="none" strike="noStrike" kern="0" cap="none" spc="0" normalizeH="0" baseline="0" noProof="0" dirty="0" smtClean="0">
              <a:ln>
                <a:noFill/>
              </a:ln>
              <a:solidFill>
                <a:schemeClr val="tx1"/>
              </a:solidFill>
              <a:effectLst/>
              <a:uLnTx/>
              <a:uFillTx/>
              <a:latin typeface="+mn-lt"/>
              <a:ea typeface="+mn-ea"/>
              <a:cs typeface="+mn-cs"/>
            </a:endParaRPr>
          </a:p>
        </p:txBody>
      </p:sp>
      <p:pic>
        <p:nvPicPr>
          <p:cNvPr id="9" name="Obrázek 8" descr="form1.png"/>
          <p:cNvPicPr>
            <a:picLocks noChangeAspect="1"/>
          </p:cNvPicPr>
          <p:nvPr/>
        </p:nvPicPr>
        <p:blipFill>
          <a:blip r:embed="rId3"/>
          <a:stretch>
            <a:fillRect/>
          </a:stretch>
        </p:blipFill>
        <p:spPr>
          <a:xfrm>
            <a:off x="285720" y="3214686"/>
            <a:ext cx="8572528" cy="3041486"/>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35975" cy="4392612"/>
          </a:xfrm>
        </p:spPr>
        <p:txBody>
          <a:bodyPr/>
          <a:lstStyle/>
          <a:p>
            <a:pPr marL="0" indent="0">
              <a:spcBef>
                <a:spcPts val="1200"/>
              </a:spcBef>
              <a:buNone/>
            </a:pPr>
            <a:r>
              <a:rPr lang="cs-CZ" dirty="0" smtClean="0"/>
              <a:t>Webová prezentace většinou obsahuje více </a:t>
            </a:r>
            <a:r>
              <a:rPr lang="cs-CZ" dirty="0" err="1" smtClean="0"/>
              <a:t>podstránek</a:t>
            </a:r>
            <a:r>
              <a:rPr lang="cs-CZ" dirty="0" smtClean="0"/>
              <a:t>, ke kterým je potřeba vytvořit navigaci (menu).</a:t>
            </a:r>
          </a:p>
          <a:p>
            <a:pPr marL="0" indent="0">
              <a:spcBef>
                <a:spcPts val="1200"/>
              </a:spcBef>
              <a:buNone/>
            </a:pPr>
            <a:r>
              <a:rPr lang="cs-CZ" dirty="0" smtClean="0"/>
              <a:t>Používají se dva nejběžnější způsoby:</a:t>
            </a:r>
          </a:p>
          <a:p>
            <a:pPr marL="457200" indent="-457200">
              <a:spcBef>
                <a:spcPts val="1200"/>
              </a:spcBef>
            </a:pPr>
            <a:r>
              <a:rPr lang="cs-CZ" dirty="0" smtClean="0"/>
              <a:t>menu je součástí stránky - je </a:t>
            </a:r>
            <a:r>
              <a:rPr lang="cs-CZ" dirty="0" err="1" smtClean="0"/>
              <a:t>rozkopírované</a:t>
            </a:r>
            <a:r>
              <a:rPr lang="cs-CZ" dirty="0" smtClean="0"/>
              <a:t> na všechny </a:t>
            </a:r>
            <a:r>
              <a:rPr lang="cs-CZ" dirty="0" err="1" smtClean="0"/>
              <a:t>podstránky</a:t>
            </a:r>
            <a:r>
              <a:rPr lang="cs-CZ" dirty="0" smtClean="0"/>
              <a:t> - takže roluje se stránkou (nezůstává na místě) a při změnách v menu je potřeba upravit všechny </a:t>
            </a:r>
            <a:r>
              <a:rPr lang="cs-CZ" dirty="0" err="1" smtClean="0"/>
              <a:t>podstránky</a:t>
            </a:r>
            <a:r>
              <a:rPr lang="cs-CZ" dirty="0" smtClean="0"/>
              <a:t> (tento způsob se využívá hlavně u stránek tvořených v jazyce PHP a podobných, u kterých se výsledná stránka na serveru poskládá z několika samostatných částí a jedna z nich je právě menu).</a:t>
            </a:r>
          </a:p>
          <a:p>
            <a:pPr marL="457200" indent="-457200">
              <a:spcBef>
                <a:spcPts val="1200"/>
              </a:spcBef>
            </a:pPr>
            <a:r>
              <a:rPr lang="cs-CZ" dirty="0" smtClean="0"/>
              <a:t>menu je v samostatném souboru zobrazeném v části okna prohlížeče (rámu) - zůstává při rolování </a:t>
            </a:r>
            <a:r>
              <a:rPr lang="cs-CZ" dirty="0" err="1" smtClean="0"/>
              <a:t>podstránky</a:t>
            </a:r>
            <a:r>
              <a:rPr lang="cs-CZ" dirty="0" smtClean="0"/>
              <a:t> na místě a navíc se nemusí po každém kliknutí znovu stahovat ze serveru.</a:t>
            </a:r>
          </a:p>
          <a:p>
            <a:pPr marL="0" indent="0">
              <a:spcBef>
                <a:spcPts val="1200"/>
              </a:spcBef>
              <a:buNone/>
            </a:pPr>
            <a:r>
              <a:rPr lang="cs-CZ" dirty="0" smtClean="0"/>
              <a:t>Uspořádání je nejčastěji takové, že menu je buď ve tvaru řádku (tabulky) nahoře, nebo ve tvaru sloupce vlevo.</a:t>
            </a:r>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33</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Navigace na stránkách</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35975" cy="4392612"/>
          </a:xfrm>
        </p:spPr>
        <p:txBody>
          <a:bodyPr/>
          <a:lstStyle/>
          <a:p>
            <a:pPr marL="0" indent="0">
              <a:spcBef>
                <a:spcPts val="1200"/>
              </a:spcBef>
              <a:buNone/>
            </a:pPr>
            <a:r>
              <a:rPr lang="cs-CZ" dirty="0" smtClean="0"/>
              <a:t>Okno prohlížeče lze rozdělit speciálním příkazem:</a:t>
            </a:r>
          </a:p>
          <a:p>
            <a:pPr marL="0" indent="0">
              <a:spcBef>
                <a:spcPts val="1200"/>
              </a:spcBef>
              <a:buNone/>
            </a:pPr>
            <a:r>
              <a:rPr lang="en-US" dirty="0" smtClean="0">
                <a:solidFill>
                  <a:srgbClr val="0000FF"/>
                </a:solidFill>
              </a:rPr>
              <a:t>&lt;</a:t>
            </a:r>
            <a:r>
              <a:rPr lang="cs-CZ" dirty="0" err="1" smtClean="0">
                <a:solidFill>
                  <a:srgbClr val="0000FF"/>
                </a:solidFill>
              </a:rPr>
              <a:t>frameset</a:t>
            </a:r>
            <a:r>
              <a:rPr lang="cs-CZ" dirty="0" smtClean="0">
                <a:solidFill>
                  <a:srgbClr val="0000FF"/>
                </a:solidFill>
              </a:rPr>
              <a:t> </a:t>
            </a:r>
            <a:r>
              <a:rPr lang="cs-CZ" dirty="0" err="1" smtClean="0">
                <a:solidFill>
                  <a:srgbClr val="9A0000"/>
                </a:solidFill>
              </a:rPr>
              <a:t>cols</a:t>
            </a:r>
            <a:r>
              <a:rPr lang="cs-CZ" dirty="0" smtClean="0">
                <a:solidFill>
                  <a:srgbClr val="9A0000"/>
                </a:solidFill>
              </a:rPr>
              <a:t>=</a:t>
            </a:r>
            <a:r>
              <a:rPr lang="cs-CZ" dirty="0" smtClean="0">
                <a:solidFill>
                  <a:srgbClr val="168028"/>
                </a:solidFill>
              </a:rPr>
              <a:t>"šířka,*"</a:t>
            </a:r>
            <a:r>
              <a:rPr lang="en-US" dirty="0" smtClean="0">
                <a:solidFill>
                  <a:srgbClr val="0000FF"/>
                </a:solidFill>
              </a:rPr>
              <a:t>&gt; &lt;/</a:t>
            </a:r>
            <a:r>
              <a:rPr lang="cs-CZ" dirty="0" err="1" smtClean="0">
                <a:solidFill>
                  <a:srgbClr val="0000FF"/>
                </a:solidFill>
              </a:rPr>
              <a:t>frameset</a:t>
            </a:r>
            <a:r>
              <a:rPr lang="cs-CZ" dirty="0" smtClean="0">
                <a:solidFill>
                  <a:srgbClr val="0000FF"/>
                </a:solidFill>
              </a:rPr>
              <a:t> </a:t>
            </a:r>
            <a:r>
              <a:rPr lang="en-US" dirty="0" smtClean="0">
                <a:solidFill>
                  <a:srgbClr val="0000FF"/>
                </a:solidFill>
              </a:rPr>
              <a:t>&gt;</a:t>
            </a:r>
            <a:r>
              <a:rPr lang="cs-CZ" dirty="0" smtClean="0">
                <a:solidFill>
                  <a:srgbClr val="0000FF"/>
                </a:solidFill>
              </a:rPr>
              <a:t>	</a:t>
            </a:r>
            <a:r>
              <a:rPr lang="cs-CZ" dirty="0" smtClean="0"/>
              <a:t>.. 2 sloupce</a:t>
            </a:r>
            <a:r>
              <a:rPr lang="cs-CZ" dirty="0" smtClean="0">
                <a:solidFill>
                  <a:srgbClr val="0000FF"/>
                </a:solidFill>
              </a:rPr>
              <a:t/>
            </a:r>
            <a:br>
              <a:rPr lang="cs-CZ" dirty="0" smtClean="0">
                <a:solidFill>
                  <a:srgbClr val="0000FF"/>
                </a:solidFill>
              </a:rPr>
            </a:br>
            <a:r>
              <a:rPr lang="en-US" dirty="0" smtClean="0">
                <a:solidFill>
                  <a:srgbClr val="0000FF"/>
                </a:solidFill>
              </a:rPr>
              <a:t>&lt;</a:t>
            </a:r>
            <a:r>
              <a:rPr lang="cs-CZ" dirty="0" err="1" smtClean="0">
                <a:solidFill>
                  <a:srgbClr val="0000FF"/>
                </a:solidFill>
              </a:rPr>
              <a:t>frameset</a:t>
            </a:r>
            <a:r>
              <a:rPr lang="cs-CZ" dirty="0" smtClean="0">
                <a:solidFill>
                  <a:srgbClr val="0000FF"/>
                </a:solidFill>
              </a:rPr>
              <a:t> </a:t>
            </a:r>
            <a:r>
              <a:rPr lang="cs-CZ" dirty="0" err="1" smtClean="0">
                <a:solidFill>
                  <a:srgbClr val="9A0000"/>
                </a:solidFill>
              </a:rPr>
              <a:t>rows</a:t>
            </a:r>
            <a:r>
              <a:rPr lang="cs-CZ" dirty="0" smtClean="0">
                <a:solidFill>
                  <a:srgbClr val="9A0000"/>
                </a:solidFill>
              </a:rPr>
              <a:t>=</a:t>
            </a:r>
            <a:r>
              <a:rPr lang="cs-CZ" dirty="0" smtClean="0">
                <a:solidFill>
                  <a:srgbClr val="168028"/>
                </a:solidFill>
              </a:rPr>
              <a:t>"výška,*"</a:t>
            </a:r>
            <a:r>
              <a:rPr lang="en-US" dirty="0" smtClean="0">
                <a:solidFill>
                  <a:srgbClr val="0000FF"/>
                </a:solidFill>
              </a:rPr>
              <a:t>&gt; &lt;/</a:t>
            </a:r>
            <a:r>
              <a:rPr lang="cs-CZ" dirty="0" err="1" smtClean="0">
                <a:solidFill>
                  <a:srgbClr val="0000FF"/>
                </a:solidFill>
              </a:rPr>
              <a:t>frameset</a:t>
            </a:r>
            <a:r>
              <a:rPr lang="cs-CZ" dirty="0" smtClean="0">
                <a:solidFill>
                  <a:srgbClr val="0000FF"/>
                </a:solidFill>
              </a:rPr>
              <a:t> </a:t>
            </a:r>
            <a:r>
              <a:rPr lang="en-US" dirty="0" smtClean="0">
                <a:solidFill>
                  <a:srgbClr val="0000FF"/>
                </a:solidFill>
              </a:rPr>
              <a:t>&gt;</a:t>
            </a:r>
            <a:r>
              <a:rPr lang="cs-CZ" dirty="0" smtClean="0">
                <a:solidFill>
                  <a:srgbClr val="0000FF"/>
                </a:solidFill>
              </a:rPr>
              <a:t>	</a:t>
            </a:r>
            <a:r>
              <a:rPr lang="cs-CZ" dirty="0" smtClean="0"/>
              <a:t>.. 2 řádky</a:t>
            </a:r>
          </a:p>
          <a:p>
            <a:pPr marL="0" indent="0">
              <a:spcBef>
                <a:spcPts val="1200"/>
              </a:spcBef>
              <a:buNone/>
            </a:pPr>
            <a:r>
              <a:rPr lang="cs-CZ" dirty="0" smtClean="0"/>
              <a:t>Jednotlivá okna se definují příkazem </a:t>
            </a:r>
            <a:br>
              <a:rPr lang="cs-CZ" dirty="0" smtClean="0"/>
            </a:br>
            <a:r>
              <a:rPr lang="en-US" dirty="0" smtClean="0"/>
              <a:t> </a:t>
            </a:r>
            <a:r>
              <a:rPr lang="en-US" dirty="0" smtClean="0">
                <a:solidFill>
                  <a:srgbClr val="0000FF"/>
                </a:solidFill>
              </a:rPr>
              <a:t>&lt;</a:t>
            </a:r>
            <a:r>
              <a:rPr lang="cs-CZ" dirty="0" err="1" smtClean="0">
                <a:solidFill>
                  <a:srgbClr val="0000FF"/>
                </a:solidFill>
              </a:rPr>
              <a:t>frame</a:t>
            </a:r>
            <a:r>
              <a:rPr lang="cs-CZ" dirty="0" smtClean="0">
                <a:solidFill>
                  <a:srgbClr val="0000FF"/>
                </a:solidFill>
              </a:rPr>
              <a:t> </a:t>
            </a:r>
            <a:r>
              <a:rPr lang="cs-CZ" dirty="0" err="1" smtClean="0">
                <a:solidFill>
                  <a:srgbClr val="9A0000"/>
                </a:solidFill>
              </a:rPr>
              <a:t>src</a:t>
            </a:r>
            <a:r>
              <a:rPr lang="en-US" dirty="0" smtClean="0">
                <a:solidFill>
                  <a:srgbClr val="9A0000"/>
                </a:solidFill>
              </a:rPr>
              <a:t>=</a:t>
            </a:r>
            <a:r>
              <a:rPr lang="en-US" dirty="0" smtClean="0">
                <a:solidFill>
                  <a:srgbClr val="168028"/>
                </a:solidFill>
              </a:rPr>
              <a:t>"</a:t>
            </a:r>
            <a:r>
              <a:rPr lang="cs-CZ" dirty="0" smtClean="0">
                <a:solidFill>
                  <a:srgbClr val="168028"/>
                </a:solidFill>
              </a:rPr>
              <a:t>adresa</a:t>
            </a:r>
            <a:r>
              <a:rPr lang="en-US" dirty="0" smtClean="0">
                <a:solidFill>
                  <a:srgbClr val="168028"/>
                </a:solidFill>
              </a:rPr>
              <a:t>"</a:t>
            </a:r>
            <a:r>
              <a:rPr lang="en-US" dirty="0" smtClean="0"/>
              <a:t> </a:t>
            </a:r>
            <a:r>
              <a:rPr lang="cs-CZ" dirty="0" err="1" smtClean="0">
                <a:solidFill>
                  <a:srgbClr val="9A0000"/>
                </a:solidFill>
              </a:rPr>
              <a:t>name</a:t>
            </a:r>
            <a:r>
              <a:rPr lang="en-US" dirty="0" smtClean="0">
                <a:solidFill>
                  <a:srgbClr val="9A0000"/>
                </a:solidFill>
              </a:rPr>
              <a:t>=</a:t>
            </a:r>
            <a:r>
              <a:rPr lang="en-US" dirty="0" smtClean="0">
                <a:solidFill>
                  <a:srgbClr val="168028"/>
                </a:solidFill>
              </a:rPr>
              <a:t>"</a:t>
            </a:r>
            <a:r>
              <a:rPr lang="cs-CZ" dirty="0" smtClean="0">
                <a:solidFill>
                  <a:srgbClr val="168028"/>
                </a:solidFill>
              </a:rPr>
              <a:t>jméno</a:t>
            </a:r>
            <a:r>
              <a:rPr lang="en-US" dirty="0" smtClean="0">
                <a:solidFill>
                  <a:srgbClr val="168028"/>
                </a:solidFill>
              </a:rPr>
              <a:t>"</a:t>
            </a:r>
            <a:r>
              <a:rPr lang="cs-CZ" dirty="0" smtClean="0">
                <a:solidFill>
                  <a:srgbClr val="168028"/>
                </a:solidFill>
              </a:rPr>
              <a:t> </a:t>
            </a:r>
            <a:r>
              <a:rPr lang="en-US" dirty="0" smtClean="0">
                <a:solidFill>
                  <a:srgbClr val="0000FF"/>
                </a:solidFill>
              </a:rPr>
              <a:t>/&gt;</a:t>
            </a:r>
            <a:endParaRPr lang="cs-CZ" dirty="0" smtClean="0">
              <a:solidFill>
                <a:srgbClr val="0000FF"/>
              </a:solidFill>
            </a:endParaRPr>
          </a:p>
          <a:p>
            <a:pPr marL="0" indent="0">
              <a:spcBef>
                <a:spcPts val="1200"/>
              </a:spcBef>
              <a:buNone/>
            </a:pPr>
            <a:r>
              <a:rPr lang="cs-CZ" dirty="0" smtClean="0"/>
              <a:t>Počet rámů je vcelku libovolný, obecně platí, že k rozdělení okna na N rámů bude zapotřebí minimálně N+1 souborů - ten jeden navíc bude obsahovat definici rozdělení okna.</a:t>
            </a:r>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34</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Rámy</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35975" cy="4392612"/>
          </a:xfrm>
        </p:spPr>
        <p:txBody>
          <a:bodyPr/>
          <a:lstStyle/>
          <a:p>
            <a:pPr marL="0" indent="0">
              <a:spcBef>
                <a:spcPts val="1200"/>
              </a:spcBef>
              <a:buNone/>
            </a:pPr>
            <a:r>
              <a:rPr lang="cs-CZ" dirty="0" smtClean="0"/>
              <a:t>Příklad: dva sloupce - první 200px, druhý "co zbude":</a:t>
            </a:r>
          </a:p>
          <a:p>
            <a:pPr marL="0" indent="0">
              <a:spcBef>
                <a:spcPts val="1200"/>
              </a:spcBef>
              <a:buNone/>
            </a:pPr>
            <a:r>
              <a:rPr lang="en-US" dirty="0" smtClean="0">
                <a:solidFill>
                  <a:schemeClr val="tx1">
                    <a:lumMod val="50000"/>
                    <a:lumOff val="50000"/>
                  </a:schemeClr>
                </a:solidFill>
              </a:rPr>
              <a:t>&lt;!DOCTYPE HTML PUBLIC "-//W3C//DTD HTML 4.01 Frameset//EN" "http://www.w3.org/TR/html4/frameset.dtd"&gt;</a:t>
            </a:r>
            <a:r>
              <a:rPr lang="cs-CZ" dirty="0" smtClean="0">
                <a:solidFill>
                  <a:srgbClr val="0000FF"/>
                </a:solidFill>
              </a:rPr>
              <a:t/>
            </a:r>
            <a:br>
              <a:rPr lang="cs-CZ" dirty="0" smtClean="0">
                <a:solidFill>
                  <a:srgbClr val="0000FF"/>
                </a:solidFill>
              </a:rPr>
            </a:br>
            <a:r>
              <a:rPr lang="en-US" dirty="0" smtClean="0">
                <a:solidFill>
                  <a:srgbClr val="0000FF"/>
                </a:solidFill>
              </a:rPr>
              <a:t>&lt;html&gt;</a:t>
            </a:r>
            <a:r>
              <a:rPr lang="cs-CZ" dirty="0" smtClean="0">
                <a:solidFill>
                  <a:srgbClr val="0000FF"/>
                </a:solidFill>
              </a:rPr>
              <a:t/>
            </a:r>
            <a:br>
              <a:rPr lang="cs-CZ" dirty="0" smtClean="0">
                <a:solidFill>
                  <a:srgbClr val="0000FF"/>
                </a:solidFill>
              </a:rPr>
            </a:br>
            <a:r>
              <a:rPr lang="en-US" dirty="0" smtClean="0">
                <a:solidFill>
                  <a:srgbClr val="0000FF"/>
                </a:solidFill>
              </a:rPr>
              <a:t>&lt;head&gt;</a:t>
            </a:r>
            <a:r>
              <a:rPr lang="cs-CZ" dirty="0" smtClean="0">
                <a:solidFill>
                  <a:srgbClr val="0000FF"/>
                </a:solidFill>
              </a:rPr>
              <a:t/>
            </a:r>
            <a:br>
              <a:rPr lang="cs-CZ" dirty="0" smtClean="0">
                <a:solidFill>
                  <a:srgbClr val="0000FF"/>
                </a:solidFill>
              </a:rPr>
            </a:br>
            <a:r>
              <a:rPr lang="cs-CZ" dirty="0" smtClean="0">
                <a:solidFill>
                  <a:srgbClr val="0000FF"/>
                </a:solidFill>
              </a:rPr>
              <a:t>  </a:t>
            </a:r>
            <a:r>
              <a:rPr lang="en-US" dirty="0" smtClean="0">
                <a:solidFill>
                  <a:srgbClr val="0000FF"/>
                </a:solidFill>
              </a:rPr>
              <a:t>&lt;title&gt; </a:t>
            </a:r>
            <a:r>
              <a:rPr lang="en-US" dirty="0" err="1" smtClean="0"/>
              <a:t>Název</a:t>
            </a:r>
            <a:r>
              <a:rPr lang="en-US" dirty="0" smtClean="0"/>
              <a:t> </a:t>
            </a:r>
            <a:r>
              <a:rPr lang="en-US" dirty="0" err="1" smtClean="0"/>
              <a:t>stránky</a:t>
            </a:r>
            <a:r>
              <a:rPr lang="en-US" dirty="0" smtClean="0">
                <a:solidFill>
                  <a:srgbClr val="0000FF"/>
                </a:solidFill>
              </a:rPr>
              <a:t> &lt;/title&gt;</a:t>
            </a:r>
            <a:r>
              <a:rPr lang="cs-CZ" dirty="0" smtClean="0">
                <a:solidFill>
                  <a:srgbClr val="0000FF"/>
                </a:solidFill>
              </a:rPr>
              <a:t/>
            </a:r>
            <a:br>
              <a:rPr lang="cs-CZ" dirty="0" smtClean="0">
                <a:solidFill>
                  <a:srgbClr val="0000FF"/>
                </a:solidFill>
              </a:rPr>
            </a:br>
            <a:r>
              <a:rPr lang="cs-CZ" dirty="0" smtClean="0">
                <a:solidFill>
                  <a:srgbClr val="0000FF"/>
                </a:solidFill>
              </a:rPr>
              <a:t> </a:t>
            </a:r>
            <a:r>
              <a:rPr lang="en-US" dirty="0" smtClean="0">
                <a:solidFill>
                  <a:srgbClr val="0000FF"/>
                </a:solidFill>
              </a:rPr>
              <a:t> &lt;meta </a:t>
            </a:r>
            <a:r>
              <a:rPr lang="en-US" dirty="0" smtClean="0">
                <a:solidFill>
                  <a:srgbClr val="9A0000"/>
                </a:solidFill>
              </a:rPr>
              <a:t>http-equiv=</a:t>
            </a:r>
            <a:r>
              <a:rPr lang="en-US" dirty="0" smtClean="0">
                <a:solidFill>
                  <a:srgbClr val="168028"/>
                </a:solidFill>
              </a:rPr>
              <a:t>"content-type"</a:t>
            </a:r>
            <a:r>
              <a:rPr lang="en-US" dirty="0" smtClean="0">
                <a:solidFill>
                  <a:srgbClr val="0000FF"/>
                </a:solidFill>
              </a:rPr>
              <a:t> </a:t>
            </a:r>
            <a:r>
              <a:rPr lang="en-US" dirty="0" smtClean="0">
                <a:solidFill>
                  <a:srgbClr val="9A0000"/>
                </a:solidFill>
              </a:rPr>
              <a:t>content=</a:t>
            </a:r>
            <a:r>
              <a:rPr lang="en-US" dirty="0" smtClean="0">
                <a:solidFill>
                  <a:srgbClr val="168028"/>
                </a:solidFill>
              </a:rPr>
              <a:t>"text/html; </a:t>
            </a:r>
            <a:r>
              <a:rPr lang="en-US" dirty="0" err="1" smtClean="0">
                <a:solidFill>
                  <a:srgbClr val="168028"/>
                </a:solidFill>
              </a:rPr>
              <a:t>charset</a:t>
            </a:r>
            <a:r>
              <a:rPr lang="en-US" dirty="0" smtClean="0">
                <a:solidFill>
                  <a:srgbClr val="168028"/>
                </a:solidFill>
              </a:rPr>
              <a:t>=windows-1250"</a:t>
            </a:r>
            <a:r>
              <a:rPr lang="en-US" dirty="0" smtClean="0">
                <a:solidFill>
                  <a:srgbClr val="0000FF"/>
                </a:solidFill>
              </a:rPr>
              <a:t>&gt;</a:t>
            </a:r>
            <a:r>
              <a:rPr lang="cs-CZ" dirty="0" smtClean="0">
                <a:solidFill>
                  <a:srgbClr val="0000FF"/>
                </a:solidFill>
              </a:rPr>
              <a:t/>
            </a:r>
            <a:br>
              <a:rPr lang="cs-CZ" dirty="0" smtClean="0">
                <a:solidFill>
                  <a:srgbClr val="0000FF"/>
                </a:solidFill>
              </a:rPr>
            </a:br>
            <a:r>
              <a:rPr lang="en-US" dirty="0" smtClean="0">
                <a:solidFill>
                  <a:srgbClr val="0000FF"/>
                </a:solidFill>
              </a:rPr>
              <a:t>&lt;/head&gt;</a:t>
            </a:r>
            <a:endParaRPr lang="cs-CZ" dirty="0" smtClean="0">
              <a:solidFill>
                <a:srgbClr val="0000FF"/>
              </a:solidFill>
            </a:endParaRPr>
          </a:p>
          <a:p>
            <a:pPr marL="0" indent="0">
              <a:spcBef>
                <a:spcPts val="1200"/>
              </a:spcBef>
              <a:buNone/>
            </a:pPr>
            <a:r>
              <a:rPr lang="en-US" dirty="0" smtClean="0">
                <a:solidFill>
                  <a:srgbClr val="0000FF"/>
                </a:solidFill>
              </a:rPr>
              <a:t>&lt;</a:t>
            </a:r>
            <a:r>
              <a:rPr lang="cs-CZ" dirty="0" err="1" smtClean="0">
                <a:solidFill>
                  <a:srgbClr val="0000FF"/>
                </a:solidFill>
              </a:rPr>
              <a:t>frameset</a:t>
            </a:r>
            <a:r>
              <a:rPr lang="cs-CZ" dirty="0" smtClean="0">
                <a:solidFill>
                  <a:srgbClr val="0000FF"/>
                </a:solidFill>
              </a:rPr>
              <a:t> </a:t>
            </a:r>
            <a:r>
              <a:rPr lang="cs-CZ" dirty="0" err="1" smtClean="0">
                <a:solidFill>
                  <a:srgbClr val="9A0000"/>
                </a:solidFill>
              </a:rPr>
              <a:t>cols</a:t>
            </a:r>
            <a:r>
              <a:rPr lang="cs-CZ" dirty="0" smtClean="0">
                <a:solidFill>
                  <a:srgbClr val="9A0000"/>
                </a:solidFill>
              </a:rPr>
              <a:t>=</a:t>
            </a:r>
            <a:r>
              <a:rPr lang="cs-CZ" dirty="0" smtClean="0">
                <a:solidFill>
                  <a:srgbClr val="168028"/>
                </a:solidFill>
              </a:rPr>
              <a:t>"200,*"</a:t>
            </a:r>
            <a:r>
              <a:rPr lang="en-US" dirty="0" smtClean="0">
                <a:solidFill>
                  <a:srgbClr val="0000FF"/>
                </a:solidFill>
              </a:rPr>
              <a:t>&gt; </a:t>
            </a:r>
            <a:r>
              <a:rPr lang="cs-CZ" dirty="0" smtClean="0">
                <a:solidFill>
                  <a:srgbClr val="0000FF"/>
                </a:solidFill>
              </a:rPr>
              <a:t/>
            </a:r>
            <a:br>
              <a:rPr lang="cs-CZ" dirty="0" smtClean="0">
                <a:solidFill>
                  <a:srgbClr val="0000FF"/>
                </a:solidFill>
              </a:rPr>
            </a:br>
            <a:r>
              <a:rPr lang="cs-CZ" dirty="0" smtClean="0">
                <a:solidFill>
                  <a:srgbClr val="0000FF"/>
                </a:solidFill>
              </a:rPr>
              <a:t> </a:t>
            </a:r>
            <a:r>
              <a:rPr lang="en-US" dirty="0" smtClean="0"/>
              <a:t> </a:t>
            </a:r>
            <a:r>
              <a:rPr lang="en-US" dirty="0" smtClean="0">
                <a:solidFill>
                  <a:srgbClr val="0000FF"/>
                </a:solidFill>
              </a:rPr>
              <a:t>&lt;</a:t>
            </a:r>
            <a:r>
              <a:rPr lang="cs-CZ" dirty="0" err="1" smtClean="0">
                <a:solidFill>
                  <a:srgbClr val="0000FF"/>
                </a:solidFill>
              </a:rPr>
              <a:t>frame</a:t>
            </a:r>
            <a:r>
              <a:rPr lang="cs-CZ" dirty="0" smtClean="0">
                <a:solidFill>
                  <a:srgbClr val="0000FF"/>
                </a:solidFill>
              </a:rPr>
              <a:t> </a:t>
            </a:r>
            <a:r>
              <a:rPr lang="cs-CZ" dirty="0" err="1" smtClean="0">
                <a:solidFill>
                  <a:srgbClr val="9A0000"/>
                </a:solidFill>
              </a:rPr>
              <a:t>src</a:t>
            </a:r>
            <a:r>
              <a:rPr lang="en-US" dirty="0" smtClean="0">
                <a:solidFill>
                  <a:srgbClr val="9A0000"/>
                </a:solidFill>
              </a:rPr>
              <a:t>=</a:t>
            </a:r>
            <a:r>
              <a:rPr lang="en-US" dirty="0" smtClean="0">
                <a:solidFill>
                  <a:srgbClr val="168028"/>
                </a:solidFill>
              </a:rPr>
              <a:t>"</a:t>
            </a:r>
            <a:r>
              <a:rPr lang="cs-CZ" dirty="0" smtClean="0">
                <a:solidFill>
                  <a:srgbClr val="168028"/>
                </a:solidFill>
              </a:rPr>
              <a:t>menu.</a:t>
            </a:r>
            <a:r>
              <a:rPr lang="cs-CZ" dirty="0" err="1" smtClean="0">
                <a:solidFill>
                  <a:srgbClr val="168028"/>
                </a:solidFill>
              </a:rPr>
              <a:t>htm</a:t>
            </a:r>
            <a:r>
              <a:rPr lang="en-US" dirty="0" smtClean="0">
                <a:solidFill>
                  <a:srgbClr val="168028"/>
                </a:solidFill>
              </a:rPr>
              <a:t>"</a:t>
            </a:r>
            <a:r>
              <a:rPr lang="en-US" dirty="0" smtClean="0"/>
              <a:t> </a:t>
            </a:r>
            <a:r>
              <a:rPr lang="cs-CZ" dirty="0" err="1" smtClean="0">
                <a:solidFill>
                  <a:srgbClr val="9A0000"/>
                </a:solidFill>
              </a:rPr>
              <a:t>name</a:t>
            </a:r>
            <a:r>
              <a:rPr lang="en-US" dirty="0" smtClean="0">
                <a:solidFill>
                  <a:srgbClr val="9A0000"/>
                </a:solidFill>
              </a:rPr>
              <a:t>=</a:t>
            </a:r>
            <a:r>
              <a:rPr lang="en-US" dirty="0" smtClean="0">
                <a:solidFill>
                  <a:srgbClr val="168028"/>
                </a:solidFill>
              </a:rPr>
              <a:t>"</a:t>
            </a:r>
            <a:r>
              <a:rPr lang="cs-CZ" dirty="0" smtClean="0">
                <a:solidFill>
                  <a:srgbClr val="168028"/>
                </a:solidFill>
              </a:rPr>
              <a:t>menu</a:t>
            </a:r>
            <a:r>
              <a:rPr lang="en-US" dirty="0" smtClean="0">
                <a:solidFill>
                  <a:srgbClr val="168028"/>
                </a:solidFill>
              </a:rPr>
              <a:t>"</a:t>
            </a:r>
            <a:r>
              <a:rPr lang="cs-CZ" dirty="0" smtClean="0">
                <a:solidFill>
                  <a:srgbClr val="168028"/>
                </a:solidFill>
              </a:rPr>
              <a:t> </a:t>
            </a:r>
            <a:r>
              <a:rPr lang="en-US" dirty="0" smtClean="0">
                <a:solidFill>
                  <a:srgbClr val="0000FF"/>
                </a:solidFill>
              </a:rPr>
              <a:t>/&gt;</a:t>
            </a:r>
            <a:r>
              <a:rPr lang="cs-CZ" dirty="0" smtClean="0">
                <a:solidFill>
                  <a:srgbClr val="0000FF"/>
                </a:solidFill>
              </a:rPr>
              <a:t/>
            </a:r>
            <a:br>
              <a:rPr lang="cs-CZ" dirty="0" smtClean="0">
                <a:solidFill>
                  <a:srgbClr val="0000FF"/>
                </a:solidFill>
              </a:rPr>
            </a:br>
            <a:r>
              <a:rPr lang="en-US" dirty="0" smtClean="0"/>
              <a:t> </a:t>
            </a:r>
            <a:r>
              <a:rPr lang="cs-CZ" dirty="0" smtClean="0"/>
              <a:t> </a:t>
            </a:r>
            <a:r>
              <a:rPr lang="en-US" dirty="0" smtClean="0">
                <a:solidFill>
                  <a:srgbClr val="0000FF"/>
                </a:solidFill>
              </a:rPr>
              <a:t>&lt;</a:t>
            </a:r>
            <a:r>
              <a:rPr lang="cs-CZ" dirty="0" err="1" smtClean="0">
                <a:solidFill>
                  <a:srgbClr val="0000FF"/>
                </a:solidFill>
              </a:rPr>
              <a:t>frame</a:t>
            </a:r>
            <a:r>
              <a:rPr lang="cs-CZ" dirty="0" smtClean="0">
                <a:solidFill>
                  <a:srgbClr val="0000FF"/>
                </a:solidFill>
              </a:rPr>
              <a:t> </a:t>
            </a:r>
            <a:r>
              <a:rPr lang="cs-CZ" dirty="0" err="1" smtClean="0">
                <a:solidFill>
                  <a:srgbClr val="9A0000"/>
                </a:solidFill>
              </a:rPr>
              <a:t>src</a:t>
            </a:r>
            <a:r>
              <a:rPr lang="en-US" dirty="0" smtClean="0">
                <a:solidFill>
                  <a:srgbClr val="9A0000"/>
                </a:solidFill>
              </a:rPr>
              <a:t>=</a:t>
            </a:r>
            <a:r>
              <a:rPr lang="en-US" dirty="0" smtClean="0">
                <a:solidFill>
                  <a:srgbClr val="168028"/>
                </a:solidFill>
              </a:rPr>
              <a:t>"</a:t>
            </a:r>
            <a:r>
              <a:rPr lang="cs-CZ" dirty="0" err="1" smtClean="0">
                <a:solidFill>
                  <a:srgbClr val="168028"/>
                </a:solidFill>
              </a:rPr>
              <a:t>uvod.htm</a:t>
            </a:r>
            <a:r>
              <a:rPr lang="en-US" dirty="0" smtClean="0">
                <a:solidFill>
                  <a:srgbClr val="168028"/>
                </a:solidFill>
              </a:rPr>
              <a:t>"</a:t>
            </a:r>
            <a:r>
              <a:rPr lang="en-US" dirty="0" smtClean="0"/>
              <a:t> </a:t>
            </a:r>
            <a:r>
              <a:rPr lang="cs-CZ" dirty="0" err="1" smtClean="0">
                <a:solidFill>
                  <a:srgbClr val="9A0000"/>
                </a:solidFill>
              </a:rPr>
              <a:t>name</a:t>
            </a:r>
            <a:r>
              <a:rPr lang="en-US" dirty="0" smtClean="0">
                <a:solidFill>
                  <a:srgbClr val="9A0000"/>
                </a:solidFill>
              </a:rPr>
              <a:t>=</a:t>
            </a:r>
            <a:r>
              <a:rPr lang="en-US" dirty="0" smtClean="0">
                <a:solidFill>
                  <a:srgbClr val="168028"/>
                </a:solidFill>
              </a:rPr>
              <a:t>"</a:t>
            </a:r>
            <a:r>
              <a:rPr lang="cs-CZ" dirty="0" err="1" smtClean="0">
                <a:solidFill>
                  <a:srgbClr val="168028"/>
                </a:solidFill>
              </a:rPr>
              <a:t>stranky</a:t>
            </a:r>
            <a:r>
              <a:rPr lang="en-US" dirty="0" smtClean="0">
                <a:solidFill>
                  <a:srgbClr val="168028"/>
                </a:solidFill>
              </a:rPr>
              <a:t>"</a:t>
            </a:r>
            <a:r>
              <a:rPr lang="cs-CZ" dirty="0" smtClean="0">
                <a:solidFill>
                  <a:srgbClr val="168028"/>
                </a:solidFill>
              </a:rPr>
              <a:t> </a:t>
            </a:r>
            <a:r>
              <a:rPr lang="en-US" dirty="0" smtClean="0">
                <a:solidFill>
                  <a:srgbClr val="0000FF"/>
                </a:solidFill>
              </a:rPr>
              <a:t>/&gt;</a:t>
            </a:r>
            <a:r>
              <a:rPr lang="cs-CZ" dirty="0" smtClean="0">
                <a:solidFill>
                  <a:srgbClr val="0000FF"/>
                </a:solidFill>
              </a:rPr>
              <a:t/>
            </a:r>
            <a:br>
              <a:rPr lang="cs-CZ" dirty="0" smtClean="0">
                <a:solidFill>
                  <a:srgbClr val="0000FF"/>
                </a:solidFill>
              </a:rPr>
            </a:br>
            <a:r>
              <a:rPr lang="en-US" dirty="0" smtClean="0">
                <a:solidFill>
                  <a:srgbClr val="0000FF"/>
                </a:solidFill>
              </a:rPr>
              <a:t>&lt;/</a:t>
            </a:r>
            <a:r>
              <a:rPr lang="cs-CZ" dirty="0" err="1" smtClean="0">
                <a:solidFill>
                  <a:srgbClr val="0000FF"/>
                </a:solidFill>
              </a:rPr>
              <a:t>frameset</a:t>
            </a:r>
            <a:r>
              <a:rPr lang="en-US" dirty="0" smtClean="0">
                <a:solidFill>
                  <a:srgbClr val="0000FF"/>
                </a:solidFill>
              </a:rPr>
              <a:t>&gt;</a:t>
            </a:r>
            <a:endParaRPr lang="cs-CZ" dirty="0" smtClean="0">
              <a:solidFill>
                <a:srgbClr val="0000FF"/>
              </a:solidFill>
            </a:endParaRPr>
          </a:p>
          <a:p>
            <a:pPr marL="0" indent="0">
              <a:spcBef>
                <a:spcPts val="1200"/>
              </a:spcBef>
              <a:buNone/>
            </a:pPr>
            <a:r>
              <a:rPr lang="en-US" dirty="0" smtClean="0">
                <a:solidFill>
                  <a:srgbClr val="0000FF"/>
                </a:solidFill>
              </a:rPr>
              <a:t>&lt;</a:t>
            </a:r>
            <a:r>
              <a:rPr lang="cs-CZ" dirty="0" smtClean="0">
                <a:solidFill>
                  <a:srgbClr val="0000FF"/>
                </a:solidFill>
              </a:rPr>
              <a:t>/</a:t>
            </a:r>
            <a:r>
              <a:rPr lang="en-US" dirty="0" smtClean="0">
                <a:solidFill>
                  <a:srgbClr val="0000FF"/>
                </a:solidFill>
              </a:rPr>
              <a:t>html&gt;</a:t>
            </a:r>
            <a:endParaRPr lang="cs-CZ" dirty="0" smtClean="0">
              <a:solidFill>
                <a:srgbClr val="0000FF"/>
              </a:solidFill>
            </a:endParaRPr>
          </a:p>
          <a:p>
            <a:pPr marL="0" indent="0">
              <a:spcBef>
                <a:spcPts val="1200"/>
              </a:spcBef>
              <a:buNone/>
            </a:pPr>
            <a:r>
              <a:rPr lang="cs-CZ" dirty="0" smtClean="0"/>
              <a:t>Příkaz</a:t>
            </a:r>
            <a:r>
              <a:rPr lang="cs-CZ" dirty="0" smtClean="0">
                <a:solidFill>
                  <a:srgbClr val="0000FF"/>
                </a:solidFill>
              </a:rPr>
              <a:t> </a:t>
            </a:r>
            <a:r>
              <a:rPr lang="en-US" dirty="0" smtClean="0">
                <a:solidFill>
                  <a:srgbClr val="0000FF"/>
                </a:solidFill>
              </a:rPr>
              <a:t>&lt;</a:t>
            </a:r>
            <a:r>
              <a:rPr lang="cs-CZ" dirty="0" err="1" smtClean="0">
                <a:solidFill>
                  <a:srgbClr val="0000FF"/>
                </a:solidFill>
              </a:rPr>
              <a:t>frameset</a:t>
            </a:r>
            <a:r>
              <a:rPr lang="en-US" dirty="0" smtClean="0">
                <a:solidFill>
                  <a:srgbClr val="0000FF"/>
                </a:solidFill>
              </a:rPr>
              <a:t>&gt;</a:t>
            </a:r>
            <a:r>
              <a:rPr lang="cs-CZ" dirty="0" smtClean="0">
                <a:solidFill>
                  <a:srgbClr val="0000FF"/>
                </a:solidFill>
              </a:rPr>
              <a:t> </a:t>
            </a:r>
            <a:r>
              <a:rPr lang="cs-CZ" dirty="0" smtClean="0"/>
              <a:t>bude uveden místo příkazu</a:t>
            </a:r>
            <a:r>
              <a:rPr lang="cs-CZ" dirty="0" smtClean="0">
                <a:solidFill>
                  <a:srgbClr val="0000FF"/>
                </a:solidFill>
              </a:rPr>
              <a:t> </a:t>
            </a:r>
            <a:r>
              <a:rPr lang="en-US" dirty="0" smtClean="0">
                <a:solidFill>
                  <a:srgbClr val="0000FF"/>
                </a:solidFill>
              </a:rPr>
              <a:t>&lt;</a:t>
            </a:r>
            <a:r>
              <a:rPr lang="cs-CZ" dirty="0" smtClean="0">
                <a:solidFill>
                  <a:srgbClr val="0000FF"/>
                </a:solidFill>
              </a:rPr>
              <a:t>body</a:t>
            </a:r>
            <a:r>
              <a:rPr lang="en-US" dirty="0" smtClean="0">
                <a:solidFill>
                  <a:srgbClr val="0000FF"/>
                </a:solidFill>
              </a:rPr>
              <a:t>&gt;</a:t>
            </a:r>
            <a:endParaRPr lang="cs-CZ" dirty="0" smtClean="0"/>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35</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Rámy</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35975" cy="4392612"/>
          </a:xfrm>
        </p:spPr>
        <p:txBody>
          <a:bodyPr/>
          <a:lstStyle/>
          <a:p>
            <a:pPr marL="0" indent="0">
              <a:spcBef>
                <a:spcPts val="1200"/>
              </a:spcBef>
              <a:buNone/>
            </a:pPr>
            <a:r>
              <a:rPr lang="cs-CZ" dirty="0" smtClean="0"/>
              <a:t>V menu je třeba správně nasměrovat odkazy do druhého rámu. Lze to provést parametrem </a:t>
            </a:r>
            <a:r>
              <a:rPr lang="cs-CZ" dirty="0" err="1" smtClean="0">
                <a:solidFill>
                  <a:srgbClr val="9A0000"/>
                </a:solidFill>
              </a:rPr>
              <a:t>target</a:t>
            </a:r>
            <a:r>
              <a:rPr lang="en-US" dirty="0" smtClean="0">
                <a:solidFill>
                  <a:srgbClr val="9A0000"/>
                </a:solidFill>
              </a:rPr>
              <a:t>=</a:t>
            </a:r>
            <a:r>
              <a:rPr lang="en-US" dirty="0" smtClean="0">
                <a:solidFill>
                  <a:srgbClr val="168028"/>
                </a:solidFill>
              </a:rPr>
              <a:t>"</a:t>
            </a:r>
            <a:r>
              <a:rPr lang="cs-CZ" dirty="0" err="1" smtClean="0">
                <a:solidFill>
                  <a:srgbClr val="168028"/>
                </a:solidFill>
              </a:rPr>
              <a:t>stranky</a:t>
            </a:r>
            <a:r>
              <a:rPr lang="en-US" dirty="0" smtClean="0">
                <a:solidFill>
                  <a:srgbClr val="168028"/>
                </a:solidFill>
              </a:rPr>
              <a:t>"</a:t>
            </a:r>
            <a:r>
              <a:rPr lang="cs-CZ" dirty="0" smtClean="0"/>
              <a:t> buď u každého odkazu, nebo hromadně příkazem </a:t>
            </a:r>
            <a:r>
              <a:rPr lang="en-US" dirty="0" smtClean="0"/>
              <a:t/>
            </a:r>
            <a:br>
              <a:rPr lang="en-US" dirty="0" smtClean="0"/>
            </a:br>
            <a:r>
              <a:rPr lang="en-US" dirty="0" smtClean="0">
                <a:solidFill>
                  <a:srgbClr val="0000FF"/>
                </a:solidFill>
              </a:rPr>
              <a:t>&lt;base </a:t>
            </a:r>
            <a:r>
              <a:rPr lang="cs-CZ" dirty="0" err="1" smtClean="0">
                <a:solidFill>
                  <a:srgbClr val="9A0000"/>
                </a:solidFill>
              </a:rPr>
              <a:t>target</a:t>
            </a:r>
            <a:r>
              <a:rPr lang="en-US" dirty="0" smtClean="0">
                <a:solidFill>
                  <a:srgbClr val="9A0000"/>
                </a:solidFill>
              </a:rPr>
              <a:t>=</a:t>
            </a:r>
            <a:r>
              <a:rPr lang="en-US" dirty="0" smtClean="0">
                <a:solidFill>
                  <a:srgbClr val="168028"/>
                </a:solidFill>
              </a:rPr>
              <a:t>"</a:t>
            </a:r>
            <a:r>
              <a:rPr lang="cs-CZ" dirty="0" err="1" smtClean="0">
                <a:solidFill>
                  <a:srgbClr val="168028"/>
                </a:solidFill>
              </a:rPr>
              <a:t>stranky</a:t>
            </a:r>
            <a:r>
              <a:rPr lang="en-US" dirty="0" smtClean="0">
                <a:solidFill>
                  <a:srgbClr val="168028"/>
                </a:solidFill>
              </a:rPr>
              <a:t>" </a:t>
            </a:r>
            <a:r>
              <a:rPr lang="en-US" dirty="0" smtClean="0">
                <a:solidFill>
                  <a:srgbClr val="0000FF"/>
                </a:solidFill>
              </a:rPr>
              <a:t>/&gt; </a:t>
            </a:r>
            <a:r>
              <a:rPr lang="cs-CZ" dirty="0" smtClean="0"/>
              <a:t>umístěným v hlavičce stránky.</a:t>
            </a:r>
          </a:p>
          <a:p>
            <a:pPr marL="0" indent="0">
              <a:spcBef>
                <a:spcPts val="1200"/>
              </a:spcBef>
              <a:buNone/>
            </a:pPr>
            <a:r>
              <a:rPr lang="en-US" dirty="0" smtClean="0">
                <a:solidFill>
                  <a:schemeClr val="tx1">
                    <a:lumMod val="50000"/>
                    <a:lumOff val="50000"/>
                  </a:schemeClr>
                </a:solidFill>
              </a:rPr>
              <a:t>&lt;!DOCTYPE HTML PUBLIC "-//W3C//DTD HTML 4.01 Transitional//EN" "http://www.w3.org/TR/html4/loose.dtd"&gt;</a:t>
            </a:r>
            <a:r>
              <a:rPr lang="cs-CZ" dirty="0" smtClean="0">
                <a:solidFill>
                  <a:srgbClr val="0000FF"/>
                </a:solidFill>
              </a:rPr>
              <a:t/>
            </a:r>
            <a:br>
              <a:rPr lang="cs-CZ" dirty="0" smtClean="0">
                <a:solidFill>
                  <a:srgbClr val="0000FF"/>
                </a:solidFill>
              </a:rPr>
            </a:br>
            <a:r>
              <a:rPr lang="en-US" dirty="0" smtClean="0">
                <a:solidFill>
                  <a:srgbClr val="0000FF"/>
                </a:solidFill>
              </a:rPr>
              <a:t>&lt;html&gt;</a:t>
            </a:r>
            <a:r>
              <a:rPr lang="cs-CZ" dirty="0" smtClean="0">
                <a:solidFill>
                  <a:srgbClr val="0000FF"/>
                </a:solidFill>
              </a:rPr>
              <a:t/>
            </a:r>
            <a:br>
              <a:rPr lang="cs-CZ" dirty="0" smtClean="0">
                <a:solidFill>
                  <a:srgbClr val="0000FF"/>
                </a:solidFill>
              </a:rPr>
            </a:br>
            <a:r>
              <a:rPr lang="en-US" dirty="0" smtClean="0">
                <a:solidFill>
                  <a:srgbClr val="0000FF"/>
                </a:solidFill>
              </a:rPr>
              <a:t>&lt;head&gt;</a:t>
            </a:r>
            <a:r>
              <a:rPr lang="cs-CZ" dirty="0" smtClean="0">
                <a:solidFill>
                  <a:srgbClr val="0000FF"/>
                </a:solidFill>
              </a:rPr>
              <a:t/>
            </a:r>
            <a:br>
              <a:rPr lang="cs-CZ" dirty="0" smtClean="0">
                <a:solidFill>
                  <a:srgbClr val="0000FF"/>
                </a:solidFill>
              </a:rPr>
            </a:br>
            <a:r>
              <a:rPr lang="cs-CZ" dirty="0" smtClean="0">
                <a:solidFill>
                  <a:srgbClr val="0000FF"/>
                </a:solidFill>
              </a:rPr>
              <a:t>  </a:t>
            </a:r>
            <a:r>
              <a:rPr lang="en-US" dirty="0" smtClean="0">
                <a:solidFill>
                  <a:srgbClr val="0000FF"/>
                </a:solidFill>
              </a:rPr>
              <a:t>&lt;title&gt; </a:t>
            </a:r>
            <a:r>
              <a:rPr lang="en-US" dirty="0" err="1" smtClean="0"/>
              <a:t>Název</a:t>
            </a:r>
            <a:r>
              <a:rPr lang="en-US" dirty="0" smtClean="0"/>
              <a:t> </a:t>
            </a:r>
            <a:r>
              <a:rPr lang="en-US" dirty="0" err="1" smtClean="0"/>
              <a:t>stránky</a:t>
            </a:r>
            <a:r>
              <a:rPr lang="en-US" dirty="0" smtClean="0">
                <a:solidFill>
                  <a:srgbClr val="0000FF"/>
                </a:solidFill>
              </a:rPr>
              <a:t> &lt;/title&gt;</a:t>
            </a:r>
            <a:r>
              <a:rPr lang="cs-CZ" dirty="0" smtClean="0">
                <a:solidFill>
                  <a:srgbClr val="0000FF"/>
                </a:solidFill>
              </a:rPr>
              <a:t/>
            </a:r>
            <a:br>
              <a:rPr lang="cs-CZ" dirty="0" smtClean="0">
                <a:solidFill>
                  <a:srgbClr val="0000FF"/>
                </a:solidFill>
              </a:rPr>
            </a:br>
            <a:r>
              <a:rPr lang="cs-CZ" dirty="0" smtClean="0">
                <a:solidFill>
                  <a:srgbClr val="0000FF"/>
                </a:solidFill>
              </a:rPr>
              <a:t> </a:t>
            </a:r>
            <a:r>
              <a:rPr lang="en-US" dirty="0" smtClean="0">
                <a:solidFill>
                  <a:srgbClr val="0000FF"/>
                </a:solidFill>
              </a:rPr>
              <a:t> &lt;meta </a:t>
            </a:r>
            <a:r>
              <a:rPr lang="en-US" dirty="0" smtClean="0">
                <a:solidFill>
                  <a:srgbClr val="9A0000"/>
                </a:solidFill>
              </a:rPr>
              <a:t>http-equiv=</a:t>
            </a:r>
            <a:r>
              <a:rPr lang="en-US" dirty="0" smtClean="0">
                <a:solidFill>
                  <a:srgbClr val="168028"/>
                </a:solidFill>
              </a:rPr>
              <a:t>"content-type"</a:t>
            </a:r>
            <a:r>
              <a:rPr lang="en-US" dirty="0" smtClean="0">
                <a:solidFill>
                  <a:srgbClr val="0000FF"/>
                </a:solidFill>
              </a:rPr>
              <a:t> </a:t>
            </a:r>
            <a:r>
              <a:rPr lang="en-US" dirty="0" smtClean="0">
                <a:solidFill>
                  <a:srgbClr val="9A0000"/>
                </a:solidFill>
              </a:rPr>
              <a:t>content=</a:t>
            </a:r>
            <a:r>
              <a:rPr lang="en-US" dirty="0" smtClean="0">
                <a:solidFill>
                  <a:srgbClr val="168028"/>
                </a:solidFill>
              </a:rPr>
              <a:t>"text/html; </a:t>
            </a:r>
            <a:r>
              <a:rPr lang="en-US" dirty="0" err="1" smtClean="0">
                <a:solidFill>
                  <a:srgbClr val="168028"/>
                </a:solidFill>
              </a:rPr>
              <a:t>charset</a:t>
            </a:r>
            <a:r>
              <a:rPr lang="en-US" dirty="0" smtClean="0">
                <a:solidFill>
                  <a:srgbClr val="168028"/>
                </a:solidFill>
              </a:rPr>
              <a:t>=windows-1250"</a:t>
            </a:r>
            <a:r>
              <a:rPr lang="en-US" dirty="0" smtClean="0">
                <a:solidFill>
                  <a:srgbClr val="0000FF"/>
                </a:solidFill>
              </a:rPr>
              <a:t>&gt;</a:t>
            </a:r>
            <a:r>
              <a:rPr lang="cs-CZ" dirty="0" smtClean="0">
                <a:solidFill>
                  <a:srgbClr val="0000FF"/>
                </a:solidFill>
              </a:rPr>
              <a:t/>
            </a:r>
            <a:br>
              <a:rPr lang="cs-CZ" dirty="0" smtClean="0">
                <a:solidFill>
                  <a:srgbClr val="0000FF"/>
                </a:solidFill>
              </a:rPr>
            </a:br>
            <a:r>
              <a:rPr lang="cs-CZ" dirty="0" smtClean="0">
                <a:solidFill>
                  <a:srgbClr val="0000FF"/>
                </a:solidFill>
              </a:rPr>
              <a:t> </a:t>
            </a:r>
            <a:r>
              <a:rPr lang="en-US" dirty="0" smtClean="0">
                <a:solidFill>
                  <a:srgbClr val="0000FF"/>
                </a:solidFill>
              </a:rPr>
              <a:t> &lt;base </a:t>
            </a:r>
            <a:r>
              <a:rPr lang="cs-CZ" dirty="0" err="1" smtClean="0">
                <a:solidFill>
                  <a:srgbClr val="9A0000"/>
                </a:solidFill>
              </a:rPr>
              <a:t>target</a:t>
            </a:r>
            <a:r>
              <a:rPr lang="en-US" dirty="0" smtClean="0">
                <a:solidFill>
                  <a:srgbClr val="9A0000"/>
                </a:solidFill>
              </a:rPr>
              <a:t>=</a:t>
            </a:r>
            <a:r>
              <a:rPr lang="en-US" dirty="0" smtClean="0">
                <a:solidFill>
                  <a:srgbClr val="168028"/>
                </a:solidFill>
              </a:rPr>
              <a:t>"</a:t>
            </a:r>
            <a:r>
              <a:rPr lang="cs-CZ" dirty="0" err="1" smtClean="0">
                <a:solidFill>
                  <a:srgbClr val="168028"/>
                </a:solidFill>
              </a:rPr>
              <a:t>stranky</a:t>
            </a:r>
            <a:r>
              <a:rPr lang="en-US" dirty="0" smtClean="0">
                <a:solidFill>
                  <a:srgbClr val="168028"/>
                </a:solidFill>
              </a:rPr>
              <a:t>" </a:t>
            </a:r>
            <a:r>
              <a:rPr lang="en-US" dirty="0" smtClean="0">
                <a:solidFill>
                  <a:srgbClr val="0000FF"/>
                </a:solidFill>
              </a:rPr>
              <a:t>/&gt; </a:t>
            </a:r>
            <a:r>
              <a:rPr lang="cs-CZ" dirty="0" smtClean="0">
                <a:solidFill>
                  <a:srgbClr val="0000FF"/>
                </a:solidFill>
              </a:rPr>
              <a:t/>
            </a:r>
            <a:br>
              <a:rPr lang="cs-CZ" dirty="0" smtClean="0">
                <a:solidFill>
                  <a:srgbClr val="0000FF"/>
                </a:solidFill>
              </a:rPr>
            </a:br>
            <a:r>
              <a:rPr lang="en-US" dirty="0" smtClean="0">
                <a:solidFill>
                  <a:srgbClr val="0000FF"/>
                </a:solidFill>
              </a:rPr>
              <a:t>&lt;/head&gt;</a:t>
            </a:r>
            <a:endParaRPr lang="cs-CZ" dirty="0" smtClean="0">
              <a:solidFill>
                <a:srgbClr val="0000FF"/>
              </a:solidFill>
            </a:endParaRPr>
          </a:p>
          <a:p>
            <a:pPr marL="0" indent="0">
              <a:spcBef>
                <a:spcPts val="1200"/>
              </a:spcBef>
              <a:buNone/>
            </a:pPr>
            <a:r>
              <a:rPr lang="en-US" dirty="0" smtClean="0">
                <a:solidFill>
                  <a:srgbClr val="0000FF"/>
                </a:solidFill>
              </a:rPr>
              <a:t>&lt;</a:t>
            </a:r>
            <a:r>
              <a:rPr lang="cs-CZ" dirty="0" smtClean="0">
                <a:solidFill>
                  <a:srgbClr val="0000FF"/>
                </a:solidFill>
              </a:rPr>
              <a:t>body</a:t>
            </a:r>
            <a:r>
              <a:rPr lang="en-US" dirty="0" smtClean="0">
                <a:solidFill>
                  <a:srgbClr val="0000FF"/>
                </a:solidFill>
              </a:rPr>
              <a:t>&gt; </a:t>
            </a:r>
            <a:r>
              <a:rPr lang="cs-CZ" dirty="0" smtClean="0">
                <a:solidFill>
                  <a:srgbClr val="0000FF"/>
                </a:solidFill>
              </a:rPr>
              <a:t/>
            </a:r>
            <a:br>
              <a:rPr lang="cs-CZ" dirty="0" smtClean="0">
                <a:solidFill>
                  <a:srgbClr val="0000FF"/>
                </a:solidFill>
              </a:rPr>
            </a:br>
            <a:r>
              <a:rPr lang="cs-CZ" dirty="0" smtClean="0">
                <a:solidFill>
                  <a:srgbClr val="0000FF"/>
                </a:solidFill>
              </a:rPr>
              <a:t>  </a:t>
            </a:r>
            <a:r>
              <a:rPr lang="en-US" dirty="0" smtClean="0">
                <a:solidFill>
                  <a:srgbClr val="0000FF"/>
                </a:solidFill>
              </a:rPr>
              <a:t>&lt;a</a:t>
            </a:r>
            <a:r>
              <a:rPr lang="cs-CZ" dirty="0" smtClean="0">
                <a:solidFill>
                  <a:srgbClr val="0000FF"/>
                </a:solidFill>
              </a:rPr>
              <a:t> </a:t>
            </a:r>
            <a:r>
              <a:rPr lang="cs-CZ" dirty="0" err="1" smtClean="0">
                <a:solidFill>
                  <a:srgbClr val="9A0000"/>
                </a:solidFill>
              </a:rPr>
              <a:t>href</a:t>
            </a:r>
            <a:r>
              <a:rPr lang="cs-CZ" dirty="0" smtClean="0">
                <a:solidFill>
                  <a:srgbClr val="9A0000"/>
                </a:solidFill>
              </a:rPr>
              <a:t>=</a:t>
            </a:r>
            <a:r>
              <a:rPr lang="cs-CZ" dirty="0" smtClean="0">
                <a:solidFill>
                  <a:srgbClr val="168028"/>
                </a:solidFill>
              </a:rPr>
              <a:t>"s1.htm"</a:t>
            </a:r>
            <a:r>
              <a:rPr lang="en-US" dirty="0" smtClean="0">
                <a:solidFill>
                  <a:srgbClr val="0000FF"/>
                </a:solidFill>
              </a:rPr>
              <a:t>&gt;</a:t>
            </a:r>
            <a:r>
              <a:rPr lang="cs-CZ" dirty="0" smtClean="0"/>
              <a:t>Stránka1</a:t>
            </a:r>
            <a:r>
              <a:rPr lang="en-US" dirty="0" smtClean="0">
                <a:solidFill>
                  <a:srgbClr val="0000FF"/>
                </a:solidFill>
              </a:rPr>
              <a:t>&lt;/a&gt;</a:t>
            </a:r>
            <a:r>
              <a:rPr lang="cs-CZ" dirty="0" smtClean="0">
                <a:solidFill>
                  <a:srgbClr val="0000FF"/>
                </a:solidFill>
              </a:rPr>
              <a:t/>
            </a:r>
            <a:br>
              <a:rPr lang="cs-CZ" dirty="0" smtClean="0">
                <a:solidFill>
                  <a:srgbClr val="0000FF"/>
                </a:solidFill>
              </a:rPr>
            </a:br>
            <a:r>
              <a:rPr lang="cs-CZ" dirty="0" smtClean="0">
                <a:solidFill>
                  <a:srgbClr val="0000FF"/>
                </a:solidFill>
              </a:rPr>
              <a:t> </a:t>
            </a:r>
            <a:r>
              <a:rPr lang="en-US" dirty="0" smtClean="0">
                <a:solidFill>
                  <a:srgbClr val="0000FF"/>
                </a:solidFill>
              </a:rPr>
              <a:t>&lt;</a:t>
            </a:r>
            <a:r>
              <a:rPr lang="cs-CZ" dirty="0" smtClean="0">
                <a:solidFill>
                  <a:srgbClr val="0000FF"/>
                </a:solidFill>
              </a:rPr>
              <a:t>br </a:t>
            </a:r>
            <a:r>
              <a:rPr lang="en-US" dirty="0" smtClean="0">
                <a:solidFill>
                  <a:srgbClr val="0000FF"/>
                </a:solidFill>
              </a:rPr>
              <a:t>/&gt;&lt;a</a:t>
            </a:r>
            <a:r>
              <a:rPr lang="cs-CZ" dirty="0" smtClean="0">
                <a:solidFill>
                  <a:srgbClr val="0000FF"/>
                </a:solidFill>
              </a:rPr>
              <a:t> </a:t>
            </a:r>
            <a:r>
              <a:rPr lang="cs-CZ" dirty="0" err="1" smtClean="0">
                <a:solidFill>
                  <a:srgbClr val="9A0000"/>
                </a:solidFill>
              </a:rPr>
              <a:t>href</a:t>
            </a:r>
            <a:r>
              <a:rPr lang="cs-CZ" dirty="0" smtClean="0">
                <a:solidFill>
                  <a:srgbClr val="9A0000"/>
                </a:solidFill>
              </a:rPr>
              <a:t>=</a:t>
            </a:r>
            <a:r>
              <a:rPr lang="cs-CZ" dirty="0" smtClean="0">
                <a:solidFill>
                  <a:srgbClr val="168028"/>
                </a:solidFill>
              </a:rPr>
              <a:t>"s2.htm"</a:t>
            </a:r>
            <a:r>
              <a:rPr lang="en-US" dirty="0" smtClean="0">
                <a:solidFill>
                  <a:srgbClr val="0000FF"/>
                </a:solidFill>
              </a:rPr>
              <a:t>&gt;</a:t>
            </a:r>
            <a:r>
              <a:rPr lang="cs-CZ" dirty="0" smtClean="0"/>
              <a:t>Stránka2</a:t>
            </a:r>
            <a:r>
              <a:rPr lang="en-US" dirty="0" smtClean="0">
                <a:solidFill>
                  <a:srgbClr val="0000FF"/>
                </a:solidFill>
              </a:rPr>
              <a:t>&lt;/a&gt;</a:t>
            </a:r>
            <a:r>
              <a:rPr lang="cs-CZ" dirty="0" smtClean="0">
                <a:solidFill>
                  <a:srgbClr val="0000FF"/>
                </a:solidFill>
              </a:rPr>
              <a:t/>
            </a:r>
            <a:br>
              <a:rPr lang="cs-CZ" dirty="0" smtClean="0">
                <a:solidFill>
                  <a:srgbClr val="0000FF"/>
                </a:solidFill>
              </a:rPr>
            </a:br>
            <a:r>
              <a:rPr lang="en-US" dirty="0" smtClean="0">
                <a:solidFill>
                  <a:srgbClr val="0000FF"/>
                </a:solidFill>
              </a:rPr>
              <a:t>&lt;/</a:t>
            </a:r>
            <a:r>
              <a:rPr lang="cs-CZ" dirty="0" smtClean="0">
                <a:solidFill>
                  <a:srgbClr val="0000FF"/>
                </a:solidFill>
              </a:rPr>
              <a:t>body</a:t>
            </a:r>
            <a:r>
              <a:rPr lang="en-US" dirty="0" smtClean="0">
                <a:solidFill>
                  <a:srgbClr val="0000FF"/>
                </a:solidFill>
              </a:rPr>
              <a:t>&gt;</a:t>
            </a:r>
            <a:endParaRPr lang="cs-CZ" dirty="0" smtClean="0">
              <a:solidFill>
                <a:srgbClr val="0000FF"/>
              </a:solidFill>
            </a:endParaRPr>
          </a:p>
          <a:p>
            <a:pPr marL="0" indent="0">
              <a:spcBef>
                <a:spcPts val="1200"/>
              </a:spcBef>
              <a:buNone/>
            </a:pPr>
            <a:r>
              <a:rPr lang="en-US" dirty="0" smtClean="0">
                <a:solidFill>
                  <a:srgbClr val="0000FF"/>
                </a:solidFill>
              </a:rPr>
              <a:t>&lt;</a:t>
            </a:r>
            <a:r>
              <a:rPr lang="cs-CZ" dirty="0" smtClean="0">
                <a:solidFill>
                  <a:srgbClr val="0000FF"/>
                </a:solidFill>
              </a:rPr>
              <a:t>/</a:t>
            </a:r>
            <a:r>
              <a:rPr lang="en-US" dirty="0" smtClean="0">
                <a:solidFill>
                  <a:srgbClr val="0000FF"/>
                </a:solidFill>
              </a:rPr>
              <a:t>html&gt;</a:t>
            </a:r>
            <a:endParaRPr lang="cs-CZ" dirty="0" smtClean="0">
              <a:solidFill>
                <a:srgbClr val="0000FF"/>
              </a:solidFill>
            </a:endParaRPr>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36</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Rámy - směrování odkazů</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35975" cy="4392612"/>
          </a:xfrm>
        </p:spPr>
        <p:txBody>
          <a:bodyPr/>
          <a:lstStyle/>
          <a:p>
            <a:pPr marL="0" indent="0">
              <a:spcBef>
                <a:spcPts val="1200"/>
              </a:spcBef>
              <a:buNone/>
            </a:pPr>
            <a:r>
              <a:rPr lang="cs-CZ" dirty="0" smtClean="0"/>
              <a:t>Podobně jako ve Wordu lze i v </a:t>
            </a:r>
            <a:r>
              <a:rPr lang="cs-CZ" dirty="0" err="1" smtClean="0"/>
              <a:t>Html</a:t>
            </a:r>
            <a:r>
              <a:rPr lang="cs-CZ" dirty="0" smtClean="0"/>
              <a:t> stránce formátovat  jednotlivé odstavce a části textu hromadně pomocí stylů.</a:t>
            </a:r>
          </a:p>
          <a:p>
            <a:pPr marL="0" indent="0">
              <a:spcBef>
                <a:spcPts val="1200"/>
              </a:spcBef>
              <a:buNone/>
            </a:pPr>
            <a:r>
              <a:rPr lang="cs-CZ" dirty="0" smtClean="0"/>
              <a:t>Například místo pracného nastavování zarovnání na střed u všech nadpisů v dokumentu jednotlivě, stačí tuto vlastnost definovat na jednom místě pro všechny nadpisy stylem.</a:t>
            </a:r>
          </a:p>
          <a:p>
            <a:pPr marL="0" indent="0">
              <a:spcBef>
                <a:spcPts val="1200"/>
              </a:spcBef>
              <a:buNone/>
            </a:pPr>
            <a:r>
              <a:rPr lang="cs-CZ" dirty="0" smtClean="0"/>
              <a:t>Navíc lze všechny požadované vlastnosti nastavit jednotně pro všechny </a:t>
            </a:r>
            <a:r>
              <a:rPr lang="cs-CZ" dirty="0" err="1" smtClean="0"/>
              <a:t>podstránky</a:t>
            </a:r>
            <a:r>
              <a:rPr lang="cs-CZ" dirty="0" smtClean="0"/>
              <a:t> rozsáhlé webové prezentace z jednoho společného souboru s definicemi stylů.</a:t>
            </a:r>
            <a:endParaRPr lang="en-US" dirty="0" smtClean="0"/>
          </a:p>
          <a:p>
            <a:pPr marL="0" indent="0">
              <a:spcBef>
                <a:spcPts val="1200"/>
              </a:spcBef>
              <a:buNone/>
            </a:pPr>
            <a:r>
              <a:rPr lang="cs-CZ" dirty="0" smtClean="0"/>
              <a:t>Oddělujeme tak formu od obsahu.</a:t>
            </a:r>
          </a:p>
          <a:p>
            <a:pPr marL="0" indent="0">
              <a:spcBef>
                <a:spcPts val="1200"/>
              </a:spcBef>
              <a:buNone/>
            </a:pPr>
            <a:r>
              <a:rPr lang="cs-CZ" dirty="0" smtClean="0"/>
              <a:t>Definice stylů se v případě formátování jednoho souboru zapisuje do jeho hlavičky příkazem </a:t>
            </a:r>
            <a:r>
              <a:rPr lang="en-US" dirty="0" smtClean="0">
                <a:solidFill>
                  <a:srgbClr val="0000FF"/>
                </a:solidFill>
              </a:rPr>
              <a:t>&lt;style</a:t>
            </a:r>
            <a:r>
              <a:rPr lang="en-US" sz="1400" dirty="0" smtClean="0"/>
              <a:t> </a:t>
            </a:r>
            <a:r>
              <a:rPr lang="en-US" dirty="0" smtClean="0">
                <a:solidFill>
                  <a:srgbClr val="9A0000"/>
                </a:solidFill>
              </a:rPr>
              <a:t>type=</a:t>
            </a:r>
            <a:r>
              <a:rPr lang="en-US" dirty="0" smtClean="0">
                <a:solidFill>
                  <a:srgbClr val="168028"/>
                </a:solidFill>
              </a:rPr>
              <a:t>"text/</a:t>
            </a:r>
            <a:r>
              <a:rPr lang="en-US" dirty="0" err="1" smtClean="0">
                <a:solidFill>
                  <a:srgbClr val="168028"/>
                </a:solidFill>
              </a:rPr>
              <a:t>css</a:t>
            </a:r>
            <a:r>
              <a:rPr lang="en-US" dirty="0" smtClean="0">
                <a:solidFill>
                  <a:srgbClr val="168028"/>
                </a:solidFill>
              </a:rPr>
              <a:t>"</a:t>
            </a:r>
            <a:r>
              <a:rPr lang="en-US" dirty="0" smtClean="0">
                <a:solidFill>
                  <a:srgbClr val="0000FF"/>
                </a:solidFill>
              </a:rPr>
              <a:t>&gt;</a:t>
            </a:r>
            <a:r>
              <a:rPr lang="cs-CZ" dirty="0" smtClean="0">
                <a:solidFill>
                  <a:srgbClr val="0000FF"/>
                </a:solidFill>
              </a:rPr>
              <a:t> </a:t>
            </a:r>
            <a:r>
              <a:rPr lang="en-US" dirty="0" smtClean="0">
                <a:solidFill>
                  <a:srgbClr val="0000FF"/>
                </a:solidFill>
              </a:rPr>
              <a:t>&lt;</a:t>
            </a:r>
            <a:r>
              <a:rPr lang="cs-CZ" dirty="0" smtClean="0">
                <a:solidFill>
                  <a:srgbClr val="0000FF"/>
                </a:solidFill>
              </a:rPr>
              <a:t>/</a:t>
            </a:r>
            <a:r>
              <a:rPr lang="en-US" dirty="0" smtClean="0">
                <a:solidFill>
                  <a:srgbClr val="0000FF"/>
                </a:solidFill>
              </a:rPr>
              <a:t>style&gt;</a:t>
            </a:r>
            <a:r>
              <a:rPr lang="cs-CZ" dirty="0" smtClean="0"/>
              <a:t>.</a:t>
            </a:r>
          </a:p>
          <a:p>
            <a:pPr marL="0" indent="0">
              <a:spcBef>
                <a:spcPts val="1200"/>
              </a:spcBef>
              <a:buNone/>
            </a:pPr>
            <a:r>
              <a:rPr lang="cs-CZ" dirty="0" smtClean="0"/>
              <a:t>Existuje i parametr </a:t>
            </a:r>
            <a:r>
              <a:rPr lang="cs-CZ" dirty="0" smtClean="0">
                <a:solidFill>
                  <a:srgbClr val="9A0000"/>
                </a:solidFill>
              </a:rPr>
              <a:t>styl</a:t>
            </a:r>
            <a:r>
              <a:rPr lang="en-US" dirty="0" smtClean="0">
                <a:solidFill>
                  <a:srgbClr val="9A0000"/>
                </a:solidFill>
              </a:rPr>
              <a:t>e</a:t>
            </a:r>
            <a:r>
              <a:rPr lang="cs-CZ" dirty="0" smtClean="0"/>
              <a:t> zapisovaný do libovolného příkazu, ale ten se používá jen výjimečně, protože to je proti principu použití stylů.</a:t>
            </a:r>
          </a:p>
          <a:p>
            <a:pPr marL="0" indent="0">
              <a:spcBef>
                <a:spcPts val="1200"/>
              </a:spcBef>
              <a:buNone/>
            </a:pPr>
            <a:endParaRPr lang="cs-CZ" dirty="0" smtClean="0"/>
          </a:p>
          <a:p>
            <a:pPr marL="0" indent="0">
              <a:spcBef>
                <a:spcPts val="1200"/>
              </a:spcBef>
              <a:buNone/>
            </a:pPr>
            <a:endParaRPr lang="cs-CZ" dirty="0" smtClean="0"/>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37</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CSS formátování</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9" y="1857364"/>
            <a:ext cx="3357585" cy="4464050"/>
          </a:xfrm>
        </p:spPr>
        <p:txBody>
          <a:bodyPr/>
          <a:lstStyle/>
          <a:p>
            <a:pPr marL="0" indent="0">
              <a:spcBef>
                <a:spcPts val="1200"/>
              </a:spcBef>
              <a:buNone/>
            </a:pPr>
            <a:r>
              <a:rPr lang="cs-CZ" dirty="0" smtClean="0"/>
              <a:t>Lokální formát</a:t>
            </a:r>
            <a:r>
              <a:rPr lang="en-US" dirty="0" smtClean="0"/>
              <a:t>:</a:t>
            </a:r>
            <a:endParaRPr lang="cs-CZ" dirty="0" smtClean="0"/>
          </a:p>
          <a:p>
            <a:pPr marL="0" indent="0">
              <a:spcBef>
                <a:spcPts val="1200"/>
              </a:spcBef>
              <a:buNone/>
            </a:pPr>
            <a:r>
              <a:rPr lang="en-US" dirty="0" smtClean="0">
                <a:solidFill>
                  <a:srgbClr val="0000FF"/>
                </a:solidFill>
              </a:rPr>
              <a:t>&lt;html&gt;</a:t>
            </a:r>
            <a:r>
              <a:rPr lang="cs-CZ" dirty="0" smtClean="0">
                <a:solidFill>
                  <a:srgbClr val="0000FF"/>
                </a:solidFill>
              </a:rPr>
              <a:t/>
            </a:r>
            <a:br>
              <a:rPr lang="cs-CZ" dirty="0" smtClean="0">
                <a:solidFill>
                  <a:srgbClr val="0000FF"/>
                </a:solidFill>
              </a:rPr>
            </a:br>
            <a:r>
              <a:rPr lang="en-US" dirty="0" smtClean="0">
                <a:solidFill>
                  <a:srgbClr val="0000FF"/>
                </a:solidFill>
              </a:rPr>
              <a:t>&lt;head&gt;</a:t>
            </a:r>
            <a:r>
              <a:rPr lang="cs-CZ" dirty="0" smtClean="0">
                <a:solidFill>
                  <a:srgbClr val="0000FF"/>
                </a:solidFill>
              </a:rPr>
              <a:t/>
            </a:r>
            <a:br>
              <a:rPr lang="cs-CZ" dirty="0" smtClean="0">
                <a:solidFill>
                  <a:srgbClr val="0000FF"/>
                </a:solidFill>
              </a:rPr>
            </a:br>
            <a:r>
              <a:rPr lang="en-US" dirty="0" smtClean="0">
                <a:solidFill>
                  <a:srgbClr val="0000FF"/>
                </a:solidFill>
              </a:rPr>
              <a:t>&lt;/head&gt;</a:t>
            </a:r>
            <a:endParaRPr lang="cs-CZ" dirty="0" smtClean="0">
              <a:solidFill>
                <a:srgbClr val="0000FF"/>
              </a:solidFill>
            </a:endParaRPr>
          </a:p>
          <a:p>
            <a:pPr marL="0" indent="0">
              <a:spcBef>
                <a:spcPts val="600"/>
              </a:spcBef>
              <a:buNone/>
            </a:pPr>
            <a:r>
              <a:rPr lang="en-US" dirty="0" smtClean="0">
                <a:solidFill>
                  <a:srgbClr val="0000FF"/>
                </a:solidFill>
              </a:rPr>
              <a:t>&lt;</a:t>
            </a:r>
            <a:r>
              <a:rPr lang="cs-CZ" dirty="0" smtClean="0">
                <a:solidFill>
                  <a:srgbClr val="0000FF"/>
                </a:solidFill>
              </a:rPr>
              <a:t>body</a:t>
            </a:r>
            <a:r>
              <a:rPr lang="en-US" dirty="0" smtClean="0">
                <a:solidFill>
                  <a:srgbClr val="0000FF"/>
                </a:solidFill>
              </a:rPr>
              <a:t>&gt; </a:t>
            </a:r>
            <a:endParaRPr lang="cs-CZ" dirty="0" smtClean="0">
              <a:solidFill>
                <a:srgbClr val="0000FF"/>
              </a:solidFill>
            </a:endParaRPr>
          </a:p>
          <a:p>
            <a:pPr marL="0" indent="0">
              <a:spcBef>
                <a:spcPts val="600"/>
              </a:spcBef>
              <a:buNone/>
            </a:pPr>
            <a:r>
              <a:rPr lang="en-US" dirty="0" smtClean="0">
                <a:solidFill>
                  <a:srgbClr val="0000FF"/>
                </a:solidFill>
              </a:rPr>
              <a:t>&lt;</a:t>
            </a:r>
            <a:r>
              <a:rPr lang="cs-CZ" dirty="0" smtClean="0">
                <a:solidFill>
                  <a:srgbClr val="0000FF"/>
                </a:solidFill>
              </a:rPr>
              <a:t>h1 </a:t>
            </a:r>
            <a:r>
              <a:rPr lang="en-US" dirty="0" smtClean="0">
                <a:solidFill>
                  <a:srgbClr val="9A0000"/>
                </a:solidFill>
              </a:rPr>
              <a:t>align</a:t>
            </a:r>
            <a:r>
              <a:rPr lang="cs-CZ" dirty="0" smtClean="0">
                <a:solidFill>
                  <a:srgbClr val="9A0000"/>
                </a:solidFill>
              </a:rPr>
              <a:t>=</a:t>
            </a:r>
            <a:r>
              <a:rPr lang="cs-CZ" dirty="0" smtClean="0">
                <a:solidFill>
                  <a:srgbClr val="168028"/>
                </a:solidFill>
              </a:rPr>
              <a:t>"</a:t>
            </a:r>
            <a:r>
              <a:rPr lang="en-US" dirty="0" smtClean="0">
                <a:solidFill>
                  <a:srgbClr val="168028"/>
                </a:solidFill>
              </a:rPr>
              <a:t>center</a:t>
            </a:r>
            <a:r>
              <a:rPr lang="cs-CZ" dirty="0" smtClean="0">
                <a:solidFill>
                  <a:srgbClr val="168028"/>
                </a:solidFill>
              </a:rPr>
              <a:t>"</a:t>
            </a:r>
            <a:r>
              <a:rPr lang="en-US" dirty="0" smtClean="0">
                <a:solidFill>
                  <a:srgbClr val="0000FF"/>
                </a:solidFill>
              </a:rPr>
              <a:t>&gt;</a:t>
            </a:r>
            <a:r>
              <a:rPr lang="cs-CZ" dirty="0" smtClean="0">
                <a:solidFill>
                  <a:srgbClr val="0000FF"/>
                </a:solidFill>
              </a:rPr>
              <a:t/>
            </a:r>
            <a:br>
              <a:rPr lang="cs-CZ" dirty="0" smtClean="0">
                <a:solidFill>
                  <a:srgbClr val="0000FF"/>
                </a:solidFill>
              </a:rPr>
            </a:br>
            <a:r>
              <a:rPr lang="cs-CZ" dirty="0" smtClean="0">
                <a:solidFill>
                  <a:srgbClr val="0000FF"/>
                </a:solidFill>
              </a:rPr>
              <a:t>  </a:t>
            </a:r>
            <a:r>
              <a:rPr lang="en-US" dirty="0" smtClean="0"/>
              <a:t>N</a:t>
            </a:r>
            <a:r>
              <a:rPr lang="cs-CZ" dirty="0" err="1" smtClean="0"/>
              <a:t>adpis</a:t>
            </a:r>
            <a:r>
              <a:rPr lang="cs-CZ" dirty="0" smtClean="0"/>
              <a:t> </a:t>
            </a:r>
            <a:r>
              <a:rPr lang="en-US" dirty="0" smtClean="0"/>
              <a:t>1</a:t>
            </a:r>
            <a:r>
              <a:rPr lang="cs-CZ" dirty="0" smtClean="0"/>
              <a:t> </a:t>
            </a:r>
            <a:r>
              <a:rPr lang="en-US" dirty="0" smtClean="0">
                <a:solidFill>
                  <a:srgbClr val="0000FF"/>
                </a:solidFill>
              </a:rPr>
              <a:t>&lt;</a:t>
            </a:r>
            <a:r>
              <a:rPr lang="cs-CZ" dirty="0" smtClean="0">
                <a:solidFill>
                  <a:srgbClr val="0000FF"/>
                </a:solidFill>
              </a:rPr>
              <a:t>/h1</a:t>
            </a:r>
            <a:r>
              <a:rPr lang="en-US" dirty="0" smtClean="0">
                <a:solidFill>
                  <a:srgbClr val="0000FF"/>
                </a:solidFill>
              </a:rPr>
              <a:t>&gt;</a:t>
            </a:r>
            <a:br>
              <a:rPr lang="en-US" dirty="0" smtClean="0">
                <a:solidFill>
                  <a:srgbClr val="0000FF"/>
                </a:solidFill>
              </a:rPr>
            </a:br>
            <a:r>
              <a:rPr lang="en-US" dirty="0" smtClean="0">
                <a:solidFill>
                  <a:srgbClr val="0000FF"/>
                </a:solidFill>
              </a:rPr>
              <a:t>&lt;p</a:t>
            </a:r>
            <a:r>
              <a:rPr lang="cs-CZ" dirty="0" smtClean="0">
                <a:solidFill>
                  <a:srgbClr val="0000FF"/>
                </a:solidFill>
              </a:rPr>
              <a:t> </a:t>
            </a:r>
            <a:r>
              <a:rPr lang="en-US" dirty="0" smtClean="0">
                <a:solidFill>
                  <a:srgbClr val="9A0000"/>
                </a:solidFill>
              </a:rPr>
              <a:t>align</a:t>
            </a:r>
            <a:r>
              <a:rPr lang="cs-CZ" dirty="0" smtClean="0">
                <a:solidFill>
                  <a:srgbClr val="9A0000"/>
                </a:solidFill>
              </a:rPr>
              <a:t>=</a:t>
            </a:r>
            <a:r>
              <a:rPr lang="cs-CZ" dirty="0" smtClean="0">
                <a:solidFill>
                  <a:srgbClr val="168028"/>
                </a:solidFill>
              </a:rPr>
              <a:t>"</a:t>
            </a:r>
            <a:r>
              <a:rPr lang="en-US" dirty="0" smtClean="0">
                <a:solidFill>
                  <a:srgbClr val="168028"/>
                </a:solidFill>
              </a:rPr>
              <a:t>justify</a:t>
            </a:r>
            <a:r>
              <a:rPr lang="cs-CZ" dirty="0" smtClean="0">
                <a:solidFill>
                  <a:srgbClr val="168028"/>
                </a:solidFill>
              </a:rPr>
              <a:t>"</a:t>
            </a:r>
            <a:r>
              <a:rPr lang="en-US" dirty="0" smtClean="0">
                <a:solidFill>
                  <a:srgbClr val="0000FF"/>
                </a:solidFill>
              </a:rPr>
              <a:t>&gt;</a:t>
            </a:r>
            <a:r>
              <a:rPr lang="en-US" dirty="0" smtClean="0"/>
              <a:t> t</a:t>
            </a:r>
            <a:r>
              <a:rPr lang="cs-CZ" dirty="0" err="1" smtClean="0"/>
              <a:t>ext</a:t>
            </a:r>
            <a:r>
              <a:rPr lang="cs-CZ" dirty="0" smtClean="0"/>
              <a:t> </a:t>
            </a:r>
            <a:r>
              <a:rPr lang="en-US" dirty="0" smtClean="0"/>
              <a:t>1</a:t>
            </a:r>
            <a:r>
              <a:rPr lang="en-US" dirty="0" smtClean="0">
                <a:solidFill>
                  <a:srgbClr val="0000FF"/>
                </a:solidFill>
              </a:rPr>
              <a:t>&lt;</a:t>
            </a:r>
            <a:r>
              <a:rPr lang="cs-CZ" dirty="0" smtClean="0">
                <a:solidFill>
                  <a:srgbClr val="0000FF"/>
                </a:solidFill>
              </a:rPr>
              <a:t>/</a:t>
            </a:r>
            <a:r>
              <a:rPr lang="en-US" dirty="0" smtClean="0">
                <a:solidFill>
                  <a:srgbClr val="0000FF"/>
                </a:solidFill>
              </a:rPr>
              <a:t>p&gt;</a:t>
            </a:r>
            <a:br>
              <a:rPr lang="en-US" dirty="0" smtClean="0">
                <a:solidFill>
                  <a:srgbClr val="0000FF"/>
                </a:solidFill>
              </a:rPr>
            </a:br>
            <a:r>
              <a:rPr lang="en-US" dirty="0" smtClean="0">
                <a:solidFill>
                  <a:srgbClr val="0000FF"/>
                </a:solidFill>
              </a:rPr>
              <a:t>&lt;p</a:t>
            </a:r>
            <a:r>
              <a:rPr lang="cs-CZ" dirty="0" smtClean="0">
                <a:solidFill>
                  <a:srgbClr val="0000FF"/>
                </a:solidFill>
              </a:rPr>
              <a:t> </a:t>
            </a:r>
            <a:r>
              <a:rPr lang="en-US" dirty="0" smtClean="0">
                <a:solidFill>
                  <a:srgbClr val="9A0000"/>
                </a:solidFill>
              </a:rPr>
              <a:t>align</a:t>
            </a:r>
            <a:r>
              <a:rPr lang="cs-CZ" dirty="0" smtClean="0">
                <a:solidFill>
                  <a:srgbClr val="9A0000"/>
                </a:solidFill>
              </a:rPr>
              <a:t>=</a:t>
            </a:r>
            <a:r>
              <a:rPr lang="cs-CZ" dirty="0" smtClean="0">
                <a:solidFill>
                  <a:srgbClr val="168028"/>
                </a:solidFill>
              </a:rPr>
              <a:t>"</a:t>
            </a:r>
            <a:r>
              <a:rPr lang="en-US" dirty="0" smtClean="0">
                <a:solidFill>
                  <a:srgbClr val="168028"/>
                </a:solidFill>
              </a:rPr>
              <a:t>justify</a:t>
            </a:r>
            <a:r>
              <a:rPr lang="cs-CZ" dirty="0" smtClean="0">
                <a:solidFill>
                  <a:srgbClr val="168028"/>
                </a:solidFill>
              </a:rPr>
              <a:t>"</a:t>
            </a:r>
            <a:r>
              <a:rPr lang="en-US" dirty="0" smtClean="0">
                <a:solidFill>
                  <a:srgbClr val="0000FF"/>
                </a:solidFill>
              </a:rPr>
              <a:t>&gt;</a:t>
            </a:r>
            <a:r>
              <a:rPr lang="en-US" dirty="0" smtClean="0"/>
              <a:t> t</a:t>
            </a:r>
            <a:r>
              <a:rPr lang="cs-CZ" dirty="0" err="1" smtClean="0"/>
              <a:t>ext</a:t>
            </a:r>
            <a:r>
              <a:rPr lang="cs-CZ" dirty="0" smtClean="0"/>
              <a:t> </a:t>
            </a:r>
            <a:r>
              <a:rPr lang="en-US" dirty="0" smtClean="0"/>
              <a:t>2</a:t>
            </a:r>
            <a:r>
              <a:rPr lang="en-US" dirty="0" smtClean="0">
                <a:solidFill>
                  <a:srgbClr val="0000FF"/>
                </a:solidFill>
              </a:rPr>
              <a:t>&lt;</a:t>
            </a:r>
            <a:r>
              <a:rPr lang="cs-CZ" dirty="0" smtClean="0">
                <a:solidFill>
                  <a:srgbClr val="0000FF"/>
                </a:solidFill>
              </a:rPr>
              <a:t>/</a:t>
            </a:r>
            <a:r>
              <a:rPr lang="en-US" dirty="0" smtClean="0">
                <a:solidFill>
                  <a:srgbClr val="0000FF"/>
                </a:solidFill>
              </a:rPr>
              <a:t>p&gt;</a:t>
            </a:r>
            <a:endParaRPr lang="cs-CZ" dirty="0" smtClean="0"/>
          </a:p>
          <a:p>
            <a:pPr marL="0" indent="0">
              <a:spcBef>
                <a:spcPts val="1200"/>
              </a:spcBef>
              <a:buNone/>
            </a:pPr>
            <a:r>
              <a:rPr lang="en-US" dirty="0" smtClean="0">
                <a:solidFill>
                  <a:srgbClr val="0000FF"/>
                </a:solidFill>
              </a:rPr>
              <a:t>&lt;</a:t>
            </a:r>
            <a:r>
              <a:rPr lang="cs-CZ" dirty="0" smtClean="0">
                <a:solidFill>
                  <a:srgbClr val="0000FF"/>
                </a:solidFill>
              </a:rPr>
              <a:t>h1 </a:t>
            </a:r>
            <a:r>
              <a:rPr lang="en-US" dirty="0" smtClean="0">
                <a:solidFill>
                  <a:srgbClr val="9A0000"/>
                </a:solidFill>
              </a:rPr>
              <a:t>align</a:t>
            </a:r>
            <a:r>
              <a:rPr lang="cs-CZ" dirty="0" smtClean="0">
                <a:solidFill>
                  <a:srgbClr val="9A0000"/>
                </a:solidFill>
              </a:rPr>
              <a:t>=</a:t>
            </a:r>
            <a:r>
              <a:rPr lang="cs-CZ" dirty="0" smtClean="0">
                <a:solidFill>
                  <a:srgbClr val="168028"/>
                </a:solidFill>
              </a:rPr>
              <a:t>"</a:t>
            </a:r>
            <a:r>
              <a:rPr lang="en-US" dirty="0" smtClean="0">
                <a:solidFill>
                  <a:srgbClr val="168028"/>
                </a:solidFill>
              </a:rPr>
              <a:t>center</a:t>
            </a:r>
            <a:r>
              <a:rPr lang="cs-CZ" dirty="0" smtClean="0">
                <a:solidFill>
                  <a:srgbClr val="168028"/>
                </a:solidFill>
              </a:rPr>
              <a:t>"</a:t>
            </a:r>
            <a:r>
              <a:rPr lang="en-US" dirty="0" smtClean="0">
                <a:solidFill>
                  <a:srgbClr val="0000FF"/>
                </a:solidFill>
              </a:rPr>
              <a:t>&gt;</a:t>
            </a:r>
            <a:r>
              <a:rPr lang="cs-CZ" dirty="0" smtClean="0">
                <a:solidFill>
                  <a:srgbClr val="0000FF"/>
                </a:solidFill>
              </a:rPr>
              <a:t/>
            </a:r>
            <a:br>
              <a:rPr lang="cs-CZ" dirty="0" smtClean="0">
                <a:solidFill>
                  <a:srgbClr val="0000FF"/>
                </a:solidFill>
              </a:rPr>
            </a:br>
            <a:r>
              <a:rPr lang="cs-CZ" dirty="0" smtClean="0">
                <a:solidFill>
                  <a:srgbClr val="0000FF"/>
                </a:solidFill>
              </a:rPr>
              <a:t> </a:t>
            </a:r>
            <a:r>
              <a:rPr lang="en-US" dirty="0" smtClean="0"/>
              <a:t> N</a:t>
            </a:r>
            <a:r>
              <a:rPr lang="cs-CZ" dirty="0" err="1" smtClean="0"/>
              <a:t>adpis</a:t>
            </a:r>
            <a:r>
              <a:rPr lang="cs-CZ" dirty="0" smtClean="0"/>
              <a:t> </a:t>
            </a:r>
            <a:r>
              <a:rPr lang="en-US" dirty="0" smtClean="0"/>
              <a:t>2</a:t>
            </a:r>
            <a:r>
              <a:rPr lang="cs-CZ" dirty="0" smtClean="0"/>
              <a:t> </a:t>
            </a:r>
            <a:r>
              <a:rPr lang="en-US" dirty="0" smtClean="0">
                <a:solidFill>
                  <a:srgbClr val="0000FF"/>
                </a:solidFill>
              </a:rPr>
              <a:t>&lt;</a:t>
            </a:r>
            <a:r>
              <a:rPr lang="cs-CZ" dirty="0" smtClean="0">
                <a:solidFill>
                  <a:srgbClr val="0000FF"/>
                </a:solidFill>
              </a:rPr>
              <a:t>/h1</a:t>
            </a:r>
            <a:r>
              <a:rPr lang="en-US" dirty="0" smtClean="0">
                <a:solidFill>
                  <a:srgbClr val="0000FF"/>
                </a:solidFill>
              </a:rPr>
              <a:t>&gt;</a:t>
            </a:r>
            <a:br>
              <a:rPr lang="en-US" dirty="0" smtClean="0">
                <a:solidFill>
                  <a:srgbClr val="0000FF"/>
                </a:solidFill>
              </a:rPr>
            </a:br>
            <a:r>
              <a:rPr lang="en-US" dirty="0" smtClean="0">
                <a:solidFill>
                  <a:srgbClr val="0000FF"/>
                </a:solidFill>
              </a:rPr>
              <a:t>&lt;p</a:t>
            </a:r>
            <a:r>
              <a:rPr lang="cs-CZ" dirty="0" smtClean="0">
                <a:solidFill>
                  <a:srgbClr val="0000FF"/>
                </a:solidFill>
              </a:rPr>
              <a:t> </a:t>
            </a:r>
            <a:r>
              <a:rPr lang="en-US" dirty="0" smtClean="0">
                <a:solidFill>
                  <a:srgbClr val="9A0000"/>
                </a:solidFill>
              </a:rPr>
              <a:t>align</a:t>
            </a:r>
            <a:r>
              <a:rPr lang="cs-CZ" dirty="0" smtClean="0">
                <a:solidFill>
                  <a:srgbClr val="9A0000"/>
                </a:solidFill>
              </a:rPr>
              <a:t>=</a:t>
            </a:r>
            <a:r>
              <a:rPr lang="cs-CZ" dirty="0" smtClean="0">
                <a:solidFill>
                  <a:srgbClr val="168028"/>
                </a:solidFill>
              </a:rPr>
              <a:t>"</a:t>
            </a:r>
            <a:r>
              <a:rPr lang="en-US" dirty="0" smtClean="0">
                <a:solidFill>
                  <a:srgbClr val="168028"/>
                </a:solidFill>
              </a:rPr>
              <a:t>justify</a:t>
            </a:r>
            <a:r>
              <a:rPr lang="cs-CZ" dirty="0" smtClean="0">
                <a:solidFill>
                  <a:srgbClr val="168028"/>
                </a:solidFill>
              </a:rPr>
              <a:t>"</a:t>
            </a:r>
            <a:r>
              <a:rPr lang="en-US" dirty="0" smtClean="0">
                <a:solidFill>
                  <a:srgbClr val="0000FF"/>
                </a:solidFill>
              </a:rPr>
              <a:t>&gt;</a:t>
            </a:r>
            <a:r>
              <a:rPr lang="en-US" dirty="0" smtClean="0"/>
              <a:t> t</a:t>
            </a:r>
            <a:r>
              <a:rPr lang="cs-CZ" dirty="0" err="1" smtClean="0"/>
              <a:t>ext</a:t>
            </a:r>
            <a:r>
              <a:rPr lang="cs-CZ" dirty="0" smtClean="0"/>
              <a:t> 3</a:t>
            </a:r>
            <a:r>
              <a:rPr lang="en-US" dirty="0" smtClean="0">
                <a:solidFill>
                  <a:srgbClr val="0000FF"/>
                </a:solidFill>
              </a:rPr>
              <a:t>&lt;</a:t>
            </a:r>
            <a:r>
              <a:rPr lang="cs-CZ" dirty="0" smtClean="0">
                <a:solidFill>
                  <a:srgbClr val="0000FF"/>
                </a:solidFill>
              </a:rPr>
              <a:t>/</a:t>
            </a:r>
            <a:r>
              <a:rPr lang="en-US" dirty="0" smtClean="0">
                <a:solidFill>
                  <a:srgbClr val="0000FF"/>
                </a:solidFill>
              </a:rPr>
              <a:t>p&gt;</a:t>
            </a:r>
            <a:br>
              <a:rPr lang="en-US" dirty="0" smtClean="0">
                <a:solidFill>
                  <a:srgbClr val="0000FF"/>
                </a:solidFill>
              </a:rPr>
            </a:br>
            <a:r>
              <a:rPr lang="en-US" dirty="0" smtClean="0">
                <a:solidFill>
                  <a:srgbClr val="0000FF"/>
                </a:solidFill>
              </a:rPr>
              <a:t>&lt;p</a:t>
            </a:r>
            <a:r>
              <a:rPr lang="cs-CZ" dirty="0" smtClean="0">
                <a:solidFill>
                  <a:srgbClr val="0000FF"/>
                </a:solidFill>
              </a:rPr>
              <a:t> </a:t>
            </a:r>
            <a:r>
              <a:rPr lang="en-US" dirty="0" smtClean="0">
                <a:solidFill>
                  <a:srgbClr val="9A0000"/>
                </a:solidFill>
              </a:rPr>
              <a:t>align</a:t>
            </a:r>
            <a:r>
              <a:rPr lang="cs-CZ" dirty="0" smtClean="0">
                <a:solidFill>
                  <a:srgbClr val="9A0000"/>
                </a:solidFill>
              </a:rPr>
              <a:t>=</a:t>
            </a:r>
            <a:r>
              <a:rPr lang="cs-CZ" dirty="0" smtClean="0">
                <a:solidFill>
                  <a:srgbClr val="168028"/>
                </a:solidFill>
              </a:rPr>
              <a:t>"</a:t>
            </a:r>
            <a:r>
              <a:rPr lang="en-US" dirty="0" smtClean="0">
                <a:solidFill>
                  <a:srgbClr val="168028"/>
                </a:solidFill>
              </a:rPr>
              <a:t>justify</a:t>
            </a:r>
            <a:r>
              <a:rPr lang="cs-CZ" dirty="0" smtClean="0">
                <a:solidFill>
                  <a:srgbClr val="168028"/>
                </a:solidFill>
              </a:rPr>
              <a:t>"</a:t>
            </a:r>
            <a:r>
              <a:rPr lang="en-US" dirty="0" smtClean="0">
                <a:solidFill>
                  <a:srgbClr val="0000FF"/>
                </a:solidFill>
              </a:rPr>
              <a:t>&gt;</a:t>
            </a:r>
            <a:r>
              <a:rPr lang="en-US" dirty="0" smtClean="0"/>
              <a:t> t</a:t>
            </a:r>
            <a:r>
              <a:rPr lang="cs-CZ" dirty="0" err="1" smtClean="0"/>
              <a:t>ext</a:t>
            </a:r>
            <a:r>
              <a:rPr lang="cs-CZ" dirty="0" smtClean="0"/>
              <a:t> 4</a:t>
            </a:r>
            <a:r>
              <a:rPr lang="en-US" dirty="0" smtClean="0">
                <a:solidFill>
                  <a:srgbClr val="0000FF"/>
                </a:solidFill>
              </a:rPr>
              <a:t>&lt;</a:t>
            </a:r>
            <a:r>
              <a:rPr lang="cs-CZ" dirty="0" smtClean="0">
                <a:solidFill>
                  <a:srgbClr val="0000FF"/>
                </a:solidFill>
              </a:rPr>
              <a:t>/</a:t>
            </a:r>
            <a:r>
              <a:rPr lang="en-US" dirty="0" smtClean="0">
                <a:solidFill>
                  <a:srgbClr val="0000FF"/>
                </a:solidFill>
              </a:rPr>
              <a:t>p&gt;</a:t>
            </a:r>
            <a:endParaRPr lang="cs-CZ" dirty="0" smtClean="0">
              <a:solidFill>
                <a:srgbClr val="0000FF"/>
              </a:solidFill>
            </a:endParaRPr>
          </a:p>
          <a:p>
            <a:pPr marL="0" indent="0">
              <a:spcBef>
                <a:spcPts val="600"/>
              </a:spcBef>
              <a:buNone/>
            </a:pPr>
            <a:r>
              <a:rPr lang="en-US" dirty="0" smtClean="0">
                <a:solidFill>
                  <a:srgbClr val="0000FF"/>
                </a:solidFill>
              </a:rPr>
              <a:t>&lt;/</a:t>
            </a:r>
            <a:r>
              <a:rPr lang="cs-CZ" dirty="0" smtClean="0">
                <a:solidFill>
                  <a:srgbClr val="0000FF"/>
                </a:solidFill>
              </a:rPr>
              <a:t>body</a:t>
            </a:r>
            <a:r>
              <a:rPr lang="en-US" dirty="0" smtClean="0">
                <a:solidFill>
                  <a:srgbClr val="0000FF"/>
                </a:solidFill>
              </a:rPr>
              <a:t>&gt;</a:t>
            </a:r>
            <a:endParaRPr lang="cs-CZ" dirty="0" smtClean="0">
              <a:solidFill>
                <a:srgbClr val="0000FF"/>
              </a:solidFill>
            </a:endParaRPr>
          </a:p>
          <a:p>
            <a:pPr marL="0" indent="0">
              <a:spcBef>
                <a:spcPts val="600"/>
              </a:spcBef>
              <a:buNone/>
            </a:pPr>
            <a:r>
              <a:rPr lang="en-US" dirty="0" smtClean="0">
                <a:solidFill>
                  <a:srgbClr val="0000FF"/>
                </a:solidFill>
              </a:rPr>
              <a:t>&lt;</a:t>
            </a:r>
            <a:r>
              <a:rPr lang="cs-CZ" dirty="0" smtClean="0">
                <a:solidFill>
                  <a:srgbClr val="0000FF"/>
                </a:solidFill>
              </a:rPr>
              <a:t>/</a:t>
            </a:r>
            <a:r>
              <a:rPr lang="cs-CZ" dirty="0" err="1" smtClean="0">
                <a:solidFill>
                  <a:srgbClr val="0000FF"/>
                </a:solidFill>
              </a:rPr>
              <a:t>html</a:t>
            </a:r>
            <a:r>
              <a:rPr lang="en-US" dirty="0" smtClean="0">
                <a:solidFill>
                  <a:srgbClr val="0000FF"/>
                </a:solidFill>
              </a:rPr>
              <a:t>&gt;</a:t>
            </a:r>
            <a:endParaRPr lang="cs-CZ" dirty="0" smtClean="0">
              <a:solidFill>
                <a:srgbClr val="0000FF"/>
              </a:solidFill>
            </a:endParaRPr>
          </a:p>
          <a:p>
            <a:pPr marL="0" indent="0">
              <a:spcBef>
                <a:spcPts val="1200"/>
              </a:spcBef>
              <a:buNone/>
            </a:pPr>
            <a:endParaRPr lang="cs-CZ" dirty="0" smtClean="0"/>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38</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CSS formátování</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
        <p:nvSpPr>
          <p:cNvPr id="8" name="Zástupný symbol pro obsah 1"/>
          <p:cNvSpPr txBox="1">
            <a:spLocks/>
          </p:cNvSpPr>
          <p:nvPr/>
        </p:nvSpPr>
        <p:spPr bwMode="auto">
          <a:xfrm>
            <a:off x="3643306" y="1857364"/>
            <a:ext cx="2786082" cy="4464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eaLnBrk="0" hangingPunct="0">
              <a:spcBef>
                <a:spcPts val="1200"/>
              </a:spcBef>
              <a:tabLst>
                <a:tab pos="1524000" algn="l"/>
              </a:tabLst>
              <a:defRPr/>
            </a:pPr>
            <a:r>
              <a:rPr lang="cs-CZ" sz="1600" b="1" kern="0" dirty="0" err="1" smtClean="0"/>
              <a:t>Stylopis</a:t>
            </a:r>
            <a:r>
              <a:rPr lang="en-US" sz="1600" b="1" kern="0" dirty="0" smtClean="0"/>
              <a:t>:</a:t>
            </a:r>
          </a:p>
          <a:p>
            <a:pPr lvl="0" eaLnBrk="0" hangingPunct="0">
              <a:spcBef>
                <a:spcPts val="1200"/>
              </a:spcBef>
              <a:tabLst>
                <a:tab pos="1524000" algn="l"/>
              </a:tabLst>
            </a:pPr>
            <a:r>
              <a:rPr lang="en-US" sz="1600" b="1" dirty="0" smtClean="0">
                <a:solidFill>
                  <a:srgbClr val="0000FF"/>
                </a:solidFill>
              </a:rPr>
              <a:t>&lt;html&gt;</a:t>
            </a:r>
            <a:r>
              <a:rPr lang="cs-CZ" sz="1600" b="1" dirty="0" smtClean="0">
                <a:solidFill>
                  <a:srgbClr val="0000FF"/>
                </a:solidFill>
              </a:rPr>
              <a:t/>
            </a:r>
            <a:br>
              <a:rPr lang="cs-CZ" sz="1600" b="1" dirty="0" smtClean="0">
                <a:solidFill>
                  <a:srgbClr val="0000FF"/>
                </a:solidFill>
              </a:rPr>
            </a:br>
            <a:r>
              <a:rPr lang="en-US" sz="1600" b="1" dirty="0" smtClean="0">
                <a:solidFill>
                  <a:srgbClr val="0000FF"/>
                </a:solidFill>
              </a:rPr>
              <a:t>&lt;head&gt;</a:t>
            </a:r>
            <a:r>
              <a:rPr lang="cs-CZ" sz="1600" b="1" dirty="0" smtClean="0">
                <a:solidFill>
                  <a:srgbClr val="0000FF"/>
                </a:solidFill>
              </a:rPr>
              <a:t/>
            </a:r>
            <a:br>
              <a:rPr lang="cs-CZ" sz="1600" b="1" dirty="0" smtClean="0">
                <a:solidFill>
                  <a:srgbClr val="0000FF"/>
                </a:solidFill>
              </a:rPr>
            </a:br>
            <a:r>
              <a:rPr lang="en-US" sz="1600" b="1" dirty="0" smtClean="0">
                <a:solidFill>
                  <a:srgbClr val="0000FF"/>
                </a:solidFill>
              </a:rPr>
              <a:t>&lt;style</a:t>
            </a:r>
            <a:r>
              <a:rPr lang="en-US" sz="1400" dirty="0" smtClean="0"/>
              <a:t> </a:t>
            </a:r>
            <a:r>
              <a:rPr lang="en-US" sz="1600" b="1" dirty="0" smtClean="0">
                <a:solidFill>
                  <a:srgbClr val="9A0000"/>
                </a:solidFill>
              </a:rPr>
              <a:t>type=</a:t>
            </a:r>
            <a:r>
              <a:rPr lang="en-US" sz="1600" b="1" dirty="0" smtClean="0">
                <a:solidFill>
                  <a:srgbClr val="168028"/>
                </a:solidFill>
              </a:rPr>
              <a:t>"text/</a:t>
            </a:r>
            <a:r>
              <a:rPr lang="en-US" sz="1600" b="1" dirty="0" err="1" smtClean="0">
                <a:solidFill>
                  <a:srgbClr val="168028"/>
                </a:solidFill>
              </a:rPr>
              <a:t>css</a:t>
            </a:r>
            <a:r>
              <a:rPr lang="en-US" sz="1600" b="1" dirty="0" smtClean="0">
                <a:solidFill>
                  <a:srgbClr val="168028"/>
                </a:solidFill>
              </a:rPr>
              <a:t>"</a:t>
            </a:r>
            <a:r>
              <a:rPr lang="en-US" sz="1600" b="1" dirty="0" smtClean="0">
                <a:solidFill>
                  <a:srgbClr val="0000FF"/>
                </a:solidFill>
              </a:rPr>
              <a:t>&gt;</a:t>
            </a:r>
            <a:br>
              <a:rPr lang="en-US" sz="1600" b="1" dirty="0" smtClean="0">
                <a:solidFill>
                  <a:srgbClr val="0000FF"/>
                </a:solidFill>
              </a:rPr>
            </a:br>
            <a:r>
              <a:rPr lang="cs-CZ" sz="1600" b="1" dirty="0" smtClean="0">
                <a:solidFill>
                  <a:srgbClr val="0000FF"/>
                </a:solidFill>
              </a:rPr>
              <a:t>  </a:t>
            </a:r>
            <a:r>
              <a:rPr lang="en-US" sz="1600" b="1" dirty="0" smtClean="0">
                <a:solidFill>
                  <a:srgbClr val="9A0000"/>
                </a:solidFill>
              </a:rPr>
              <a:t>h1 {</a:t>
            </a:r>
            <a:r>
              <a:rPr lang="en-US" sz="1600" b="1" dirty="0" smtClean="0">
                <a:solidFill>
                  <a:srgbClr val="0000FF"/>
                </a:solidFill>
              </a:rPr>
              <a:t>text-align:</a:t>
            </a:r>
            <a:r>
              <a:rPr lang="en-US" sz="1600" b="1" dirty="0" smtClean="0">
                <a:solidFill>
                  <a:srgbClr val="9A0000"/>
                </a:solidFill>
              </a:rPr>
              <a:t> </a:t>
            </a:r>
            <a:r>
              <a:rPr lang="en-US" sz="1600" b="1" dirty="0" smtClean="0">
                <a:solidFill>
                  <a:srgbClr val="FF0000"/>
                </a:solidFill>
              </a:rPr>
              <a:t>center;</a:t>
            </a:r>
            <a:r>
              <a:rPr lang="en-US" sz="1600" b="1" dirty="0" smtClean="0">
                <a:solidFill>
                  <a:srgbClr val="9A0000"/>
                </a:solidFill>
              </a:rPr>
              <a:t>}</a:t>
            </a:r>
            <a:br>
              <a:rPr lang="en-US" sz="1600" b="1" dirty="0" smtClean="0">
                <a:solidFill>
                  <a:srgbClr val="9A0000"/>
                </a:solidFill>
              </a:rPr>
            </a:br>
            <a:r>
              <a:rPr lang="cs-CZ" sz="1600" b="1" dirty="0" smtClean="0">
                <a:solidFill>
                  <a:srgbClr val="9A0000"/>
                </a:solidFill>
              </a:rPr>
              <a:t>  </a:t>
            </a:r>
            <a:r>
              <a:rPr lang="en-US" sz="1600" b="1" dirty="0" smtClean="0">
                <a:solidFill>
                  <a:srgbClr val="9A0000"/>
                </a:solidFill>
              </a:rPr>
              <a:t>p {</a:t>
            </a:r>
            <a:r>
              <a:rPr lang="en-US" sz="1600" b="1" dirty="0" smtClean="0">
                <a:solidFill>
                  <a:srgbClr val="0000FF"/>
                </a:solidFill>
              </a:rPr>
              <a:t>text-align:</a:t>
            </a:r>
            <a:r>
              <a:rPr lang="en-US" sz="1600" b="1" dirty="0" smtClean="0">
                <a:solidFill>
                  <a:srgbClr val="9A0000"/>
                </a:solidFill>
              </a:rPr>
              <a:t> </a:t>
            </a:r>
            <a:r>
              <a:rPr lang="en-US" sz="1600" b="1" dirty="0" smtClean="0">
                <a:solidFill>
                  <a:srgbClr val="FF0000"/>
                </a:solidFill>
              </a:rPr>
              <a:t>justify;</a:t>
            </a:r>
            <a:r>
              <a:rPr lang="en-US" sz="1600" b="1" dirty="0" smtClean="0">
                <a:solidFill>
                  <a:srgbClr val="9A0000"/>
                </a:solidFill>
              </a:rPr>
              <a:t>}</a:t>
            </a:r>
            <a:r>
              <a:rPr lang="en-US" sz="1600" b="1" dirty="0" smtClean="0">
                <a:solidFill>
                  <a:srgbClr val="0000FF"/>
                </a:solidFill>
              </a:rPr>
              <a:t/>
            </a:r>
            <a:br>
              <a:rPr lang="en-US" sz="1600" b="1" dirty="0" smtClean="0">
                <a:solidFill>
                  <a:srgbClr val="0000FF"/>
                </a:solidFill>
              </a:rPr>
            </a:br>
            <a:r>
              <a:rPr lang="en-US" sz="1600" b="1" dirty="0" smtClean="0">
                <a:solidFill>
                  <a:srgbClr val="0000FF"/>
                </a:solidFill>
              </a:rPr>
              <a:t>&lt;</a:t>
            </a:r>
            <a:r>
              <a:rPr lang="cs-CZ" sz="1600" b="1" dirty="0" smtClean="0">
                <a:solidFill>
                  <a:srgbClr val="0000FF"/>
                </a:solidFill>
              </a:rPr>
              <a:t>/</a:t>
            </a:r>
            <a:r>
              <a:rPr lang="en-US" sz="1600" b="1" dirty="0" smtClean="0">
                <a:solidFill>
                  <a:srgbClr val="0000FF"/>
                </a:solidFill>
              </a:rPr>
              <a:t>style&gt;</a:t>
            </a:r>
            <a:r>
              <a:rPr lang="cs-CZ" sz="1600" b="1" dirty="0" smtClean="0">
                <a:solidFill>
                  <a:srgbClr val="0000FF"/>
                </a:solidFill>
              </a:rPr>
              <a:t/>
            </a:r>
            <a:br>
              <a:rPr lang="cs-CZ" sz="1600" b="1" dirty="0" smtClean="0">
                <a:solidFill>
                  <a:srgbClr val="0000FF"/>
                </a:solidFill>
              </a:rPr>
            </a:br>
            <a:r>
              <a:rPr lang="en-US" sz="1600" b="1" dirty="0" smtClean="0">
                <a:solidFill>
                  <a:srgbClr val="0000FF"/>
                </a:solidFill>
              </a:rPr>
              <a:t>&lt;/head&gt;</a:t>
            </a:r>
            <a:endParaRPr lang="cs-CZ" sz="1600" b="1" dirty="0" smtClean="0">
              <a:solidFill>
                <a:srgbClr val="0000FF"/>
              </a:solidFill>
            </a:endParaRPr>
          </a:p>
          <a:p>
            <a:pPr eaLnBrk="0" hangingPunct="0">
              <a:spcBef>
                <a:spcPts val="600"/>
              </a:spcBef>
              <a:tabLst>
                <a:tab pos="1524000" algn="l"/>
              </a:tabLst>
            </a:pPr>
            <a:r>
              <a:rPr lang="en-US" sz="1600" b="1" dirty="0" smtClean="0">
                <a:solidFill>
                  <a:srgbClr val="0000FF"/>
                </a:solidFill>
              </a:rPr>
              <a:t>&lt;</a:t>
            </a:r>
            <a:r>
              <a:rPr lang="cs-CZ" sz="1600" b="1" dirty="0" smtClean="0">
                <a:solidFill>
                  <a:srgbClr val="0000FF"/>
                </a:solidFill>
              </a:rPr>
              <a:t>body</a:t>
            </a:r>
            <a:r>
              <a:rPr lang="en-US" sz="1600" b="1" dirty="0" smtClean="0">
                <a:solidFill>
                  <a:srgbClr val="0000FF"/>
                </a:solidFill>
              </a:rPr>
              <a:t>&gt; </a:t>
            </a:r>
            <a:endParaRPr lang="cs-CZ" sz="1600" b="1" dirty="0" smtClean="0">
              <a:solidFill>
                <a:srgbClr val="0000FF"/>
              </a:solidFill>
            </a:endParaRPr>
          </a:p>
          <a:p>
            <a:pPr marL="0" indent="0">
              <a:spcBef>
                <a:spcPts val="600"/>
              </a:spcBef>
              <a:buNone/>
            </a:pPr>
            <a:r>
              <a:rPr lang="en-US" sz="1600" b="1" dirty="0" smtClean="0">
                <a:solidFill>
                  <a:srgbClr val="0000FF"/>
                </a:solidFill>
              </a:rPr>
              <a:t>&lt;</a:t>
            </a:r>
            <a:r>
              <a:rPr lang="cs-CZ" sz="1600" b="1" dirty="0" smtClean="0">
                <a:solidFill>
                  <a:srgbClr val="0000FF"/>
                </a:solidFill>
              </a:rPr>
              <a:t>h1</a:t>
            </a:r>
            <a:r>
              <a:rPr lang="en-US" sz="1600" b="1" dirty="0" smtClean="0">
                <a:solidFill>
                  <a:srgbClr val="0000FF"/>
                </a:solidFill>
              </a:rPr>
              <a:t>&gt;</a:t>
            </a:r>
            <a:r>
              <a:rPr lang="cs-CZ" sz="1600" b="1" dirty="0" smtClean="0">
                <a:solidFill>
                  <a:srgbClr val="0000FF"/>
                </a:solidFill>
              </a:rPr>
              <a:t> </a:t>
            </a:r>
            <a:r>
              <a:rPr lang="en-US" sz="1600" b="1" dirty="0" smtClean="0"/>
              <a:t>N</a:t>
            </a:r>
            <a:r>
              <a:rPr lang="cs-CZ" sz="1600" b="1" dirty="0" err="1" smtClean="0"/>
              <a:t>adpis</a:t>
            </a:r>
            <a:r>
              <a:rPr lang="cs-CZ" sz="1600" b="1" dirty="0" smtClean="0"/>
              <a:t> </a:t>
            </a:r>
            <a:r>
              <a:rPr lang="en-US" sz="1600" b="1" dirty="0" smtClean="0"/>
              <a:t>1</a:t>
            </a:r>
            <a:r>
              <a:rPr lang="en-US" sz="1600" b="1" dirty="0" smtClean="0">
                <a:solidFill>
                  <a:srgbClr val="0000FF"/>
                </a:solidFill>
              </a:rPr>
              <a:t>&lt;</a:t>
            </a:r>
            <a:r>
              <a:rPr lang="cs-CZ" sz="1600" b="1" dirty="0" smtClean="0">
                <a:solidFill>
                  <a:srgbClr val="0000FF"/>
                </a:solidFill>
              </a:rPr>
              <a:t>/h1</a:t>
            </a:r>
            <a:r>
              <a:rPr lang="en-US" sz="1600" b="1" dirty="0" smtClean="0">
                <a:solidFill>
                  <a:srgbClr val="0000FF"/>
                </a:solidFill>
              </a:rPr>
              <a:t>&gt;</a:t>
            </a:r>
            <a:br>
              <a:rPr lang="en-US" sz="1600" b="1" dirty="0" smtClean="0">
                <a:solidFill>
                  <a:srgbClr val="0000FF"/>
                </a:solidFill>
              </a:rPr>
            </a:br>
            <a:r>
              <a:rPr lang="en-US" sz="1600" b="1" dirty="0" smtClean="0">
                <a:solidFill>
                  <a:srgbClr val="0000FF"/>
                </a:solidFill>
              </a:rPr>
              <a:t>&lt;p&gt;</a:t>
            </a:r>
            <a:r>
              <a:rPr lang="en-US" sz="1600" b="1" dirty="0" smtClean="0"/>
              <a:t> t</a:t>
            </a:r>
            <a:r>
              <a:rPr lang="cs-CZ" sz="1600" b="1" dirty="0" err="1" smtClean="0"/>
              <a:t>ext</a:t>
            </a:r>
            <a:r>
              <a:rPr lang="cs-CZ" sz="1600" b="1" dirty="0" smtClean="0"/>
              <a:t> </a:t>
            </a:r>
            <a:r>
              <a:rPr lang="en-US" sz="1600" b="1" dirty="0" smtClean="0"/>
              <a:t>1</a:t>
            </a:r>
            <a:r>
              <a:rPr lang="en-US" sz="1600" b="1" dirty="0" smtClean="0">
                <a:solidFill>
                  <a:srgbClr val="0000FF"/>
                </a:solidFill>
              </a:rPr>
              <a:t>&lt;</a:t>
            </a:r>
            <a:r>
              <a:rPr lang="cs-CZ" sz="1600" b="1" dirty="0" smtClean="0">
                <a:solidFill>
                  <a:srgbClr val="0000FF"/>
                </a:solidFill>
              </a:rPr>
              <a:t>/</a:t>
            </a:r>
            <a:r>
              <a:rPr lang="en-US" sz="1600" b="1" dirty="0" smtClean="0">
                <a:solidFill>
                  <a:srgbClr val="0000FF"/>
                </a:solidFill>
              </a:rPr>
              <a:t>p&gt;</a:t>
            </a:r>
            <a:br>
              <a:rPr lang="en-US" sz="1600" b="1" dirty="0" smtClean="0">
                <a:solidFill>
                  <a:srgbClr val="0000FF"/>
                </a:solidFill>
              </a:rPr>
            </a:br>
            <a:r>
              <a:rPr lang="en-US" sz="1600" b="1" dirty="0" smtClean="0">
                <a:solidFill>
                  <a:srgbClr val="0000FF"/>
                </a:solidFill>
              </a:rPr>
              <a:t>&lt;p&gt;</a:t>
            </a:r>
            <a:r>
              <a:rPr lang="en-US" sz="1600" b="1" dirty="0" smtClean="0"/>
              <a:t> t</a:t>
            </a:r>
            <a:r>
              <a:rPr lang="cs-CZ" sz="1600" b="1" dirty="0" err="1" smtClean="0"/>
              <a:t>ext</a:t>
            </a:r>
            <a:r>
              <a:rPr lang="cs-CZ" sz="1600" b="1" dirty="0" smtClean="0"/>
              <a:t> </a:t>
            </a:r>
            <a:r>
              <a:rPr lang="en-US" sz="1600" b="1" dirty="0" smtClean="0"/>
              <a:t>2</a:t>
            </a:r>
            <a:r>
              <a:rPr lang="en-US" sz="1600" b="1" dirty="0" smtClean="0">
                <a:solidFill>
                  <a:srgbClr val="0000FF"/>
                </a:solidFill>
              </a:rPr>
              <a:t>&lt;</a:t>
            </a:r>
            <a:r>
              <a:rPr lang="cs-CZ" sz="1600" b="1" dirty="0" smtClean="0">
                <a:solidFill>
                  <a:srgbClr val="0000FF"/>
                </a:solidFill>
              </a:rPr>
              <a:t>/</a:t>
            </a:r>
            <a:r>
              <a:rPr lang="en-US" sz="1600" b="1" dirty="0" smtClean="0">
                <a:solidFill>
                  <a:srgbClr val="0000FF"/>
                </a:solidFill>
              </a:rPr>
              <a:t>p&gt;</a:t>
            </a:r>
            <a:endParaRPr lang="cs-CZ" sz="1600" b="1" dirty="0" smtClean="0"/>
          </a:p>
          <a:p>
            <a:pPr>
              <a:spcBef>
                <a:spcPts val="1200"/>
              </a:spcBef>
            </a:pPr>
            <a:r>
              <a:rPr lang="en-US" sz="1600" b="1" dirty="0" smtClean="0">
                <a:solidFill>
                  <a:srgbClr val="0000FF"/>
                </a:solidFill>
              </a:rPr>
              <a:t>&lt;</a:t>
            </a:r>
            <a:r>
              <a:rPr lang="cs-CZ" sz="1600" b="1" dirty="0" smtClean="0">
                <a:solidFill>
                  <a:srgbClr val="0000FF"/>
                </a:solidFill>
              </a:rPr>
              <a:t>h1</a:t>
            </a:r>
            <a:r>
              <a:rPr lang="en-US" sz="1600" b="1" dirty="0" smtClean="0">
                <a:solidFill>
                  <a:srgbClr val="0000FF"/>
                </a:solidFill>
              </a:rPr>
              <a:t>&gt;</a:t>
            </a:r>
            <a:r>
              <a:rPr lang="en-US" sz="1600" b="1" dirty="0" smtClean="0"/>
              <a:t> N</a:t>
            </a:r>
            <a:r>
              <a:rPr lang="cs-CZ" sz="1600" b="1" dirty="0" err="1" smtClean="0"/>
              <a:t>adpis</a:t>
            </a:r>
            <a:r>
              <a:rPr lang="cs-CZ" sz="1600" b="1" dirty="0" smtClean="0"/>
              <a:t> </a:t>
            </a:r>
            <a:r>
              <a:rPr lang="en-US" sz="1600" b="1" dirty="0" smtClean="0"/>
              <a:t>2</a:t>
            </a:r>
            <a:r>
              <a:rPr lang="en-US" sz="1600" b="1" dirty="0" smtClean="0">
                <a:solidFill>
                  <a:srgbClr val="0000FF"/>
                </a:solidFill>
              </a:rPr>
              <a:t>&lt;</a:t>
            </a:r>
            <a:r>
              <a:rPr lang="cs-CZ" sz="1600" b="1" dirty="0" smtClean="0">
                <a:solidFill>
                  <a:srgbClr val="0000FF"/>
                </a:solidFill>
              </a:rPr>
              <a:t>/h1</a:t>
            </a:r>
            <a:r>
              <a:rPr lang="en-US" sz="1600" b="1" dirty="0" smtClean="0">
                <a:solidFill>
                  <a:srgbClr val="0000FF"/>
                </a:solidFill>
              </a:rPr>
              <a:t>&gt;</a:t>
            </a:r>
            <a:br>
              <a:rPr lang="en-US" sz="1600" b="1" dirty="0" smtClean="0">
                <a:solidFill>
                  <a:srgbClr val="0000FF"/>
                </a:solidFill>
              </a:rPr>
            </a:br>
            <a:r>
              <a:rPr lang="en-US" sz="1600" b="1" dirty="0" smtClean="0">
                <a:solidFill>
                  <a:srgbClr val="0000FF"/>
                </a:solidFill>
              </a:rPr>
              <a:t>&lt;p&gt;</a:t>
            </a:r>
            <a:r>
              <a:rPr lang="en-US" sz="1600" b="1" dirty="0" smtClean="0"/>
              <a:t> t</a:t>
            </a:r>
            <a:r>
              <a:rPr lang="cs-CZ" sz="1600" b="1" dirty="0" err="1" smtClean="0"/>
              <a:t>ext</a:t>
            </a:r>
            <a:r>
              <a:rPr lang="cs-CZ" sz="1600" b="1" dirty="0" smtClean="0"/>
              <a:t> 3</a:t>
            </a:r>
            <a:r>
              <a:rPr lang="en-US" sz="1600" b="1" dirty="0" smtClean="0">
                <a:solidFill>
                  <a:srgbClr val="0000FF"/>
                </a:solidFill>
              </a:rPr>
              <a:t>&lt;</a:t>
            </a:r>
            <a:r>
              <a:rPr lang="cs-CZ" sz="1600" b="1" dirty="0" smtClean="0">
                <a:solidFill>
                  <a:srgbClr val="0000FF"/>
                </a:solidFill>
              </a:rPr>
              <a:t>/</a:t>
            </a:r>
            <a:r>
              <a:rPr lang="en-US" sz="1600" b="1" dirty="0" smtClean="0">
                <a:solidFill>
                  <a:srgbClr val="0000FF"/>
                </a:solidFill>
              </a:rPr>
              <a:t>p&gt;</a:t>
            </a:r>
            <a:br>
              <a:rPr lang="en-US" sz="1600" b="1" dirty="0" smtClean="0">
                <a:solidFill>
                  <a:srgbClr val="0000FF"/>
                </a:solidFill>
              </a:rPr>
            </a:br>
            <a:r>
              <a:rPr lang="en-US" sz="1600" b="1" dirty="0" smtClean="0">
                <a:solidFill>
                  <a:srgbClr val="0000FF"/>
                </a:solidFill>
              </a:rPr>
              <a:t>&lt;p&gt;</a:t>
            </a:r>
            <a:r>
              <a:rPr lang="en-US" sz="1600" b="1" dirty="0" smtClean="0"/>
              <a:t> t</a:t>
            </a:r>
            <a:r>
              <a:rPr lang="cs-CZ" sz="1600" b="1" dirty="0" err="1" smtClean="0"/>
              <a:t>ext</a:t>
            </a:r>
            <a:r>
              <a:rPr lang="cs-CZ" sz="1600" b="1" dirty="0" smtClean="0"/>
              <a:t> 4</a:t>
            </a:r>
            <a:r>
              <a:rPr lang="en-US" sz="1600" b="1" dirty="0" smtClean="0">
                <a:solidFill>
                  <a:srgbClr val="0000FF"/>
                </a:solidFill>
              </a:rPr>
              <a:t>&lt;</a:t>
            </a:r>
            <a:r>
              <a:rPr lang="cs-CZ" sz="1600" b="1" dirty="0" smtClean="0">
                <a:solidFill>
                  <a:srgbClr val="0000FF"/>
                </a:solidFill>
              </a:rPr>
              <a:t>/</a:t>
            </a:r>
            <a:r>
              <a:rPr lang="en-US" sz="1600" b="1" dirty="0" smtClean="0">
                <a:solidFill>
                  <a:srgbClr val="0000FF"/>
                </a:solidFill>
              </a:rPr>
              <a:t>p&gt;</a:t>
            </a:r>
            <a:endParaRPr lang="cs-CZ" sz="1600" b="1" dirty="0" smtClean="0">
              <a:solidFill>
                <a:srgbClr val="0000FF"/>
              </a:solidFill>
            </a:endParaRPr>
          </a:p>
          <a:p>
            <a:pPr>
              <a:spcBef>
                <a:spcPts val="600"/>
              </a:spcBef>
            </a:pPr>
            <a:r>
              <a:rPr lang="en-US" sz="1600" b="1" dirty="0" smtClean="0">
                <a:solidFill>
                  <a:srgbClr val="0000FF"/>
                </a:solidFill>
              </a:rPr>
              <a:t>&lt;/</a:t>
            </a:r>
            <a:r>
              <a:rPr lang="cs-CZ" sz="1600" b="1" dirty="0" smtClean="0">
                <a:solidFill>
                  <a:srgbClr val="0000FF"/>
                </a:solidFill>
              </a:rPr>
              <a:t>body</a:t>
            </a:r>
            <a:r>
              <a:rPr lang="en-US" sz="1600" b="1" dirty="0" smtClean="0">
                <a:solidFill>
                  <a:srgbClr val="0000FF"/>
                </a:solidFill>
              </a:rPr>
              <a:t>&gt;&lt;</a:t>
            </a:r>
            <a:r>
              <a:rPr lang="cs-CZ" sz="1600" b="1" dirty="0" smtClean="0">
                <a:solidFill>
                  <a:srgbClr val="0000FF"/>
                </a:solidFill>
              </a:rPr>
              <a:t>/</a:t>
            </a:r>
            <a:r>
              <a:rPr lang="cs-CZ" sz="1600" b="1" dirty="0" err="1" smtClean="0">
                <a:solidFill>
                  <a:srgbClr val="0000FF"/>
                </a:solidFill>
              </a:rPr>
              <a:t>html</a:t>
            </a:r>
            <a:r>
              <a:rPr lang="en-US" sz="1600" b="1" dirty="0" smtClean="0">
                <a:solidFill>
                  <a:srgbClr val="0000FF"/>
                </a:solidFill>
              </a:rPr>
              <a:t>&gt;</a:t>
            </a:r>
            <a:endParaRPr lang="cs-CZ" sz="1600" b="1" dirty="0" smtClean="0">
              <a:solidFill>
                <a:srgbClr val="0000FF"/>
              </a:solidFill>
            </a:endParaRPr>
          </a:p>
        </p:txBody>
      </p:sp>
      <p:pic>
        <p:nvPicPr>
          <p:cNvPr id="9" name="Obrázek 8" descr="css3.png"/>
          <p:cNvPicPr>
            <a:picLocks noChangeAspect="1"/>
          </p:cNvPicPr>
          <p:nvPr/>
        </p:nvPicPr>
        <p:blipFill>
          <a:blip r:embed="rId3"/>
          <a:stretch>
            <a:fillRect/>
          </a:stretch>
        </p:blipFill>
        <p:spPr>
          <a:xfrm>
            <a:off x="6500826" y="3000372"/>
            <a:ext cx="2465528" cy="3313600"/>
          </a:xfrm>
          <a:prstGeom prst="rect">
            <a:avLst/>
          </a:prstGeom>
          <a:ln w="9525" cap="rnd">
            <a:solidFill>
              <a:schemeClr val="tx1"/>
            </a:solidFill>
          </a:ln>
        </p:spPr>
      </p:pic>
      <p:cxnSp>
        <p:nvCxnSpPr>
          <p:cNvPr id="12" name="Přímá spojovací čára 11"/>
          <p:cNvCxnSpPr/>
          <p:nvPr/>
        </p:nvCxnSpPr>
        <p:spPr bwMode="auto">
          <a:xfrm rot="5400000">
            <a:off x="1250133" y="4107661"/>
            <a:ext cx="4358512" cy="794"/>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785926"/>
            <a:ext cx="8435975" cy="4535488"/>
          </a:xfrm>
        </p:spPr>
        <p:txBody>
          <a:bodyPr/>
          <a:lstStyle/>
          <a:p>
            <a:pPr marL="0" indent="0">
              <a:spcBef>
                <a:spcPts val="1200"/>
              </a:spcBef>
              <a:buNone/>
            </a:pPr>
            <a:r>
              <a:rPr lang="cs-CZ" dirty="0" smtClean="0"/>
              <a:t>V případě formátování více </a:t>
            </a:r>
            <a:r>
              <a:rPr lang="cs-CZ" dirty="0" err="1" smtClean="0"/>
              <a:t>podstránek</a:t>
            </a:r>
            <a:r>
              <a:rPr lang="cs-CZ" dirty="0" smtClean="0"/>
              <a:t> je výhodnější umístit definice stylů do samostatného </a:t>
            </a:r>
            <a:r>
              <a:rPr lang="cs-CZ" dirty="0" err="1" smtClean="0"/>
              <a:t>css</a:t>
            </a:r>
            <a:r>
              <a:rPr lang="cs-CZ" dirty="0" smtClean="0"/>
              <a:t> souboru a ten do jednotlivých stránek v jejich hlavičkách "přilinkovat". Jakákoliv změna definice formátu se pak projeví ve všech </a:t>
            </a:r>
            <a:r>
              <a:rPr lang="cs-CZ" dirty="0" err="1" smtClean="0"/>
              <a:t>podstránkách</a:t>
            </a:r>
            <a:r>
              <a:rPr lang="cs-CZ" dirty="0" smtClean="0"/>
              <a:t>, které ho mají přilinkován.</a:t>
            </a:r>
          </a:p>
          <a:p>
            <a:pPr marL="0" indent="0">
              <a:spcBef>
                <a:spcPts val="1200"/>
              </a:spcBef>
              <a:buNone/>
            </a:pPr>
            <a:r>
              <a:rPr lang="en-US" dirty="0" smtClean="0">
                <a:solidFill>
                  <a:srgbClr val="0000FF"/>
                </a:solidFill>
              </a:rPr>
              <a:t>&lt;</a:t>
            </a:r>
            <a:r>
              <a:rPr lang="cs-CZ" dirty="0" err="1" smtClean="0">
                <a:solidFill>
                  <a:srgbClr val="0000FF"/>
                </a:solidFill>
              </a:rPr>
              <a:t>html</a:t>
            </a:r>
            <a:r>
              <a:rPr lang="en-US" dirty="0" smtClean="0">
                <a:solidFill>
                  <a:srgbClr val="0000FF"/>
                </a:solidFill>
              </a:rPr>
              <a:t>&gt; </a:t>
            </a:r>
            <a:r>
              <a:rPr lang="cs-CZ" dirty="0" smtClean="0">
                <a:solidFill>
                  <a:srgbClr val="0000FF"/>
                </a:solidFill>
              </a:rPr>
              <a:t/>
            </a:r>
            <a:br>
              <a:rPr lang="cs-CZ" dirty="0" smtClean="0">
                <a:solidFill>
                  <a:srgbClr val="0000FF"/>
                </a:solidFill>
              </a:rPr>
            </a:br>
            <a:r>
              <a:rPr lang="en-US" dirty="0" smtClean="0">
                <a:solidFill>
                  <a:srgbClr val="0000FF"/>
                </a:solidFill>
              </a:rPr>
              <a:t>&lt;</a:t>
            </a:r>
            <a:r>
              <a:rPr lang="cs-CZ" dirty="0" err="1" smtClean="0">
                <a:solidFill>
                  <a:srgbClr val="0000FF"/>
                </a:solidFill>
              </a:rPr>
              <a:t>head</a:t>
            </a:r>
            <a:r>
              <a:rPr lang="en-US" dirty="0" smtClean="0">
                <a:solidFill>
                  <a:srgbClr val="0000FF"/>
                </a:solidFill>
              </a:rPr>
              <a:t>&gt; </a:t>
            </a:r>
            <a:r>
              <a:rPr lang="cs-CZ" dirty="0" smtClean="0">
                <a:solidFill>
                  <a:srgbClr val="0000FF"/>
                </a:solidFill>
              </a:rPr>
              <a:t/>
            </a:r>
            <a:br>
              <a:rPr lang="cs-CZ" dirty="0" smtClean="0">
                <a:solidFill>
                  <a:srgbClr val="0000FF"/>
                </a:solidFill>
              </a:rPr>
            </a:br>
            <a:r>
              <a:rPr lang="cs-CZ" dirty="0" smtClean="0">
                <a:solidFill>
                  <a:srgbClr val="0000FF"/>
                </a:solidFill>
              </a:rPr>
              <a:t>  </a:t>
            </a:r>
            <a:r>
              <a:rPr lang="en-US" dirty="0" smtClean="0">
                <a:solidFill>
                  <a:srgbClr val="0000FF"/>
                </a:solidFill>
              </a:rPr>
              <a:t>&lt;link </a:t>
            </a:r>
            <a:r>
              <a:rPr lang="en-US" dirty="0" err="1" smtClean="0">
                <a:solidFill>
                  <a:srgbClr val="9A0000"/>
                </a:solidFill>
              </a:rPr>
              <a:t>rel</a:t>
            </a:r>
            <a:r>
              <a:rPr lang="en-US" dirty="0" smtClean="0">
                <a:solidFill>
                  <a:srgbClr val="9A0000"/>
                </a:solidFill>
              </a:rPr>
              <a:t>=</a:t>
            </a:r>
            <a:r>
              <a:rPr lang="en-US" dirty="0" smtClean="0">
                <a:solidFill>
                  <a:srgbClr val="168028"/>
                </a:solidFill>
              </a:rPr>
              <a:t>"</a:t>
            </a:r>
            <a:r>
              <a:rPr lang="en-US" dirty="0" err="1" smtClean="0">
                <a:solidFill>
                  <a:srgbClr val="168028"/>
                </a:solidFill>
              </a:rPr>
              <a:t>stylesheet</a:t>
            </a:r>
            <a:r>
              <a:rPr lang="en-US" dirty="0" smtClean="0">
                <a:solidFill>
                  <a:srgbClr val="168028"/>
                </a:solidFill>
              </a:rPr>
              <a:t>"</a:t>
            </a:r>
            <a:r>
              <a:rPr lang="en-US" dirty="0" smtClean="0"/>
              <a:t> </a:t>
            </a:r>
            <a:r>
              <a:rPr lang="en-US" dirty="0" smtClean="0">
                <a:solidFill>
                  <a:srgbClr val="9A0000"/>
                </a:solidFill>
              </a:rPr>
              <a:t>type=</a:t>
            </a:r>
            <a:r>
              <a:rPr lang="en-US" dirty="0" smtClean="0">
                <a:solidFill>
                  <a:srgbClr val="168028"/>
                </a:solidFill>
              </a:rPr>
              <a:t>"text/</a:t>
            </a:r>
            <a:r>
              <a:rPr lang="en-US" dirty="0" err="1" smtClean="0">
                <a:solidFill>
                  <a:srgbClr val="168028"/>
                </a:solidFill>
              </a:rPr>
              <a:t>css</a:t>
            </a:r>
            <a:r>
              <a:rPr lang="en-US" dirty="0" smtClean="0">
                <a:solidFill>
                  <a:srgbClr val="168028"/>
                </a:solidFill>
              </a:rPr>
              <a:t>"</a:t>
            </a:r>
            <a:r>
              <a:rPr lang="en-US" dirty="0" smtClean="0"/>
              <a:t> </a:t>
            </a:r>
            <a:r>
              <a:rPr lang="en-US" dirty="0" err="1" smtClean="0">
                <a:solidFill>
                  <a:srgbClr val="9A0000"/>
                </a:solidFill>
              </a:rPr>
              <a:t>href</a:t>
            </a:r>
            <a:r>
              <a:rPr lang="en-US" dirty="0" smtClean="0">
                <a:solidFill>
                  <a:srgbClr val="9A0000"/>
                </a:solidFill>
              </a:rPr>
              <a:t>=</a:t>
            </a:r>
            <a:r>
              <a:rPr lang="en-US" dirty="0" smtClean="0">
                <a:solidFill>
                  <a:srgbClr val="168028"/>
                </a:solidFill>
              </a:rPr>
              <a:t>"</a:t>
            </a:r>
            <a:r>
              <a:rPr lang="cs-CZ" dirty="0" smtClean="0">
                <a:solidFill>
                  <a:srgbClr val="168028"/>
                </a:solidFill>
              </a:rPr>
              <a:t>styly</a:t>
            </a:r>
            <a:r>
              <a:rPr lang="en-US" dirty="0" smtClean="0">
                <a:solidFill>
                  <a:srgbClr val="168028"/>
                </a:solidFill>
              </a:rPr>
              <a:t>.</a:t>
            </a:r>
            <a:r>
              <a:rPr lang="en-US" dirty="0" err="1" smtClean="0">
                <a:solidFill>
                  <a:srgbClr val="168028"/>
                </a:solidFill>
              </a:rPr>
              <a:t>css</a:t>
            </a:r>
            <a:r>
              <a:rPr lang="en-US" dirty="0" smtClean="0">
                <a:solidFill>
                  <a:srgbClr val="168028"/>
                </a:solidFill>
              </a:rPr>
              <a:t>"</a:t>
            </a:r>
            <a:r>
              <a:rPr lang="en-US" dirty="0" smtClean="0"/>
              <a:t> </a:t>
            </a:r>
            <a:r>
              <a:rPr lang="en-US" dirty="0" smtClean="0">
                <a:solidFill>
                  <a:srgbClr val="0000FF"/>
                </a:solidFill>
              </a:rPr>
              <a:t>/&gt;</a:t>
            </a:r>
            <a:r>
              <a:rPr lang="en-US" dirty="0" smtClean="0"/>
              <a:t> </a:t>
            </a:r>
            <a:r>
              <a:rPr lang="cs-CZ" dirty="0" smtClean="0"/>
              <a:t/>
            </a:r>
            <a:br>
              <a:rPr lang="cs-CZ" dirty="0" smtClean="0"/>
            </a:br>
            <a:r>
              <a:rPr lang="en-US" dirty="0" smtClean="0">
                <a:solidFill>
                  <a:srgbClr val="0000FF"/>
                </a:solidFill>
              </a:rPr>
              <a:t>&lt;</a:t>
            </a:r>
            <a:r>
              <a:rPr lang="cs-CZ" dirty="0" smtClean="0">
                <a:solidFill>
                  <a:srgbClr val="0000FF"/>
                </a:solidFill>
              </a:rPr>
              <a:t>/</a:t>
            </a:r>
            <a:r>
              <a:rPr lang="cs-CZ" dirty="0" err="1" smtClean="0">
                <a:solidFill>
                  <a:srgbClr val="0000FF"/>
                </a:solidFill>
              </a:rPr>
              <a:t>head</a:t>
            </a:r>
            <a:r>
              <a:rPr lang="en-US" dirty="0" smtClean="0">
                <a:solidFill>
                  <a:srgbClr val="0000FF"/>
                </a:solidFill>
              </a:rPr>
              <a:t>&gt;</a:t>
            </a:r>
            <a:endParaRPr lang="cs-CZ" dirty="0" smtClean="0">
              <a:solidFill>
                <a:srgbClr val="0000FF"/>
              </a:solidFill>
            </a:endParaRPr>
          </a:p>
          <a:p>
            <a:pPr marL="0" indent="0">
              <a:spcBef>
                <a:spcPts val="600"/>
              </a:spcBef>
              <a:buNone/>
            </a:pPr>
            <a:r>
              <a:rPr lang="en-US" dirty="0" smtClean="0">
                <a:solidFill>
                  <a:srgbClr val="0000FF"/>
                </a:solidFill>
              </a:rPr>
              <a:t>&lt;</a:t>
            </a:r>
            <a:r>
              <a:rPr lang="cs-CZ" dirty="0" smtClean="0">
                <a:solidFill>
                  <a:srgbClr val="0000FF"/>
                </a:solidFill>
              </a:rPr>
              <a:t>body</a:t>
            </a:r>
            <a:r>
              <a:rPr lang="en-US" dirty="0" smtClean="0">
                <a:solidFill>
                  <a:srgbClr val="0000FF"/>
                </a:solidFill>
              </a:rPr>
              <a:t>&gt; </a:t>
            </a:r>
            <a:endParaRPr lang="cs-CZ" dirty="0" smtClean="0">
              <a:solidFill>
                <a:srgbClr val="0000FF"/>
              </a:solidFill>
            </a:endParaRPr>
          </a:p>
          <a:p>
            <a:pPr marL="0" indent="0">
              <a:spcBef>
                <a:spcPts val="600"/>
              </a:spcBef>
              <a:buNone/>
            </a:pPr>
            <a:r>
              <a:rPr lang="en-US" dirty="0" smtClean="0">
                <a:solidFill>
                  <a:srgbClr val="0000FF"/>
                </a:solidFill>
              </a:rPr>
              <a:t>&lt;</a:t>
            </a:r>
            <a:r>
              <a:rPr lang="cs-CZ" dirty="0" smtClean="0">
                <a:solidFill>
                  <a:srgbClr val="0000FF"/>
                </a:solidFill>
              </a:rPr>
              <a:t>h1</a:t>
            </a:r>
            <a:r>
              <a:rPr lang="en-US" dirty="0" smtClean="0">
                <a:solidFill>
                  <a:srgbClr val="0000FF"/>
                </a:solidFill>
              </a:rPr>
              <a:t>&gt;</a:t>
            </a:r>
            <a:r>
              <a:rPr lang="cs-CZ" dirty="0" smtClean="0">
                <a:solidFill>
                  <a:srgbClr val="0000FF"/>
                </a:solidFill>
              </a:rPr>
              <a:t> </a:t>
            </a:r>
            <a:r>
              <a:rPr lang="en-US" dirty="0" smtClean="0"/>
              <a:t>N</a:t>
            </a:r>
            <a:r>
              <a:rPr lang="cs-CZ" dirty="0" err="1" smtClean="0"/>
              <a:t>adpis</a:t>
            </a:r>
            <a:r>
              <a:rPr lang="cs-CZ" dirty="0" smtClean="0"/>
              <a:t> </a:t>
            </a:r>
            <a:r>
              <a:rPr lang="en-US" dirty="0" smtClean="0"/>
              <a:t>1</a:t>
            </a:r>
            <a:r>
              <a:rPr lang="en-US" dirty="0" smtClean="0">
                <a:solidFill>
                  <a:srgbClr val="0000FF"/>
                </a:solidFill>
              </a:rPr>
              <a:t>&lt;</a:t>
            </a:r>
            <a:r>
              <a:rPr lang="cs-CZ" dirty="0" smtClean="0">
                <a:solidFill>
                  <a:srgbClr val="0000FF"/>
                </a:solidFill>
              </a:rPr>
              <a:t>/h1</a:t>
            </a:r>
            <a:r>
              <a:rPr lang="en-US" dirty="0" smtClean="0">
                <a:solidFill>
                  <a:srgbClr val="0000FF"/>
                </a:solidFill>
              </a:rPr>
              <a:t>&gt;</a:t>
            </a:r>
            <a:br>
              <a:rPr lang="en-US" dirty="0" smtClean="0">
                <a:solidFill>
                  <a:srgbClr val="0000FF"/>
                </a:solidFill>
              </a:rPr>
            </a:br>
            <a:r>
              <a:rPr lang="en-US" dirty="0" smtClean="0">
                <a:solidFill>
                  <a:srgbClr val="0000FF"/>
                </a:solidFill>
              </a:rPr>
              <a:t>&lt;p&gt;</a:t>
            </a:r>
            <a:r>
              <a:rPr lang="en-US" dirty="0" smtClean="0"/>
              <a:t> t</a:t>
            </a:r>
            <a:r>
              <a:rPr lang="cs-CZ" dirty="0" err="1" smtClean="0"/>
              <a:t>ext</a:t>
            </a:r>
            <a:r>
              <a:rPr lang="cs-CZ" dirty="0" smtClean="0"/>
              <a:t> </a:t>
            </a:r>
            <a:r>
              <a:rPr lang="en-US" dirty="0" smtClean="0"/>
              <a:t>1</a:t>
            </a:r>
            <a:r>
              <a:rPr lang="en-US" dirty="0" smtClean="0">
                <a:solidFill>
                  <a:srgbClr val="0000FF"/>
                </a:solidFill>
              </a:rPr>
              <a:t>&lt;</a:t>
            </a:r>
            <a:r>
              <a:rPr lang="cs-CZ" dirty="0" smtClean="0">
                <a:solidFill>
                  <a:srgbClr val="0000FF"/>
                </a:solidFill>
              </a:rPr>
              <a:t>/</a:t>
            </a:r>
            <a:r>
              <a:rPr lang="en-US" dirty="0" smtClean="0">
                <a:solidFill>
                  <a:srgbClr val="0000FF"/>
                </a:solidFill>
              </a:rPr>
              <a:t>p&gt;</a:t>
            </a:r>
            <a:br>
              <a:rPr lang="en-US" dirty="0" smtClean="0">
                <a:solidFill>
                  <a:srgbClr val="0000FF"/>
                </a:solidFill>
              </a:rPr>
            </a:br>
            <a:r>
              <a:rPr lang="en-US" dirty="0" smtClean="0">
                <a:solidFill>
                  <a:srgbClr val="0000FF"/>
                </a:solidFill>
              </a:rPr>
              <a:t>&lt;p&gt;</a:t>
            </a:r>
            <a:r>
              <a:rPr lang="en-US" dirty="0" smtClean="0"/>
              <a:t> t</a:t>
            </a:r>
            <a:r>
              <a:rPr lang="cs-CZ" dirty="0" err="1" smtClean="0"/>
              <a:t>ext</a:t>
            </a:r>
            <a:r>
              <a:rPr lang="cs-CZ" dirty="0" smtClean="0"/>
              <a:t> </a:t>
            </a:r>
            <a:r>
              <a:rPr lang="en-US" dirty="0" smtClean="0"/>
              <a:t>2</a:t>
            </a:r>
            <a:r>
              <a:rPr lang="en-US" dirty="0" smtClean="0">
                <a:solidFill>
                  <a:srgbClr val="0000FF"/>
                </a:solidFill>
              </a:rPr>
              <a:t>&lt;</a:t>
            </a:r>
            <a:r>
              <a:rPr lang="cs-CZ" dirty="0" smtClean="0">
                <a:solidFill>
                  <a:srgbClr val="0000FF"/>
                </a:solidFill>
              </a:rPr>
              <a:t>/</a:t>
            </a:r>
            <a:r>
              <a:rPr lang="en-US" dirty="0" smtClean="0">
                <a:solidFill>
                  <a:srgbClr val="0000FF"/>
                </a:solidFill>
              </a:rPr>
              <a:t>p&gt;</a:t>
            </a:r>
            <a:endParaRPr lang="cs-CZ" dirty="0" smtClean="0"/>
          </a:p>
          <a:p>
            <a:pPr marL="0">
              <a:spcBef>
                <a:spcPts val="1200"/>
              </a:spcBef>
              <a:buNone/>
            </a:pPr>
            <a:r>
              <a:rPr lang="en-US" dirty="0" smtClean="0">
                <a:solidFill>
                  <a:srgbClr val="0000FF"/>
                </a:solidFill>
              </a:rPr>
              <a:t>&lt;</a:t>
            </a:r>
            <a:r>
              <a:rPr lang="cs-CZ" dirty="0" smtClean="0">
                <a:solidFill>
                  <a:srgbClr val="0000FF"/>
                </a:solidFill>
              </a:rPr>
              <a:t>h1</a:t>
            </a:r>
            <a:r>
              <a:rPr lang="en-US" dirty="0" smtClean="0">
                <a:solidFill>
                  <a:srgbClr val="0000FF"/>
                </a:solidFill>
              </a:rPr>
              <a:t>&gt;</a:t>
            </a:r>
            <a:r>
              <a:rPr lang="en-US" dirty="0" smtClean="0"/>
              <a:t> N</a:t>
            </a:r>
            <a:r>
              <a:rPr lang="cs-CZ" dirty="0" err="1" smtClean="0"/>
              <a:t>adpis</a:t>
            </a:r>
            <a:r>
              <a:rPr lang="cs-CZ" dirty="0" smtClean="0"/>
              <a:t> </a:t>
            </a:r>
            <a:r>
              <a:rPr lang="en-US" dirty="0" smtClean="0"/>
              <a:t>2</a:t>
            </a:r>
            <a:r>
              <a:rPr lang="en-US" dirty="0" smtClean="0">
                <a:solidFill>
                  <a:srgbClr val="0000FF"/>
                </a:solidFill>
              </a:rPr>
              <a:t>&lt;</a:t>
            </a:r>
            <a:r>
              <a:rPr lang="cs-CZ" dirty="0" smtClean="0">
                <a:solidFill>
                  <a:srgbClr val="0000FF"/>
                </a:solidFill>
              </a:rPr>
              <a:t>/h1</a:t>
            </a:r>
            <a:r>
              <a:rPr lang="en-US" dirty="0" smtClean="0">
                <a:solidFill>
                  <a:srgbClr val="0000FF"/>
                </a:solidFill>
              </a:rPr>
              <a:t>&gt;</a:t>
            </a:r>
            <a:br>
              <a:rPr lang="en-US" dirty="0" smtClean="0">
                <a:solidFill>
                  <a:srgbClr val="0000FF"/>
                </a:solidFill>
              </a:rPr>
            </a:br>
            <a:r>
              <a:rPr lang="en-US" dirty="0" smtClean="0">
                <a:solidFill>
                  <a:srgbClr val="0000FF"/>
                </a:solidFill>
              </a:rPr>
              <a:t>&lt;p&gt;</a:t>
            </a:r>
            <a:r>
              <a:rPr lang="en-US" dirty="0" smtClean="0"/>
              <a:t> t</a:t>
            </a:r>
            <a:r>
              <a:rPr lang="cs-CZ" dirty="0" err="1" smtClean="0"/>
              <a:t>ext</a:t>
            </a:r>
            <a:r>
              <a:rPr lang="cs-CZ" dirty="0" smtClean="0"/>
              <a:t> 3</a:t>
            </a:r>
            <a:r>
              <a:rPr lang="en-US" dirty="0" smtClean="0">
                <a:solidFill>
                  <a:srgbClr val="0000FF"/>
                </a:solidFill>
              </a:rPr>
              <a:t>&lt;</a:t>
            </a:r>
            <a:r>
              <a:rPr lang="cs-CZ" dirty="0" smtClean="0">
                <a:solidFill>
                  <a:srgbClr val="0000FF"/>
                </a:solidFill>
              </a:rPr>
              <a:t>/</a:t>
            </a:r>
            <a:r>
              <a:rPr lang="en-US" dirty="0" smtClean="0">
                <a:solidFill>
                  <a:srgbClr val="0000FF"/>
                </a:solidFill>
              </a:rPr>
              <a:t>p&gt;</a:t>
            </a:r>
            <a:br>
              <a:rPr lang="en-US" dirty="0" smtClean="0">
                <a:solidFill>
                  <a:srgbClr val="0000FF"/>
                </a:solidFill>
              </a:rPr>
            </a:br>
            <a:r>
              <a:rPr lang="en-US" dirty="0" smtClean="0">
                <a:solidFill>
                  <a:srgbClr val="0000FF"/>
                </a:solidFill>
              </a:rPr>
              <a:t>&lt;p&gt;</a:t>
            </a:r>
            <a:r>
              <a:rPr lang="en-US" dirty="0" smtClean="0"/>
              <a:t> t</a:t>
            </a:r>
            <a:r>
              <a:rPr lang="cs-CZ" dirty="0" err="1" smtClean="0"/>
              <a:t>ext</a:t>
            </a:r>
            <a:r>
              <a:rPr lang="cs-CZ" dirty="0" smtClean="0"/>
              <a:t> 4</a:t>
            </a:r>
            <a:r>
              <a:rPr lang="en-US" dirty="0" smtClean="0">
                <a:solidFill>
                  <a:srgbClr val="0000FF"/>
                </a:solidFill>
              </a:rPr>
              <a:t>&lt;</a:t>
            </a:r>
            <a:r>
              <a:rPr lang="cs-CZ" dirty="0" smtClean="0">
                <a:solidFill>
                  <a:srgbClr val="0000FF"/>
                </a:solidFill>
              </a:rPr>
              <a:t>/</a:t>
            </a:r>
            <a:r>
              <a:rPr lang="en-US" dirty="0" smtClean="0">
                <a:solidFill>
                  <a:srgbClr val="0000FF"/>
                </a:solidFill>
              </a:rPr>
              <a:t>p&gt;</a:t>
            </a:r>
            <a:endParaRPr lang="cs-CZ" dirty="0" smtClean="0">
              <a:solidFill>
                <a:srgbClr val="0000FF"/>
              </a:solidFill>
            </a:endParaRPr>
          </a:p>
          <a:p>
            <a:pPr marL="0">
              <a:spcBef>
                <a:spcPts val="600"/>
              </a:spcBef>
              <a:buNone/>
            </a:pPr>
            <a:r>
              <a:rPr lang="en-US" dirty="0" smtClean="0">
                <a:solidFill>
                  <a:srgbClr val="0000FF"/>
                </a:solidFill>
              </a:rPr>
              <a:t>&lt;/</a:t>
            </a:r>
            <a:r>
              <a:rPr lang="cs-CZ" dirty="0" smtClean="0">
                <a:solidFill>
                  <a:srgbClr val="0000FF"/>
                </a:solidFill>
              </a:rPr>
              <a:t>body</a:t>
            </a:r>
            <a:r>
              <a:rPr lang="en-US" dirty="0" smtClean="0">
                <a:solidFill>
                  <a:srgbClr val="0000FF"/>
                </a:solidFill>
              </a:rPr>
              <a:t>&gt; &lt;</a:t>
            </a:r>
            <a:r>
              <a:rPr lang="cs-CZ" dirty="0" smtClean="0">
                <a:solidFill>
                  <a:srgbClr val="0000FF"/>
                </a:solidFill>
              </a:rPr>
              <a:t>/</a:t>
            </a:r>
            <a:r>
              <a:rPr lang="cs-CZ" dirty="0" err="1" smtClean="0">
                <a:solidFill>
                  <a:srgbClr val="0000FF"/>
                </a:solidFill>
              </a:rPr>
              <a:t>html</a:t>
            </a:r>
            <a:r>
              <a:rPr lang="en-US" dirty="0" smtClean="0">
                <a:solidFill>
                  <a:srgbClr val="0000FF"/>
                </a:solidFill>
              </a:rPr>
              <a:t>&gt;</a:t>
            </a:r>
            <a:endParaRPr lang="cs-CZ" dirty="0" smtClean="0">
              <a:solidFill>
                <a:srgbClr val="0000FF"/>
              </a:solidFill>
            </a:endParaRPr>
          </a:p>
          <a:p>
            <a:pPr marL="0" indent="0">
              <a:spcBef>
                <a:spcPts val="1200"/>
              </a:spcBef>
              <a:buNone/>
            </a:pPr>
            <a:endParaRPr lang="cs-CZ" dirty="0" smtClean="0"/>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39</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CSS  - externí soubor</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grpSp>
        <p:nvGrpSpPr>
          <p:cNvPr id="11" name="Skupina 10"/>
          <p:cNvGrpSpPr/>
          <p:nvPr/>
        </p:nvGrpSpPr>
        <p:grpSpPr>
          <a:xfrm>
            <a:off x="3143240" y="4143380"/>
            <a:ext cx="3006687" cy="2143140"/>
            <a:chOff x="4643438" y="3786190"/>
            <a:chExt cx="3006687" cy="2143140"/>
          </a:xfrm>
        </p:grpSpPr>
        <p:sp>
          <p:nvSpPr>
            <p:cNvPr id="8" name="Zástupný symbol pro obsah 1"/>
            <p:cNvSpPr txBox="1">
              <a:spLocks/>
            </p:cNvSpPr>
            <p:nvPr/>
          </p:nvSpPr>
          <p:spPr bwMode="auto">
            <a:xfrm>
              <a:off x="4643438" y="4214818"/>
              <a:ext cx="3006687" cy="1714512"/>
            </a:xfrm>
            <a:prstGeom prst="rect">
              <a:avLst/>
            </a:prstGeom>
            <a:noFill/>
            <a:ln w="12700">
              <a:solidFill>
                <a:schemeClr val="tx1"/>
              </a:solidFill>
              <a:miter lim="800000"/>
              <a:headEnd/>
              <a:tailEnd/>
            </a:ln>
          </p:spPr>
          <p:txBody>
            <a:bodyPr vert="horz" wrap="square" lIns="91440" tIns="45720" rIns="91440" bIns="45720" numCol="1" anchor="t" anchorCtr="0" compatLnSpc="1">
              <a:prstTxWarp prst="textNoShape">
                <a:avLst/>
              </a:prstTxWarp>
            </a:bodyPr>
            <a:lstStyle/>
            <a:p>
              <a:pPr lvl="0" eaLnBrk="0" hangingPunct="0">
                <a:spcBef>
                  <a:spcPts val="1200"/>
                </a:spcBef>
              </a:pPr>
              <a:r>
                <a:rPr lang="en-US" sz="1600" b="1" dirty="0" smtClean="0">
                  <a:solidFill>
                    <a:srgbClr val="9A0000"/>
                  </a:solidFill>
                </a:rPr>
                <a:t>h1 {</a:t>
              </a:r>
              <a:r>
                <a:rPr lang="en-US" sz="1600" b="1" dirty="0" smtClean="0">
                  <a:solidFill>
                    <a:srgbClr val="0000FF"/>
                  </a:solidFill>
                </a:rPr>
                <a:t>text-align:</a:t>
              </a:r>
              <a:r>
                <a:rPr lang="en-US" sz="1600" b="1" dirty="0" smtClean="0">
                  <a:solidFill>
                    <a:srgbClr val="9A0000"/>
                  </a:solidFill>
                </a:rPr>
                <a:t> </a:t>
              </a:r>
              <a:r>
                <a:rPr lang="en-US" sz="1600" b="1" dirty="0" smtClean="0">
                  <a:solidFill>
                    <a:srgbClr val="FF0000"/>
                  </a:solidFill>
                </a:rPr>
                <a:t>center;</a:t>
              </a:r>
              <a:r>
                <a:rPr lang="en-US" sz="1600" b="1" dirty="0" smtClean="0">
                  <a:solidFill>
                    <a:srgbClr val="9A0000"/>
                  </a:solidFill>
                </a:rPr>
                <a:t>}</a:t>
              </a:r>
              <a:br>
                <a:rPr lang="en-US" sz="1600" b="1" dirty="0" smtClean="0">
                  <a:solidFill>
                    <a:srgbClr val="9A0000"/>
                  </a:solidFill>
                </a:rPr>
              </a:br>
              <a:r>
                <a:rPr lang="en-US" sz="1600" b="1" dirty="0" smtClean="0">
                  <a:solidFill>
                    <a:srgbClr val="9A0000"/>
                  </a:solidFill>
                </a:rPr>
                <a:t>p {</a:t>
              </a:r>
              <a:r>
                <a:rPr lang="en-US" sz="1600" b="1" dirty="0" smtClean="0">
                  <a:solidFill>
                    <a:srgbClr val="0000FF"/>
                  </a:solidFill>
                </a:rPr>
                <a:t>text-align:</a:t>
              </a:r>
              <a:r>
                <a:rPr lang="en-US" sz="1600" b="1" dirty="0" smtClean="0">
                  <a:solidFill>
                    <a:srgbClr val="9A0000"/>
                  </a:solidFill>
                </a:rPr>
                <a:t> </a:t>
              </a:r>
              <a:r>
                <a:rPr lang="en-US" sz="1600" b="1" dirty="0" smtClean="0">
                  <a:solidFill>
                    <a:srgbClr val="FF0000"/>
                  </a:solidFill>
                </a:rPr>
                <a:t>justify;</a:t>
              </a:r>
              <a:r>
                <a:rPr lang="en-US" sz="1600" b="1" dirty="0" smtClean="0">
                  <a:solidFill>
                    <a:srgbClr val="9A0000"/>
                  </a:solidFill>
                </a:rPr>
                <a:t>}</a:t>
              </a:r>
              <a:endParaRPr kumimoji="0" lang="cs-CZ" sz="16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9" name="Zástupný symbol pro obsah 1"/>
            <p:cNvSpPr txBox="1">
              <a:spLocks/>
            </p:cNvSpPr>
            <p:nvPr/>
          </p:nvSpPr>
          <p:spPr bwMode="auto">
            <a:xfrm>
              <a:off x="4643438" y="3786190"/>
              <a:ext cx="3006687" cy="428628"/>
            </a:xfrm>
            <a:prstGeom prst="rect">
              <a:avLst/>
            </a:prstGeom>
            <a:noFill/>
            <a:ln w="12700">
              <a:solidFill>
                <a:schemeClr val="tx1"/>
              </a:solidFill>
              <a:miter lim="800000"/>
              <a:headEnd/>
              <a:tailEnd/>
            </a:ln>
          </p:spPr>
          <p:txBody>
            <a:bodyPr vert="horz" wrap="square" lIns="91440" tIns="45720" rIns="91440" bIns="45720" numCol="1" anchor="t" anchorCtr="0" compatLnSpc="1">
              <a:prstTxWarp prst="textNoShape">
                <a:avLst/>
              </a:prstTxWarp>
            </a:bodyPr>
            <a:lstStyle/>
            <a:p>
              <a:pPr lvl="0" eaLnBrk="0" hangingPunct="0">
                <a:spcBef>
                  <a:spcPts val="1200"/>
                </a:spcBef>
              </a:pPr>
              <a:r>
                <a:rPr lang="cs-CZ" sz="1600" b="1" dirty="0" smtClean="0"/>
                <a:t>obsah souboru styly.</a:t>
              </a:r>
              <a:r>
                <a:rPr lang="cs-CZ" sz="1600" b="1" dirty="0" err="1" smtClean="0"/>
                <a:t>css</a:t>
              </a:r>
              <a:endParaRPr kumimoji="0" lang="cs-CZ" sz="1600" b="1" i="0" u="none" strike="noStrike" kern="0" cap="none" spc="0" normalizeH="0" baseline="0" noProof="0" dirty="0" smtClean="0">
                <a:ln>
                  <a:noFill/>
                </a:ln>
                <a:effectLst/>
                <a:uLnTx/>
                <a:uFillTx/>
                <a:latin typeface="+mn-lt"/>
                <a:ea typeface="+mn-ea"/>
                <a:cs typeface="+mn-cs"/>
              </a:endParaRPr>
            </a:p>
          </p:txBody>
        </p:sp>
      </p:grpSp>
      <p:pic>
        <p:nvPicPr>
          <p:cNvPr id="12" name="Obrázek 11" descr="css3.png"/>
          <p:cNvPicPr>
            <a:picLocks noChangeAspect="1"/>
          </p:cNvPicPr>
          <p:nvPr/>
        </p:nvPicPr>
        <p:blipFill>
          <a:blip r:embed="rId3"/>
          <a:stretch>
            <a:fillRect/>
          </a:stretch>
        </p:blipFill>
        <p:spPr>
          <a:xfrm>
            <a:off x="6357950" y="3000372"/>
            <a:ext cx="2465528" cy="3313600"/>
          </a:xfrm>
          <a:prstGeom prst="rect">
            <a:avLst/>
          </a:prstGeom>
          <a:ln w="9525" cap="rnd">
            <a:solidFill>
              <a:schemeClr val="tx1"/>
            </a:solid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lvl="0"/>
            <a:r>
              <a:rPr lang="cs-CZ" dirty="0" smtClean="0">
                <a:hlinkClick r:id="rId2" action="ppaction://hlinksldjump"/>
              </a:rPr>
              <a:t>Webová stránka</a:t>
            </a:r>
            <a:endParaRPr lang="cs-CZ" dirty="0" smtClean="0"/>
          </a:p>
          <a:p>
            <a:pPr lvl="0"/>
            <a:r>
              <a:rPr lang="cs-CZ" dirty="0" smtClean="0">
                <a:hlinkClick r:id="rId3" action="ppaction://hlinksldjump"/>
              </a:rPr>
              <a:t>Hypertextové odkazy</a:t>
            </a:r>
            <a:endParaRPr lang="cs-CZ" dirty="0" smtClean="0"/>
          </a:p>
          <a:p>
            <a:pPr lvl="0"/>
            <a:r>
              <a:rPr lang="cs-CZ" dirty="0" smtClean="0">
                <a:hlinkClick r:id="rId4" action="ppaction://hlinksldjump"/>
              </a:rPr>
              <a:t>Obrázky</a:t>
            </a:r>
            <a:endParaRPr lang="cs-CZ" dirty="0" smtClean="0"/>
          </a:p>
          <a:p>
            <a:r>
              <a:rPr lang="cs-CZ" dirty="0" smtClean="0">
                <a:hlinkClick r:id="rId5" action="ppaction://hlinksldjump"/>
              </a:rPr>
              <a:t>Seznamy</a:t>
            </a:r>
            <a:endParaRPr lang="cs-CZ" dirty="0" smtClean="0"/>
          </a:p>
          <a:p>
            <a:pPr lvl="0"/>
            <a:r>
              <a:rPr lang="cs-CZ" dirty="0" smtClean="0">
                <a:hlinkClick r:id="rId6" action="ppaction://hlinksldjump"/>
              </a:rPr>
              <a:t>Tabulky, formuláře</a:t>
            </a:r>
            <a:endParaRPr lang="cs-CZ" dirty="0" smtClean="0"/>
          </a:p>
          <a:p>
            <a:pPr lvl="0"/>
            <a:r>
              <a:rPr lang="cs-CZ" dirty="0" smtClean="0">
                <a:hlinkClick r:id="rId7" action="ppaction://hlinksldjump"/>
              </a:rPr>
              <a:t>Navigace na stránkách</a:t>
            </a:r>
            <a:endParaRPr lang="cs-CZ" dirty="0" smtClean="0"/>
          </a:p>
          <a:p>
            <a:endParaRPr lang="cs-CZ" dirty="0" smtClean="0"/>
          </a:p>
          <a:p>
            <a:endParaRPr lang="cs-CZ" dirty="0" smtClean="0"/>
          </a:p>
        </p:txBody>
      </p:sp>
      <p:sp>
        <p:nvSpPr>
          <p:cNvPr id="3" name="Zástupný symbol pro zápatí 2"/>
          <p:cNvSpPr>
            <a:spLocks noGrp="1"/>
          </p:cNvSpPr>
          <p:nvPr>
            <p:ph type="ftr" sz="quarter" idx="10"/>
          </p:nvPr>
        </p:nvSpPr>
        <p:spPr/>
        <p:txBody>
          <a:bodyPr/>
          <a:lstStyle/>
          <a:p>
            <a:pPr>
              <a:defRPr/>
            </a:pPr>
            <a:r>
              <a:rPr lang="cs-CZ" dirty="0" smtClean="0"/>
              <a:t>Tvorba webových stránek</a:t>
            </a:r>
          </a:p>
        </p:txBody>
      </p:sp>
      <p:sp>
        <p:nvSpPr>
          <p:cNvPr id="4" name="Zástupný symbol pro číslo snímku 3"/>
          <p:cNvSpPr>
            <a:spLocks noGrp="1"/>
          </p:cNvSpPr>
          <p:nvPr>
            <p:ph type="sldNum" sz="quarter" idx="4"/>
          </p:nvPr>
        </p:nvSpPr>
        <p:spPr/>
        <p:txBody>
          <a:bodyPr/>
          <a:lstStyle/>
          <a:p>
            <a:pPr>
              <a:defRPr/>
            </a:pPr>
            <a:r>
              <a:rPr lang="cs-CZ" smtClean="0"/>
              <a:t>číslo </a:t>
            </a:r>
            <a:r>
              <a:rPr lang="cs-CZ" b="0" smtClean="0"/>
              <a:t>snímku</a:t>
            </a:r>
            <a:r>
              <a:rPr lang="cs-CZ" smtClean="0"/>
              <a:t> </a:t>
            </a:r>
            <a:fld id="{596809EC-130A-4C23-AB6C-E531387A786D}" type="slidenum">
              <a:rPr lang="cs-CZ" smtClean="0"/>
              <a:pPr>
                <a:defRPr/>
              </a:pPr>
              <a:t>4</a:t>
            </a:fld>
            <a:endParaRPr lang="cs-CZ" dirty="0"/>
          </a:p>
        </p:txBody>
      </p:sp>
      <p:sp>
        <p:nvSpPr>
          <p:cNvPr id="5" name="Zástupný symbol pro datum 4"/>
          <p:cNvSpPr>
            <a:spLocks noGrp="1"/>
          </p:cNvSpPr>
          <p:nvPr>
            <p:ph type="dt" sz="half" idx="2"/>
          </p:nvPr>
        </p:nvSpPr>
        <p:spPr/>
        <p:txBody>
          <a:bodyPr/>
          <a:lstStyle/>
          <a:p>
            <a:pPr>
              <a:defRPr/>
            </a:pPr>
            <a:fld id="{86BDFC7E-718B-416B-9660-7FBE06DEDD6F}" type="datetime1">
              <a:rPr lang="cs-CZ" smtClean="0"/>
              <a:pPr>
                <a:defRPr/>
              </a:pPr>
              <a:t>16. 1. 2017</a:t>
            </a:fld>
            <a:endParaRPr lang="cs-CZ"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35975" cy="4392612"/>
          </a:xfrm>
        </p:spPr>
        <p:txBody>
          <a:bodyPr/>
          <a:lstStyle/>
          <a:p>
            <a:pPr marL="0" indent="0">
              <a:spcBef>
                <a:spcPts val="1200"/>
              </a:spcBef>
              <a:buNone/>
            </a:pPr>
            <a:r>
              <a:rPr lang="cs-CZ" dirty="0" smtClean="0"/>
              <a:t>Syntaktická pravidla:</a:t>
            </a:r>
          </a:p>
          <a:p>
            <a:pPr marL="180000" indent="360000">
              <a:spcBef>
                <a:spcPts val="600"/>
              </a:spcBef>
              <a:buFont typeface="Arial" pitchFamily="34" charset="0"/>
              <a:buChar char="•"/>
            </a:pPr>
            <a:r>
              <a:rPr lang="cs-CZ" dirty="0" smtClean="0"/>
              <a:t>jednotlivé definice vlastností se oddělují středníky</a:t>
            </a:r>
          </a:p>
          <a:p>
            <a:pPr marL="180000" indent="360000">
              <a:spcBef>
                <a:spcPts val="600"/>
              </a:spcBef>
              <a:buFont typeface="Arial" pitchFamily="34" charset="0"/>
              <a:buChar char="•"/>
            </a:pPr>
            <a:r>
              <a:rPr lang="cs-CZ" dirty="0" smtClean="0"/>
              <a:t>pokud je vlastnost uvedena víckrát, platí ta poslední</a:t>
            </a:r>
          </a:p>
          <a:p>
            <a:pPr marL="180000" indent="360000">
              <a:spcBef>
                <a:spcPts val="600"/>
              </a:spcBef>
              <a:buFont typeface="Arial" pitchFamily="34" charset="0"/>
              <a:buChar char="•"/>
            </a:pPr>
            <a:r>
              <a:rPr lang="cs-CZ" dirty="0" smtClean="0"/>
              <a:t>u rozměrů se uvádí jednotky </a:t>
            </a:r>
            <a:r>
              <a:rPr lang="en-US" dirty="0" smtClean="0"/>
              <a:t>%</a:t>
            </a:r>
            <a:r>
              <a:rPr lang="cs-CZ" dirty="0" smtClean="0"/>
              <a:t>, </a:t>
            </a:r>
            <a:r>
              <a:rPr lang="cs-CZ" dirty="0" err="1" smtClean="0"/>
              <a:t>em</a:t>
            </a:r>
            <a:r>
              <a:rPr lang="cs-CZ" dirty="0" smtClean="0"/>
              <a:t>, ex, </a:t>
            </a:r>
            <a:r>
              <a:rPr lang="cs-CZ" dirty="0" err="1" smtClean="0"/>
              <a:t>px</a:t>
            </a:r>
            <a:r>
              <a:rPr lang="cs-CZ" dirty="0" smtClean="0"/>
              <a:t>, cm, mm</a:t>
            </a:r>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40</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CSS vlastnosti</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35975" cy="4392612"/>
          </a:xfrm>
        </p:spPr>
        <p:txBody>
          <a:bodyPr/>
          <a:lstStyle/>
          <a:p>
            <a:pPr marL="0" indent="0">
              <a:spcBef>
                <a:spcPts val="1200"/>
              </a:spcBef>
              <a:buNone/>
            </a:pPr>
            <a:r>
              <a:rPr lang="cs-CZ" dirty="0" smtClean="0"/>
              <a:t>Formátování jenom prostřednictvím příkazů samozřejmě nestačí, budeme-li potřebovat různé nadpisy, odstavce, nebo buňky tabulek, použijeme třídy (</a:t>
            </a:r>
            <a:r>
              <a:rPr lang="cs-CZ" dirty="0" err="1" smtClean="0"/>
              <a:t>class</a:t>
            </a:r>
            <a:r>
              <a:rPr lang="cs-CZ" dirty="0" smtClean="0"/>
              <a:t>).</a:t>
            </a:r>
          </a:p>
          <a:p>
            <a:pPr marL="0" indent="0">
              <a:spcBef>
                <a:spcPts val="1200"/>
              </a:spcBef>
              <a:buNone/>
            </a:pPr>
            <a:r>
              <a:rPr lang="en-US" dirty="0" smtClean="0">
                <a:solidFill>
                  <a:srgbClr val="0000FF"/>
                </a:solidFill>
              </a:rPr>
              <a:t>&lt;</a:t>
            </a:r>
            <a:r>
              <a:rPr lang="cs-CZ" dirty="0" err="1" smtClean="0">
                <a:solidFill>
                  <a:srgbClr val="0000FF"/>
                </a:solidFill>
              </a:rPr>
              <a:t>html</a:t>
            </a:r>
            <a:r>
              <a:rPr lang="en-US" dirty="0" smtClean="0">
                <a:solidFill>
                  <a:srgbClr val="0000FF"/>
                </a:solidFill>
              </a:rPr>
              <a:t>&gt; </a:t>
            </a:r>
            <a:r>
              <a:rPr lang="cs-CZ" dirty="0" smtClean="0">
                <a:solidFill>
                  <a:srgbClr val="0000FF"/>
                </a:solidFill>
              </a:rPr>
              <a:t/>
            </a:r>
            <a:br>
              <a:rPr lang="cs-CZ" dirty="0" smtClean="0">
                <a:solidFill>
                  <a:srgbClr val="0000FF"/>
                </a:solidFill>
              </a:rPr>
            </a:br>
            <a:r>
              <a:rPr lang="en-US" dirty="0" smtClean="0">
                <a:solidFill>
                  <a:srgbClr val="0000FF"/>
                </a:solidFill>
              </a:rPr>
              <a:t>&lt;</a:t>
            </a:r>
            <a:r>
              <a:rPr lang="cs-CZ" dirty="0" err="1" smtClean="0">
                <a:solidFill>
                  <a:srgbClr val="0000FF"/>
                </a:solidFill>
              </a:rPr>
              <a:t>head</a:t>
            </a:r>
            <a:r>
              <a:rPr lang="en-US" dirty="0" smtClean="0">
                <a:solidFill>
                  <a:srgbClr val="0000FF"/>
                </a:solidFill>
              </a:rPr>
              <a:t>&gt; </a:t>
            </a:r>
            <a:r>
              <a:rPr lang="cs-CZ" dirty="0" smtClean="0">
                <a:solidFill>
                  <a:srgbClr val="0000FF"/>
                </a:solidFill>
              </a:rPr>
              <a:t/>
            </a:r>
            <a:br>
              <a:rPr lang="cs-CZ" dirty="0" smtClean="0">
                <a:solidFill>
                  <a:srgbClr val="0000FF"/>
                </a:solidFill>
              </a:rPr>
            </a:br>
            <a:r>
              <a:rPr lang="en-US" dirty="0" smtClean="0">
                <a:solidFill>
                  <a:srgbClr val="0000FF"/>
                </a:solidFill>
              </a:rPr>
              <a:t> &lt;style</a:t>
            </a:r>
            <a:r>
              <a:rPr lang="en-US" sz="1400" dirty="0" smtClean="0"/>
              <a:t> </a:t>
            </a:r>
            <a:r>
              <a:rPr lang="en-US" dirty="0" smtClean="0">
                <a:solidFill>
                  <a:srgbClr val="9A0000"/>
                </a:solidFill>
              </a:rPr>
              <a:t>type=</a:t>
            </a:r>
            <a:r>
              <a:rPr lang="en-US" dirty="0" smtClean="0">
                <a:solidFill>
                  <a:srgbClr val="168028"/>
                </a:solidFill>
              </a:rPr>
              <a:t>"text/</a:t>
            </a:r>
            <a:r>
              <a:rPr lang="en-US" dirty="0" err="1" smtClean="0">
                <a:solidFill>
                  <a:srgbClr val="168028"/>
                </a:solidFill>
              </a:rPr>
              <a:t>css</a:t>
            </a:r>
            <a:r>
              <a:rPr lang="en-US" dirty="0" smtClean="0">
                <a:solidFill>
                  <a:srgbClr val="168028"/>
                </a:solidFill>
              </a:rPr>
              <a:t>"</a:t>
            </a:r>
            <a:r>
              <a:rPr lang="en-US" dirty="0" smtClean="0">
                <a:solidFill>
                  <a:srgbClr val="0000FF"/>
                </a:solidFill>
              </a:rPr>
              <a:t>&gt;</a:t>
            </a:r>
            <a:br>
              <a:rPr lang="en-US" dirty="0" smtClean="0">
                <a:solidFill>
                  <a:srgbClr val="0000FF"/>
                </a:solidFill>
              </a:rPr>
            </a:br>
            <a:r>
              <a:rPr lang="cs-CZ" dirty="0" smtClean="0">
                <a:solidFill>
                  <a:srgbClr val="0000FF"/>
                </a:solidFill>
              </a:rPr>
              <a:t>  </a:t>
            </a:r>
            <a:r>
              <a:rPr lang="en-US" dirty="0" smtClean="0">
                <a:solidFill>
                  <a:srgbClr val="9A0000"/>
                </a:solidFill>
              </a:rPr>
              <a:t>h1</a:t>
            </a:r>
            <a:r>
              <a:rPr lang="cs-CZ" dirty="0" smtClean="0">
                <a:solidFill>
                  <a:srgbClr val="9A0000"/>
                </a:solidFill>
              </a:rPr>
              <a:t>.</a:t>
            </a:r>
            <a:r>
              <a:rPr lang="cs-CZ" dirty="0" err="1" smtClean="0">
                <a:solidFill>
                  <a:srgbClr val="9A0000"/>
                </a:solidFill>
              </a:rPr>
              <a:t>cerveny</a:t>
            </a:r>
            <a:r>
              <a:rPr lang="en-US" dirty="0" smtClean="0">
                <a:solidFill>
                  <a:srgbClr val="9A0000"/>
                </a:solidFill>
              </a:rPr>
              <a:t> {</a:t>
            </a:r>
            <a:r>
              <a:rPr lang="cs-CZ" dirty="0" err="1" smtClean="0">
                <a:solidFill>
                  <a:srgbClr val="0000FF"/>
                </a:solidFill>
              </a:rPr>
              <a:t>color</a:t>
            </a:r>
            <a:r>
              <a:rPr lang="en-US" dirty="0" smtClean="0">
                <a:solidFill>
                  <a:srgbClr val="0000FF"/>
                </a:solidFill>
              </a:rPr>
              <a:t>:</a:t>
            </a:r>
            <a:r>
              <a:rPr lang="en-US" dirty="0" smtClean="0">
                <a:solidFill>
                  <a:srgbClr val="9A0000"/>
                </a:solidFill>
              </a:rPr>
              <a:t> </a:t>
            </a:r>
            <a:r>
              <a:rPr lang="cs-CZ" dirty="0" err="1" smtClean="0">
                <a:solidFill>
                  <a:srgbClr val="FF0000"/>
                </a:solidFill>
              </a:rPr>
              <a:t>red</a:t>
            </a:r>
            <a:r>
              <a:rPr lang="en-US" dirty="0" smtClean="0">
                <a:solidFill>
                  <a:srgbClr val="FF0000"/>
                </a:solidFill>
              </a:rPr>
              <a:t>;</a:t>
            </a:r>
            <a:r>
              <a:rPr lang="en-US" dirty="0" smtClean="0">
                <a:solidFill>
                  <a:srgbClr val="9A0000"/>
                </a:solidFill>
              </a:rPr>
              <a:t>}</a:t>
            </a:r>
            <a:br>
              <a:rPr lang="en-US" dirty="0" smtClean="0">
                <a:solidFill>
                  <a:srgbClr val="9A0000"/>
                </a:solidFill>
              </a:rPr>
            </a:br>
            <a:r>
              <a:rPr lang="cs-CZ" dirty="0" smtClean="0">
                <a:solidFill>
                  <a:srgbClr val="9A0000"/>
                </a:solidFill>
              </a:rPr>
              <a:t>  </a:t>
            </a:r>
            <a:r>
              <a:rPr lang="en-US" dirty="0" smtClean="0">
                <a:solidFill>
                  <a:srgbClr val="9A0000"/>
                </a:solidFill>
              </a:rPr>
              <a:t>h1</a:t>
            </a:r>
            <a:r>
              <a:rPr lang="cs-CZ" dirty="0" smtClean="0">
                <a:solidFill>
                  <a:srgbClr val="9A0000"/>
                </a:solidFill>
              </a:rPr>
              <a:t>.zeleny</a:t>
            </a:r>
            <a:r>
              <a:rPr lang="en-US" dirty="0" smtClean="0">
                <a:solidFill>
                  <a:srgbClr val="9A0000"/>
                </a:solidFill>
              </a:rPr>
              <a:t> {</a:t>
            </a:r>
            <a:r>
              <a:rPr lang="cs-CZ" dirty="0" err="1" smtClean="0">
                <a:solidFill>
                  <a:srgbClr val="0000FF"/>
                </a:solidFill>
              </a:rPr>
              <a:t>color</a:t>
            </a:r>
            <a:r>
              <a:rPr lang="en-US" dirty="0" smtClean="0">
                <a:solidFill>
                  <a:srgbClr val="0000FF"/>
                </a:solidFill>
              </a:rPr>
              <a:t>:</a:t>
            </a:r>
            <a:r>
              <a:rPr lang="en-US" dirty="0" smtClean="0">
                <a:solidFill>
                  <a:srgbClr val="9A0000"/>
                </a:solidFill>
              </a:rPr>
              <a:t> </a:t>
            </a:r>
            <a:r>
              <a:rPr lang="cs-CZ" dirty="0" smtClean="0">
                <a:solidFill>
                  <a:srgbClr val="FF0000"/>
                </a:solidFill>
              </a:rPr>
              <a:t>green</a:t>
            </a:r>
            <a:r>
              <a:rPr lang="en-US" dirty="0" smtClean="0">
                <a:solidFill>
                  <a:srgbClr val="FF0000"/>
                </a:solidFill>
              </a:rPr>
              <a:t>;</a:t>
            </a:r>
            <a:r>
              <a:rPr lang="en-US" dirty="0" smtClean="0">
                <a:solidFill>
                  <a:srgbClr val="9A0000"/>
                </a:solidFill>
              </a:rPr>
              <a:t>}</a:t>
            </a:r>
            <a:br>
              <a:rPr lang="en-US" dirty="0" smtClean="0">
                <a:solidFill>
                  <a:srgbClr val="9A0000"/>
                </a:solidFill>
              </a:rPr>
            </a:br>
            <a:r>
              <a:rPr lang="cs-CZ" dirty="0" smtClean="0">
                <a:solidFill>
                  <a:srgbClr val="9A0000"/>
                </a:solidFill>
              </a:rPr>
              <a:t>  .odsazeny</a:t>
            </a:r>
            <a:r>
              <a:rPr lang="en-US" dirty="0" smtClean="0">
                <a:solidFill>
                  <a:srgbClr val="9A0000"/>
                </a:solidFill>
              </a:rPr>
              <a:t> {</a:t>
            </a:r>
            <a:r>
              <a:rPr lang="cs-CZ" dirty="0" err="1" smtClean="0">
                <a:solidFill>
                  <a:srgbClr val="0000FF"/>
                </a:solidFill>
              </a:rPr>
              <a:t>margin</a:t>
            </a:r>
            <a:r>
              <a:rPr lang="cs-CZ" dirty="0" smtClean="0">
                <a:solidFill>
                  <a:srgbClr val="0000FF"/>
                </a:solidFill>
              </a:rPr>
              <a:t>-</a:t>
            </a:r>
            <a:r>
              <a:rPr lang="cs-CZ" dirty="0" err="1" smtClean="0">
                <a:solidFill>
                  <a:srgbClr val="0000FF"/>
                </a:solidFill>
              </a:rPr>
              <a:t>left</a:t>
            </a:r>
            <a:r>
              <a:rPr lang="en-US" dirty="0" smtClean="0">
                <a:solidFill>
                  <a:srgbClr val="0000FF"/>
                </a:solidFill>
              </a:rPr>
              <a:t>:</a:t>
            </a:r>
            <a:r>
              <a:rPr lang="en-US" dirty="0" smtClean="0">
                <a:solidFill>
                  <a:srgbClr val="9A0000"/>
                </a:solidFill>
              </a:rPr>
              <a:t> </a:t>
            </a:r>
            <a:r>
              <a:rPr lang="cs-CZ" dirty="0" smtClean="0">
                <a:solidFill>
                  <a:srgbClr val="FF0000"/>
                </a:solidFill>
              </a:rPr>
              <a:t>2em</a:t>
            </a:r>
            <a:r>
              <a:rPr lang="en-US" dirty="0" smtClean="0">
                <a:solidFill>
                  <a:srgbClr val="FF0000"/>
                </a:solidFill>
              </a:rPr>
              <a:t>;</a:t>
            </a:r>
            <a:r>
              <a:rPr lang="en-US" dirty="0" smtClean="0">
                <a:solidFill>
                  <a:srgbClr val="9A0000"/>
                </a:solidFill>
              </a:rPr>
              <a:t>}</a:t>
            </a:r>
            <a:r>
              <a:rPr lang="cs-CZ" dirty="0" smtClean="0">
                <a:solidFill>
                  <a:srgbClr val="9A0000"/>
                </a:solidFill>
              </a:rPr>
              <a:t/>
            </a:r>
            <a:br>
              <a:rPr lang="cs-CZ" dirty="0" smtClean="0">
                <a:solidFill>
                  <a:srgbClr val="9A0000"/>
                </a:solidFill>
              </a:rPr>
            </a:br>
            <a:r>
              <a:rPr lang="en-US" dirty="0" smtClean="0">
                <a:solidFill>
                  <a:srgbClr val="0000FF"/>
                </a:solidFill>
              </a:rPr>
              <a:t> &lt;</a:t>
            </a:r>
            <a:r>
              <a:rPr lang="cs-CZ" dirty="0" smtClean="0">
                <a:solidFill>
                  <a:srgbClr val="0000FF"/>
                </a:solidFill>
              </a:rPr>
              <a:t>/</a:t>
            </a:r>
            <a:r>
              <a:rPr lang="en-US" dirty="0" smtClean="0">
                <a:solidFill>
                  <a:srgbClr val="0000FF"/>
                </a:solidFill>
              </a:rPr>
              <a:t>style&gt; </a:t>
            </a:r>
            <a:r>
              <a:rPr lang="cs-CZ" dirty="0" smtClean="0"/>
              <a:t/>
            </a:r>
            <a:br>
              <a:rPr lang="cs-CZ" dirty="0" smtClean="0"/>
            </a:br>
            <a:r>
              <a:rPr lang="en-US" dirty="0" smtClean="0">
                <a:solidFill>
                  <a:srgbClr val="0000FF"/>
                </a:solidFill>
              </a:rPr>
              <a:t>&lt;</a:t>
            </a:r>
            <a:r>
              <a:rPr lang="cs-CZ" dirty="0" smtClean="0">
                <a:solidFill>
                  <a:srgbClr val="0000FF"/>
                </a:solidFill>
              </a:rPr>
              <a:t>/</a:t>
            </a:r>
            <a:r>
              <a:rPr lang="cs-CZ" dirty="0" err="1" smtClean="0">
                <a:solidFill>
                  <a:srgbClr val="0000FF"/>
                </a:solidFill>
              </a:rPr>
              <a:t>head</a:t>
            </a:r>
            <a:r>
              <a:rPr lang="en-US" dirty="0" smtClean="0">
                <a:solidFill>
                  <a:srgbClr val="0000FF"/>
                </a:solidFill>
              </a:rPr>
              <a:t>&gt;</a:t>
            </a:r>
            <a:endParaRPr lang="cs-CZ" dirty="0" smtClean="0">
              <a:solidFill>
                <a:srgbClr val="0000FF"/>
              </a:solidFill>
            </a:endParaRPr>
          </a:p>
          <a:p>
            <a:pPr marL="0" indent="0">
              <a:spcBef>
                <a:spcPts val="600"/>
              </a:spcBef>
              <a:buNone/>
            </a:pPr>
            <a:r>
              <a:rPr lang="en-US" dirty="0" smtClean="0">
                <a:solidFill>
                  <a:srgbClr val="0000FF"/>
                </a:solidFill>
              </a:rPr>
              <a:t>&lt;</a:t>
            </a:r>
            <a:r>
              <a:rPr lang="cs-CZ" dirty="0" smtClean="0">
                <a:solidFill>
                  <a:srgbClr val="0000FF"/>
                </a:solidFill>
              </a:rPr>
              <a:t>body</a:t>
            </a:r>
            <a:r>
              <a:rPr lang="en-US" dirty="0" smtClean="0">
                <a:solidFill>
                  <a:srgbClr val="0000FF"/>
                </a:solidFill>
              </a:rPr>
              <a:t>&gt;</a:t>
            </a:r>
            <a:r>
              <a:rPr lang="cs-CZ" dirty="0" smtClean="0">
                <a:solidFill>
                  <a:srgbClr val="0000FF"/>
                </a:solidFill>
              </a:rPr>
              <a:t/>
            </a:r>
            <a:br>
              <a:rPr lang="cs-CZ" dirty="0" smtClean="0">
                <a:solidFill>
                  <a:srgbClr val="0000FF"/>
                </a:solidFill>
              </a:rPr>
            </a:br>
            <a:r>
              <a:rPr lang="cs-CZ" dirty="0" smtClean="0">
                <a:solidFill>
                  <a:srgbClr val="0000FF"/>
                </a:solidFill>
              </a:rPr>
              <a:t>  </a:t>
            </a:r>
            <a:r>
              <a:rPr lang="en-US" dirty="0" smtClean="0">
                <a:solidFill>
                  <a:srgbClr val="0000FF"/>
                </a:solidFill>
              </a:rPr>
              <a:t>&lt;</a:t>
            </a:r>
            <a:r>
              <a:rPr lang="cs-CZ" dirty="0" smtClean="0">
                <a:solidFill>
                  <a:srgbClr val="0000FF"/>
                </a:solidFill>
              </a:rPr>
              <a:t>h1 </a:t>
            </a:r>
            <a:r>
              <a:rPr lang="cs-CZ" dirty="0" err="1" smtClean="0">
                <a:solidFill>
                  <a:srgbClr val="9A0000"/>
                </a:solidFill>
              </a:rPr>
              <a:t>class</a:t>
            </a:r>
            <a:r>
              <a:rPr lang="cs-CZ" dirty="0" smtClean="0">
                <a:solidFill>
                  <a:srgbClr val="9A0000"/>
                </a:solidFill>
              </a:rPr>
              <a:t>=</a:t>
            </a:r>
            <a:r>
              <a:rPr lang="cs-CZ" dirty="0" smtClean="0">
                <a:solidFill>
                  <a:srgbClr val="168028"/>
                </a:solidFill>
              </a:rPr>
              <a:t>"</a:t>
            </a:r>
            <a:r>
              <a:rPr lang="cs-CZ" dirty="0" err="1" smtClean="0">
                <a:solidFill>
                  <a:srgbClr val="168028"/>
                </a:solidFill>
              </a:rPr>
              <a:t>cerveny</a:t>
            </a:r>
            <a:r>
              <a:rPr lang="cs-CZ" dirty="0" smtClean="0">
                <a:solidFill>
                  <a:srgbClr val="168028"/>
                </a:solidFill>
              </a:rPr>
              <a:t>"</a:t>
            </a:r>
            <a:r>
              <a:rPr lang="en-US" dirty="0" smtClean="0">
                <a:solidFill>
                  <a:srgbClr val="0000FF"/>
                </a:solidFill>
              </a:rPr>
              <a:t>&gt;</a:t>
            </a:r>
            <a:r>
              <a:rPr lang="cs-CZ" dirty="0" smtClean="0">
                <a:solidFill>
                  <a:srgbClr val="0000FF"/>
                </a:solidFill>
              </a:rPr>
              <a:t> </a:t>
            </a:r>
            <a:r>
              <a:rPr lang="en-US" dirty="0" smtClean="0"/>
              <a:t>N</a:t>
            </a:r>
            <a:r>
              <a:rPr lang="cs-CZ" dirty="0" err="1" smtClean="0"/>
              <a:t>adpis</a:t>
            </a:r>
            <a:r>
              <a:rPr lang="cs-CZ" dirty="0" smtClean="0"/>
              <a:t> </a:t>
            </a:r>
            <a:r>
              <a:rPr lang="en-US" dirty="0" smtClean="0"/>
              <a:t>1</a:t>
            </a:r>
            <a:r>
              <a:rPr lang="en-US" dirty="0" smtClean="0">
                <a:solidFill>
                  <a:srgbClr val="0000FF"/>
                </a:solidFill>
              </a:rPr>
              <a:t>&lt;</a:t>
            </a:r>
            <a:r>
              <a:rPr lang="cs-CZ" dirty="0" smtClean="0">
                <a:solidFill>
                  <a:srgbClr val="0000FF"/>
                </a:solidFill>
              </a:rPr>
              <a:t>/h1</a:t>
            </a:r>
            <a:r>
              <a:rPr lang="en-US" dirty="0" smtClean="0">
                <a:solidFill>
                  <a:srgbClr val="0000FF"/>
                </a:solidFill>
              </a:rPr>
              <a:t>&gt;</a:t>
            </a:r>
            <a:br>
              <a:rPr lang="en-US" dirty="0" smtClean="0">
                <a:solidFill>
                  <a:srgbClr val="0000FF"/>
                </a:solidFill>
              </a:rPr>
            </a:br>
            <a:r>
              <a:rPr lang="cs-CZ" dirty="0" smtClean="0">
                <a:solidFill>
                  <a:srgbClr val="0000FF"/>
                </a:solidFill>
              </a:rPr>
              <a:t>  </a:t>
            </a:r>
            <a:r>
              <a:rPr lang="en-US" dirty="0" smtClean="0">
                <a:solidFill>
                  <a:srgbClr val="0000FF"/>
                </a:solidFill>
              </a:rPr>
              <a:t>&lt;p</a:t>
            </a:r>
            <a:r>
              <a:rPr lang="cs-CZ" dirty="0" smtClean="0">
                <a:solidFill>
                  <a:srgbClr val="0000FF"/>
                </a:solidFill>
              </a:rPr>
              <a:t> </a:t>
            </a:r>
            <a:r>
              <a:rPr lang="cs-CZ" dirty="0" err="1" smtClean="0">
                <a:solidFill>
                  <a:srgbClr val="9A0000"/>
                </a:solidFill>
              </a:rPr>
              <a:t>class</a:t>
            </a:r>
            <a:r>
              <a:rPr lang="cs-CZ" dirty="0" smtClean="0">
                <a:solidFill>
                  <a:srgbClr val="9A0000"/>
                </a:solidFill>
              </a:rPr>
              <a:t>=</a:t>
            </a:r>
            <a:r>
              <a:rPr lang="cs-CZ" dirty="0" smtClean="0">
                <a:solidFill>
                  <a:srgbClr val="168028"/>
                </a:solidFill>
              </a:rPr>
              <a:t>"odsazeny"</a:t>
            </a:r>
            <a:r>
              <a:rPr lang="en-US" dirty="0" smtClean="0">
                <a:solidFill>
                  <a:srgbClr val="0000FF"/>
                </a:solidFill>
              </a:rPr>
              <a:t>&gt;</a:t>
            </a:r>
            <a:r>
              <a:rPr lang="en-US" dirty="0" smtClean="0"/>
              <a:t> t</a:t>
            </a:r>
            <a:r>
              <a:rPr lang="cs-CZ" dirty="0" err="1" smtClean="0"/>
              <a:t>ext</a:t>
            </a:r>
            <a:r>
              <a:rPr lang="cs-CZ" dirty="0" smtClean="0"/>
              <a:t> </a:t>
            </a:r>
            <a:r>
              <a:rPr lang="en-US" dirty="0" smtClean="0"/>
              <a:t>1</a:t>
            </a:r>
            <a:r>
              <a:rPr lang="en-US" dirty="0" smtClean="0">
                <a:solidFill>
                  <a:srgbClr val="0000FF"/>
                </a:solidFill>
              </a:rPr>
              <a:t>&lt;</a:t>
            </a:r>
            <a:r>
              <a:rPr lang="cs-CZ" dirty="0" smtClean="0">
                <a:solidFill>
                  <a:srgbClr val="0000FF"/>
                </a:solidFill>
              </a:rPr>
              <a:t>/</a:t>
            </a:r>
            <a:r>
              <a:rPr lang="en-US" dirty="0" smtClean="0">
                <a:solidFill>
                  <a:srgbClr val="0000FF"/>
                </a:solidFill>
              </a:rPr>
              <a:t>p&gt;</a:t>
            </a:r>
            <a:br>
              <a:rPr lang="en-US" dirty="0" smtClean="0">
                <a:solidFill>
                  <a:srgbClr val="0000FF"/>
                </a:solidFill>
              </a:rPr>
            </a:br>
            <a:r>
              <a:rPr lang="cs-CZ" dirty="0" smtClean="0">
                <a:solidFill>
                  <a:srgbClr val="0000FF"/>
                </a:solidFill>
              </a:rPr>
              <a:t>  </a:t>
            </a:r>
            <a:r>
              <a:rPr lang="en-US" dirty="0" smtClean="0">
                <a:solidFill>
                  <a:srgbClr val="0000FF"/>
                </a:solidFill>
              </a:rPr>
              <a:t>&lt;p&gt;</a:t>
            </a:r>
            <a:r>
              <a:rPr lang="en-US" dirty="0" smtClean="0"/>
              <a:t> t</a:t>
            </a:r>
            <a:r>
              <a:rPr lang="cs-CZ" dirty="0" err="1" smtClean="0"/>
              <a:t>ext</a:t>
            </a:r>
            <a:r>
              <a:rPr lang="cs-CZ" dirty="0" smtClean="0"/>
              <a:t> </a:t>
            </a:r>
            <a:r>
              <a:rPr lang="en-US" dirty="0" smtClean="0"/>
              <a:t>2</a:t>
            </a:r>
            <a:r>
              <a:rPr lang="en-US" dirty="0" smtClean="0">
                <a:solidFill>
                  <a:srgbClr val="0000FF"/>
                </a:solidFill>
              </a:rPr>
              <a:t>&lt;</a:t>
            </a:r>
            <a:r>
              <a:rPr lang="cs-CZ" dirty="0" smtClean="0">
                <a:solidFill>
                  <a:srgbClr val="0000FF"/>
                </a:solidFill>
              </a:rPr>
              <a:t>/</a:t>
            </a:r>
            <a:r>
              <a:rPr lang="en-US" dirty="0" smtClean="0">
                <a:solidFill>
                  <a:srgbClr val="0000FF"/>
                </a:solidFill>
              </a:rPr>
              <a:t>p&gt;</a:t>
            </a:r>
            <a:endParaRPr lang="cs-CZ" dirty="0" smtClean="0">
              <a:solidFill>
                <a:srgbClr val="0000FF"/>
              </a:solidFill>
            </a:endParaRPr>
          </a:p>
          <a:p>
            <a:pPr marL="0" indent="0">
              <a:spcBef>
                <a:spcPts val="600"/>
              </a:spcBef>
              <a:buNone/>
            </a:pPr>
            <a:r>
              <a:rPr lang="cs-CZ" dirty="0" smtClean="0">
                <a:solidFill>
                  <a:srgbClr val="0000FF"/>
                </a:solidFill>
              </a:rPr>
              <a:t>  </a:t>
            </a:r>
            <a:r>
              <a:rPr lang="en-US" dirty="0" smtClean="0">
                <a:solidFill>
                  <a:srgbClr val="0000FF"/>
                </a:solidFill>
              </a:rPr>
              <a:t>&lt;</a:t>
            </a:r>
            <a:r>
              <a:rPr lang="cs-CZ" dirty="0" smtClean="0">
                <a:solidFill>
                  <a:srgbClr val="0000FF"/>
                </a:solidFill>
              </a:rPr>
              <a:t>h1 </a:t>
            </a:r>
            <a:r>
              <a:rPr lang="cs-CZ" dirty="0" err="1" smtClean="0">
                <a:solidFill>
                  <a:srgbClr val="9A0000"/>
                </a:solidFill>
              </a:rPr>
              <a:t>class</a:t>
            </a:r>
            <a:r>
              <a:rPr lang="cs-CZ" dirty="0" smtClean="0">
                <a:solidFill>
                  <a:srgbClr val="9A0000"/>
                </a:solidFill>
              </a:rPr>
              <a:t>=</a:t>
            </a:r>
            <a:r>
              <a:rPr lang="cs-CZ" dirty="0" smtClean="0">
                <a:solidFill>
                  <a:srgbClr val="168028"/>
                </a:solidFill>
              </a:rPr>
              <a:t>"zeleny"</a:t>
            </a:r>
            <a:r>
              <a:rPr lang="en-US" dirty="0" smtClean="0">
                <a:solidFill>
                  <a:srgbClr val="0000FF"/>
                </a:solidFill>
              </a:rPr>
              <a:t>&gt;</a:t>
            </a:r>
            <a:r>
              <a:rPr lang="en-US" dirty="0" smtClean="0"/>
              <a:t> N</a:t>
            </a:r>
            <a:r>
              <a:rPr lang="cs-CZ" dirty="0" err="1" smtClean="0"/>
              <a:t>adpis</a:t>
            </a:r>
            <a:r>
              <a:rPr lang="cs-CZ" dirty="0" smtClean="0"/>
              <a:t> </a:t>
            </a:r>
            <a:r>
              <a:rPr lang="en-US" dirty="0" smtClean="0"/>
              <a:t>2</a:t>
            </a:r>
            <a:r>
              <a:rPr lang="en-US" dirty="0" smtClean="0">
                <a:solidFill>
                  <a:srgbClr val="0000FF"/>
                </a:solidFill>
              </a:rPr>
              <a:t>&lt;</a:t>
            </a:r>
            <a:r>
              <a:rPr lang="cs-CZ" dirty="0" smtClean="0">
                <a:solidFill>
                  <a:srgbClr val="0000FF"/>
                </a:solidFill>
              </a:rPr>
              <a:t>/h1</a:t>
            </a:r>
            <a:r>
              <a:rPr lang="en-US" dirty="0" smtClean="0">
                <a:solidFill>
                  <a:srgbClr val="0000FF"/>
                </a:solidFill>
              </a:rPr>
              <a:t>&gt;</a:t>
            </a:r>
            <a:endParaRPr lang="cs-CZ" dirty="0" smtClean="0">
              <a:solidFill>
                <a:srgbClr val="0000FF"/>
              </a:solidFill>
            </a:endParaRPr>
          </a:p>
          <a:p>
            <a:pPr marL="0" indent="0">
              <a:spcBef>
                <a:spcPts val="600"/>
              </a:spcBef>
              <a:buNone/>
            </a:pPr>
            <a:r>
              <a:rPr lang="en-US" dirty="0" smtClean="0">
                <a:solidFill>
                  <a:srgbClr val="0000FF"/>
                </a:solidFill>
              </a:rPr>
              <a:t>&lt;</a:t>
            </a:r>
            <a:r>
              <a:rPr lang="cs-CZ" dirty="0" smtClean="0">
                <a:solidFill>
                  <a:srgbClr val="0000FF"/>
                </a:solidFill>
              </a:rPr>
              <a:t>/body</a:t>
            </a:r>
            <a:r>
              <a:rPr lang="en-US" dirty="0" smtClean="0">
                <a:solidFill>
                  <a:srgbClr val="0000FF"/>
                </a:solidFill>
              </a:rPr>
              <a:t>&gt; &lt;</a:t>
            </a:r>
            <a:r>
              <a:rPr lang="cs-CZ" dirty="0" smtClean="0">
                <a:solidFill>
                  <a:srgbClr val="0000FF"/>
                </a:solidFill>
              </a:rPr>
              <a:t>/</a:t>
            </a:r>
            <a:r>
              <a:rPr lang="cs-CZ" dirty="0" err="1" smtClean="0">
                <a:solidFill>
                  <a:srgbClr val="0000FF"/>
                </a:solidFill>
              </a:rPr>
              <a:t>html</a:t>
            </a:r>
            <a:r>
              <a:rPr lang="en-US" dirty="0" smtClean="0">
                <a:solidFill>
                  <a:srgbClr val="0000FF"/>
                </a:solidFill>
              </a:rPr>
              <a:t>&gt;</a:t>
            </a:r>
            <a:endParaRPr lang="cs-CZ" dirty="0" smtClean="0"/>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41</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CSS třídy</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pic>
        <p:nvPicPr>
          <p:cNvPr id="8" name="Obrázek 7" descr="css4.png"/>
          <p:cNvPicPr>
            <a:picLocks noChangeAspect="1"/>
          </p:cNvPicPr>
          <p:nvPr/>
        </p:nvPicPr>
        <p:blipFill>
          <a:blip r:embed="rId3"/>
          <a:stretch>
            <a:fillRect/>
          </a:stretch>
        </p:blipFill>
        <p:spPr>
          <a:xfrm>
            <a:off x="6215074" y="2857496"/>
            <a:ext cx="2571768" cy="3435082"/>
          </a:xfrm>
          <a:prstGeom prst="rect">
            <a:avLst/>
          </a:prstGeom>
          <a:ln w="9525" cap="rnd">
            <a:solidFill>
              <a:schemeClr val="tx1"/>
            </a:solidFill>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35975" cy="4392612"/>
          </a:xfrm>
        </p:spPr>
        <p:txBody>
          <a:bodyPr/>
          <a:lstStyle/>
          <a:p>
            <a:pPr marL="0" indent="0">
              <a:spcBef>
                <a:spcPts val="1200"/>
              </a:spcBef>
              <a:buNone/>
            </a:pPr>
            <a:r>
              <a:rPr lang="cs-CZ" dirty="0" smtClean="0"/>
              <a:t>V případě, že stránce používáme pojmenované příkazy</a:t>
            </a:r>
            <a:r>
              <a:rPr lang="en-US" dirty="0" smtClean="0"/>
              <a:t> </a:t>
            </a:r>
            <a:r>
              <a:rPr lang="cs-CZ" dirty="0" smtClean="0"/>
              <a:t>(části textu), lze nastavit jejich formát i podle tohoto jména.</a:t>
            </a:r>
          </a:p>
          <a:p>
            <a:pPr marL="0" indent="0">
              <a:spcBef>
                <a:spcPts val="1200"/>
              </a:spcBef>
              <a:buNone/>
            </a:pPr>
            <a:r>
              <a:rPr lang="en-US" dirty="0" smtClean="0">
                <a:solidFill>
                  <a:srgbClr val="0000FF"/>
                </a:solidFill>
              </a:rPr>
              <a:t>&lt;</a:t>
            </a:r>
            <a:r>
              <a:rPr lang="cs-CZ" dirty="0" err="1" smtClean="0">
                <a:solidFill>
                  <a:srgbClr val="0000FF"/>
                </a:solidFill>
              </a:rPr>
              <a:t>html</a:t>
            </a:r>
            <a:r>
              <a:rPr lang="en-US" dirty="0" smtClean="0">
                <a:solidFill>
                  <a:srgbClr val="0000FF"/>
                </a:solidFill>
              </a:rPr>
              <a:t>&gt; </a:t>
            </a:r>
            <a:endParaRPr lang="cs-CZ" dirty="0" smtClean="0">
              <a:solidFill>
                <a:srgbClr val="0000FF"/>
              </a:solidFill>
            </a:endParaRPr>
          </a:p>
          <a:p>
            <a:pPr marL="0" indent="0">
              <a:spcBef>
                <a:spcPts val="600"/>
              </a:spcBef>
              <a:buNone/>
            </a:pPr>
            <a:r>
              <a:rPr lang="en-US" dirty="0" smtClean="0">
                <a:solidFill>
                  <a:srgbClr val="0000FF"/>
                </a:solidFill>
              </a:rPr>
              <a:t>&lt;</a:t>
            </a:r>
            <a:r>
              <a:rPr lang="cs-CZ" dirty="0" err="1" smtClean="0">
                <a:solidFill>
                  <a:srgbClr val="0000FF"/>
                </a:solidFill>
              </a:rPr>
              <a:t>head</a:t>
            </a:r>
            <a:r>
              <a:rPr lang="en-US" dirty="0" smtClean="0">
                <a:solidFill>
                  <a:srgbClr val="0000FF"/>
                </a:solidFill>
              </a:rPr>
              <a:t>&gt; </a:t>
            </a:r>
            <a:r>
              <a:rPr lang="cs-CZ" dirty="0" smtClean="0">
                <a:solidFill>
                  <a:srgbClr val="0000FF"/>
                </a:solidFill>
              </a:rPr>
              <a:t/>
            </a:r>
            <a:br>
              <a:rPr lang="cs-CZ" dirty="0" smtClean="0">
                <a:solidFill>
                  <a:srgbClr val="0000FF"/>
                </a:solidFill>
              </a:rPr>
            </a:br>
            <a:r>
              <a:rPr lang="en-US" dirty="0" smtClean="0">
                <a:solidFill>
                  <a:srgbClr val="0000FF"/>
                </a:solidFill>
              </a:rPr>
              <a:t> &lt;style</a:t>
            </a:r>
            <a:r>
              <a:rPr lang="en-US" sz="1400" dirty="0" smtClean="0"/>
              <a:t> </a:t>
            </a:r>
            <a:r>
              <a:rPr lang="en-US" dirty="0" smtClean="0">
                <a:solidFill>
                  <a:srgbClr val="9A0000"/>
                </a:solidFill>
              </a:rPr>
              <a:t>type=</a:t>
            </a:r>
            <a:r>
              <a:rPr lang="en-US" dirty="0" smtClean="0">
                <a:solidFill>
                  <a:srgbClr val="168028"/>
                </a:solidFill>
              </a:rPr>
              <a:t>"text/</a:t>
            </a:r>
            <a:r>
              <a:rPr lang="en-US" dirty="0" err="1" smtClean="0">
                <a:solidFill>
                  <a:srgbClr val="168028"/>
                </a:solidFill>
              </a:rPr>
              <a:t>css</a:t>
            </a:r>
            <a:r>
              <a:rPr lang="en-US" dirty="0" smtClean="0">
                <a:solidFill>
                  <a:srgbClr val="168028"/>
                </a:solidFill>
              </a:rPr>
              <a:t>"</a:t>
            </a:r>
            <a:r>
              <a:rPr lang="en-US" dirty="0" smtClean="0">
                <a:solidFill>
                  <a:srgbClr val="0000FF"/>
                </a:solidFill>
              </a:rPr>
              <a:t>&gt;</a:t>
            </a:r>
            <a:br>
              <a:rPr lang="en-US" dirty="0" smtClean="0">
                <a:solidFill>
                  <a:srgbClr val="0000FF"/>
                </a:solidFill>
              </a:rPr>
            </a:br>
            <a:r>
              <a:rPr lang="cs-CZ" dirty="0" smtClean="0">
                <a:solidFill>
                  <a:srgbClr val="0000FF"/>
                </a:solidFill>
              </a:rPr>
              <a:t> </a:t>
            </a:r>
            <a:r>
              <a:rPr lang="en-US" dirty="0" smtClean="0">
                <a:solidFill>
                  <a:srgbClr val="9A0000"/>
                </a:solidFill>
              </a:rPr>
              <a:t> </a:t>
            </a:r>
            <a:r>
              <a:rPr lang="cs-CZ" dirty="0" smtClean="0">
                <a:solidFill>
                  <a:srgbClr val="9A0000"/>
                </a:solidFill>
              </a:rPr>
              <a:t> </a:t>
            </a:r>
            <a:r>
              <a:rPr lang="en-US" dirty="0" smtClean="0">
                <a:solidFill>
                  <a:srgbClr val="9A0000"/>
                </a:solidFill>
              </a:rPr>
              <a:t>#</a:t>
            </a:r>
            <a:r>
              <a:rPr lang="cs-CZ" dirty="0" smtClean="0">
                <a:solidFill>
                  <a:srgbClr val="9A0000"/>
                </a:solidFill>
              </a:rPr>
              <a:t>podpis</a:t>
            </a:r>
            <a:r>
              <a:rPr lang="en-US" dirty="0" smtClean="0">
                <a:solidFill>
                  <a:srgbClr val="9A0000"/>
                </a:solidFill>
              </a:rPr>
              <a:t> {</a:t>
            </a:r>
            <a:r>
              <a:rPr lang="en-US" dirty="0" smtClean="0">
                <a:solidFill>
                  <a:srgbClr val="0000FF"/>
                </a:solidFill>
              </a:rPr>
              <a:t>text-align:</a:t>
            </a:r>
            <a:r>
              <a:rPr lang="en-US" dirty="0" smtClean="0">
                <a:solidFill>
                  <a:srgbClr val="9A0000"/>
                </a:solidFill>
              </a:rPr>
              <a:t> </a:t>
            </a:r>
            <a:r>
              <a:rPr lang="en-US" dirty="0" smtClean="0">
                <a:solidFill>
                  <a:srgbClr val="FF0000"/>
                </a:solidFill>
              </a:rPr>
              <a:t>right;</a:t>
            </a:r>
            <a:r>
              <a:rPr lang="en-US" dirty="0" smtClean="0">
                <a:solidFill>
                  <a:srgbClr val="9A0000"/>
                </a:solidFill>
              </a:rPr>
              <a:t>}</a:t>
            </a:r>
            <a:r>
              <a:rPr lang="cs-CZ" dirty="0" smtClean="0">
                <a:solidFill>
                  <a:srgbClr val="9A0000"/>
                </a:solidFill>
              </a:rPr>
              <a:t/>
            </a:r>
            <a:br>
              <a:rPr lang="cs-CZ" dirty="0" smtClean="0">
                <a:solidFill>
                  <a:srgbClr val="9A0000"/>
                </a:solidFill>
              </a:rPr>
            </a:br>
            <a:r>
              <a:rPr lang="cs-CZ" dirty="0" smtClean="0">
                <a:solidFill>
                  <a:srgbClr val="9A0000"/>
                </a:solidFill>
              </a:rPr>
              <a:t>   p</a:t>
            </a:r>
            <a:r>
              <a:rPr lang="en-US" dirty="0" smtClean="0">
                <a:solidFill>
                  <a:srgbClr val="9A0000"/>
                </a:solidFill>
              </a:rPr>
              <a:t> {</a:t>
            </a:r>
            <a:r>
              <a:rPr lang="en-US" dirty="0" smtClean="0">
                <a:solidFill>
                  <a:srgbClr val="0000FF"/>
                </a:solidFill>
              </a:rPr>
              <a:t>text-align:</a:t>
            </a:r>
            <a:r>
              <a:rPr lang="en-US" dirty="0" smtClean="0">
                <a:solidFill>
                  <a:srgbClr val="9A0000"/>
                </a:solidFill>
              </a:rPr>
              <a:t> </a:t>
            </a:r>
            <a:r>
              <a:rPr lang="cs-CZ" dirty="0" err="1" smtClean="0">
                <a:solidFill>
                  <a:srgbClr val="FF0000"/>
                </a:solidFill>
              </a:rPr>
              <a:t>justify</a:t>
            </a:r>
            <a:r>
              <a:rPr lang="en-US" dirty="0" smtClean="0">
                <a:solidFill>
                  <a:srgbClr val="FF0000"/>
                </a:solidFill>
              </a:rPr>
              <a:t>;</a:t>
            </a:r>
            <a:r>
              <a:rPr lang="en-US" dirty="0" smtClean="0">
                <a:solidFill>
                  <a:srgbClr val="9A0000"/>
                </a:solidFill>
              </a:rPr>
              <a:t>}</a:t>
            </a:r>
            <a:r>
              <a:rPr lang="en-US" dirty="0" smtClean="0">
                <a:solidFill>
                  <a:srgbClr val="0000FF"/>
                </a:solidFill>
              </a:rPr>
              <a:t> </a:t>
            </a:r>
            <a:r>
              <a:rPr lang="cs-CZ" dirty="0" smtClean="0">
                <a:solidFill>
                  <a:srgbClr val="0000FF"/>
                </a:solidFill>
              </a:rPr>
              <a:t/>
            </a:r>
            <a:br>
              <a:rPr lang="cs-CZ" dirty="0" smtClean="0">
                <a:solidFill>
                  <a:srgbClr val="0000FF"/>
                </a:solidFill>
              </a:rPr>
            </a:br>
            <a:r>
              <a:rPr lang="cs-CZ" dirty="0" smtClean="0">
                <a:solidFill>
                  <a:srgbClr val="0000FF"/>
                </a:solidFill>
              </a:rPr>
              <a:t> </a:t>
            </a:r>
            <a:r>
              <a:rPr lang="en-US" dirty="0" smtClean="0">
                <a:solidFill>
                  <a:srgbClr val="0000FF"/>
                </a:solidFill>
              </a:rPr>
              <a:t>&lt;</a:t>
            </a:r>
            <a:r>
              <a:rPr lang="cs-CZ" dirty="0" smtClean="0">
                <a:solidFill>
                  <a:srgbClr val="0000FF"/>
                </a:solidFill>
              </a:rPr>
              <a:t>/</a:t>
            </a:r>
            <a:r>
              <a:rPr lang="en-US" dirty="0" smtClean="0">
                <a:solidFill>
                  <a:srgbClr val="0000FF"/>
                </a:solidFill>
              </a:rPr>
              <a:t>style&gt; </a:t>
            </a:r>
            <a:r>
              <a:rPr lang="cs-CZ" dirty="0" smtClean="0"/>
              <a:t/>
            </a:r>
            <a:br>
              <a:rPr lang="cs-CZ" dirty="0" smtClean="0"/>
            </a:br>
            <a:r>
              <a:rPr lang="en-US" dirty="0" smtClean="0">
                <a:solidFill>
                  <a:srgbClr val="0000FF"/>
                </a:solidFill>
              </a:rPr>
              <a:t>&lt;</a:t>
            </a:r>
            <a:r>
              <a:rPr lang="cs-CZ" dirty="0" smtClean="0">
                <a:solidFill>
                  <a:srgbClr val="0000FF"/>
                </a:solidFill>
              </a:rPr>
              <a:t>/</a:t>
            </a:r>
            <a:r>
              <a:rPr lang="cs-CZ" dirty="0" err="1" smtClean="0">
                <a:solidFill>
                  <a:srgbClr val="0000FF"/>
                </a:solidFill>
              </a:rPr>
              <a:t>head</a:t>
            </a:r>
            <a:r>
              <a:rPr lang="en-US" dirty="0" smtClean="0">
                <a:solidFill>
                  <a:srgbClr val="0000FF"/>
                </a:solidFill>
              </a:rPr>
              <a:t>&gt;</a:t>
            </a:r>
            <a:endParaRPr lang="cs-CZ" dirty="0" smtClean="0">
              <a:solidFill>
                <a:srgbClr val="0000FF"/>
              </a:solidFill>
            </a:endParaRPr>
          </a:p>
          <a:p>
            <a:pPr marL="0" indent="0">
              <a:spcBef>
                <a:spcPts val="1200"/>
              </a:spcBef>
              <a:buNone/>
            </a:pPr>
            <a:r>
              <a:rPr lang="en-US" dirty="0" smtClean="0">
                <a:solidFill>
                  <a:srgbClr val="0000FF"/>
                </a:solidFill>
              </a:rPr>
              <a:t>&lt;</a:t>
            </a:r>
            <a:r>
              <a:rPr lang="cs-CZ" dirty="0" smtClean="0">
                <a:solidFill>
                  <a:srgbClr val="0000FF"/>
                </a:solidFill>
              </a:rPr>
              <a:t>body</a:t>
            </a:r>
            <a:r>
              <a:rPr lang="en-US" dirty="0" smtClean="0">
                <a:solidFill>
                  <a:srgbClr val="0000FF"/>
                </a:solidFill>
              </a:rPr>
              <a:t>&gt;</a:t>
            </a:r>
            <a:endParaRPr lang="cs-CZ" dirty="0" smtClean="0">
              <a:solidFill>
                <a:srgbClr val="9A0000"/>
              </a:solidFill>
            </a:endParaRPr>
          </a:p>
          <a:p>
            <a:pPr marL="0" lvl="0" indent="0">
              <a:spcBef>
                <a:spcPts val="600"/>
              </a:spcBef>
              <a:buNone/>
              <a:tabLst>
                <a:tab pos="1524000" algn="l"/>
              </a:tabLst>
              <a:defRPr/>
            </a:pPr>
            <a:r>
              <a:rPr lang="en-US" dirty="0" smtClean="0">
                <a:solidFill>
                  <a:srgbClr val="0000FF"/>
                </a:solidFill>
              </a:rPr>
              <a:t>&lt;p&gt;</a:t>
            </a:r>
            <a:r>
              <a:rPr lang="cs-CZ" dirty="0" smtClean="0"/>
              <a:t> Svým podpisem stvrzuji, že jsem se podrobně seznámil(a) s provozním řádem služby a jsem s ním srozuměn(a). </a:t>
            </a:r>
            <a:r>
              <a:rPr lang="en-US" dirty="0" smtClean="0">
                <a:solidFill>
                  <a:srgbClr val="0000FF"/>
                </a:solidFill>
              </a:rPr>
              <a:t>&lt;/p&gt;</a:t>
            </a:r>
          </a:p>
          <a:p>
            <a:pPr marL="0" lvl="0" indent="0">
              <a:spcBef>
                <a:spcPts val="600"/>
              </a:spcBef>
              <a:buNone/>
              <a:tabLst>
                <a:tab pos="1524000" algn="l"/>
              </a:tabLst>
              <a:defRPr/>
            </a:pPr>
            <a:r>
              <a:rPr lang="en-US" dirty="0" smtClean="0">
                <a:solidFill>
                  <a:srgbClr val="0000FF"/>
                </a:solidFill>
              </a:rPr>
              <a:t>&lt;p</a:t>
            </a:r>
            <a:r>
              <a:rPr lang="en-US" dirty="0" smtClean="0">
                <a:solidFill>
                  <a:srgbClr val="9A0000"/>
                </a:solidFill>
              </a:rPr>
              <a:t> id=</a:t>
            </a:r>
            <a:r>
              <a:rPr lang="en-US" dirty="0" smtClean="0">
                <a:solidFill>
                  <a:srgbClr val="168028"/>
                </a:solidFill>
              </a:rPr>
              <a:t>"</a:t>
            </a:r>
            <a:r>
              <a:rPr lang="en-US" dirty="0" err="1" smtClean="0">
                <a:solidFill>
                  <a:srgbClr val="168028"/>
                </a:solidFill>
              </a:rPr>
              <a:t>podpis</a:t>
            </a:r>
            <a:r>
              <a:rPr lang="en-US" dirty="0" smtClean="0">
                <a:solidFill>
                  <a:srgbClr val="168028"/>
                </a:solidFill>
              </a:rPr>
              <a:t>"</a:t>
            </a:r>
            <a:r>
              <a:rPr lang="en-US" dirty="0" smtClean="0">
                <a:solidFill>
                  <a:srgbClr val="0000FF"/>
                </a:solidFill>
              </a:rPr>
              <a:t>&gt;</a:t>
            </a:r>
            <a:r>
              <a:rPr lang="cs-CZ" dirty="0" smtClean="0"/>
              <a:t>Jméno a příjmení:</a:t>
            </a:r>
            <a:r>
              <a:rPr lang="en-US" dirty="0" smtClean="0">
                <a:solidFill>
                  <a:srgbClr val="0000FF"/>
                </a:solidFill>
              </a:rPr>
              <a:t>&lt;/p&gt;</a:t>
            </a:r>
            <a:endParaRPr lang="cs-CZ" dirty="0" smtClean="0">
              <a:solidFill>
                <a:srgbClr val="0000FF"/>
              </a:solidFill>
            </a:endParaRPr>
          </a:p>
          <a:p>
            <a:pPr marL="0" indent="0">
              <a:spcBef>
                <a:spcPts val="600"/>
              </a:spcBef>
              <a:buNone/>
              <a:tabLst>
                <a:tab pos="1524000" algn="l"/>
              </a:tabLst>
              <a:defRPr/>
            </a:pPr>
            <a:r>
              <a:rPr lang="en-US" dirty="0" smtClean="0">
                <a:solidFill>
                  <a:srgbClr val="0000FF"/>
                </a:solidFill>
              </a:rPr>
              <a:t>&lt;</a:t>
            </a:r>
            <a:r>
              <a:rPr lang="cs-CZ" dirty="0" smtClean="0">
                <a:solidFill>
                  <a:srgbClr val="0000FF"/>
                </a:solidFill>
              </a:rPr>
              <a:t>/body</a:t>
            </a:r>
            <a:r>
              <a:rPr lang="en-US" dirty="0" smtClean="0">
                <a:solidFill>
                  <a:srgbClr val="0000FF"/>
                </a:solidFill>
              </a:rPr>
              <a:t>&gt; </a:t>
            </a:r>
            <a:endParaRPr lang="cs-CZ" dirty="0" smtClean="0">
              <a:solidFill>
                <a:srgbClr val="0000FF"/>
              </a:solidFill>
            </a:endParaRPr>
          </a:p>
          <a:p>
            <a:pPr marL="0" indent="0">
              <a:spcBef>
                <a:spcPts val="600"/>
              </a:spcBef>
              <a:buNone/>
              <a:tabLst>
                <a:tab pos="1524000" algn="l"/>
              </a:tabLst>
              <a:defRPr/>
            </a:pPr>
            <a:r>
              <a:rPr lang="en-US" dirty="0" smtClean="0">
                <a:solidFill>
                  <a:srgbClr val="0000FF"/>
                </a:solidFill>
              </a:rPr>
              <a:t>&lt;</a:t>
            </a:r>
            <a:r>
              <a:rPr lang="cs-CZ" dirty="0" smtClean="0">
                <a:solidFill>
                  <a:srgbClr val="0000FF"/>
                </a:solidFill>
              </a:rPr>
              <a:t>/</a:t>
            </a:r>
            <a:r>
              <a:rPr lang="cs-CZ" dirty="0" err="1" smtClean="0">
                <a:solidFill>
                  <a:srgbClr val="0000FF"/>
                </a:solidFill>
              </a:rPr>
              <a:t>html</a:t>
            </a:r>
            <a:r>
              <a:rPr lang="en-US" dirty="0" smtClean="0">
                <a:solidFill>
                  <a:srgbClr val="0000FF"/>
                </a:solidFill>
              </a:rPr>
              <a:t>&gt;</a:t>
            </a:r>
            <a:endParaRPr lang="cs-CZ" dirty="0" smtClean="0"/>
          </a:p>
          <a:p>
            <a:pPr marL="0" lvl="0" indent="0">
              <a:spcBef>
                <a:spcPts val="1200"/>
              </a:spcBef>
              <a:buNone/>
              <a:tabLst>
                <a:tab pos="1524000" algn="l"/>
              </a:tabLst>
              <a:defRPr/>
            </a:pPr>
            <a:endParaRPr lang="cs-CZ" dirty="0" smtClean="0">
              <a:solidFill>
                <a:srgbClr val="9A0000"/>
              </a:solidFill>
            </a:endParaRPr>
          </a:p>
          <a:p>
            <a:pPr marL="0" indent="0">
              <a:spcBef>
                <a:spcPts val="1200"/>
              </a:spcBef>
              <a:buNone/>
            </a:pPr>
            <a:endParaRPr lang="cs-CZ" dirty="0" smtClean="0"/>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42</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CSS pro identifikátory</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pic>
        <p:nvPicPr>
          <p:cNvPr id="9" name="Obrázek 8" descr="css2.png"/>
          <p:cNvPicPr>
            <a:picLocks noChangeAspect="1"/>
          </p:cNvPicPr>
          <p:nvPr/>
        </p:nvPicPr>
        <p:blipFill>
          <a:blip r:embed="rId3"/>
          <a:stretch>
            <a:fillRect/>
          </a:stretch>
        </p:blipFill>
        <p:spPr>
          <a:xfrm>
            <a:off x="4214810" y="2357430"/>
            <a:ext cx="4369796" cy="1956246"/>
          </a:xfrm>
          <a:prstGeom prst="rect">
            <a:avLst/>
          </a:prstGeom>
          <a:ln w="9525" cap="rnd">
            <a:solidFill>
              <a:schemeClr val="tx1"/>
            </a:solidFill>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857364"/>
            <a:ext cx="8435975" cy="4464050"/>
          </a:xfrm>
        </p:spPr>
        <p:txBody>
          <a:bodyPr/>
          <a:lstStyle/>
          <a:p>
            <a:pPr marL="0" lvl="0" indent="0">
              <a:spcBef>
                <a:spcPts val="1200"/>
              </a:spcBef>
              <a:buNone/>
            </a:pPr>
            <a:r>
              <a:rPr lang="cs-CZ" dirty="0" smtClean="0"/>
              <a:t>Pokud chceme formátovat více příkazů, bylo by pracné psát ke každému název třídy. Využijme tedy toho, že jsou uzavřené uvnitř jiného příkazu (a pokud nejsou, tak je uzavřeme například do příkazu </a:t>
            </a:r>
            <a:r>
              <a:rPr lang="en-US" dirty="0" smtClean="0">
                <a:solidFill>
                  <a:srgbClr val="0000FF"/>
                </a:solidFill>
              </a:rPr>
              <a:t>&lt;</a:t>
            </a:r>
            <a:r>
              <a:rPr lang="cs-CZ" dirty="0" smtClean="0">
                <a:solidFill>
                  <a:srgbClr val="0000FF"/>
                </a:solidFill>
              </a:rPr>
              <a:t>div</a:t>
            </a:r>
            <a:r>
              <a:rPr lang="en-US" dirty="0" smtClean="0">
                <a:solidFill>
                  <a:srgbClr val="0000FF"/>
                </a:solidFill>
              </a:rPr>
              <a:t>&gt; &lt;</a:t>
            </a:r>
            <a:r>
              <a:rPr lang="cs-CZ" dirty="0" smtClean="0">
                <a:solidFill>
                  <a:srgbClr val="0000FF"/>
                </a:solidFill>
              </a:rPr>
              <a:t>/div</a:t>
            </a:r>
            <a:r>
              <a:rPr lang="en-US" dirty="0" smtClean="0">
                <a:solidFill>
                  <a:srgbClr val="0000FF"/>
                </a:solidFill>
              </a:rPr>
              <a:t>&gt;</a:t>
            </a:r>
            <a:r>
              <a:rPr lang="cs-CZ" dirty="0" smtClean="0"/>
              <a:t>).</a:t>
            </a:r>
          </a:p>
          <a:p>
            <a:pPr marL="0" indent="0">
              <a:spcBef>
                <a:spcPts val="600"/>
              </a:spcBef>
              <a:buNone/>
            </a:pPr>
            <a:r>
              <a:rPr lang="en-US" dirty="0" smtClean="0">
                <a:solidFill>
                  <a:srgbClr val="0000FF"/>
                </a:solidFill>
              </a:rPr>
              <a:t>&lt;</a:t>
            </a:r>
            <a:r>
              <a:rPr lang="cs-CZ" dirty="0" err="1" smtClean="0">
                <a:solidFill>
                  <a:srgbClr val="0000FF"/>
                </a:solidFill>
              </a:rPr>
              <a:t>html</a:t>
            </a:r>
            <a:r>
              <a:rPr lang="en-US" dirty="0" smtClean="0">
                <a:solidFill>
                  <a:srgbClr val="0000FF"/>
                </a:solidFill>
              </a:rPr>
              <a:t>&gt; </a:t>
            </a:r>
            <a:endParaRPr lang="cs-CZ" dirty="0" smtClean="0">
              <a:solidFill>
                <a:srgbClr val="0000FF"/>
              </a:solidFill>
            </a:endParaRPr>
          </a:p>
          <a:p>
            <a:pPr marL="0" indent="0">
              <a:spcBef>
                <a:spcPts val="600"/>
              </a:spcBef>
              <a:buNone/>
            </a:pPr>
            <a:r>
              <a:rPr lang="en-US" dirty="0" smtClean="0">
                <a:solidFill>
                  <a:srgbClr val="0000FF"/>
                </a:solidFill>
              </a:rPr>
              <a:t>&lt;</a:t>
            </a:r>
            <a:r>
              <a:rPr lang="cs-CZ" dirty="0" err="1" smtClean="0">
                <a:solidFill>
                  <a:srgbClr val="0000FF"/>
                </a:solidFill>
              </a:rPr>
              <a:t>head</a:t>
            </a:r>
            <a:r>
              <a:rPr lang="en-US" dirty="0" smtClean="0">
                <a:solidFill>
                  <a:srgbClr val="0000FF"/>
                </a:solidFill>
              </a:rPr>
              <a:t>&gt; </a:t>
            </a:r>
            <a:r>
              <a:rPr lang="cs-CZ" dirty="0" smtClean="0">
                <a:solidFill>
                  <a:srgbClr val="0000FF"/>
                </a:solidFill>
              </a:rPr>
              <a:t/>
            </a:r>
            <a:br>
              <a:rPr lang="cs-CZ" dirty="0" smtClean="0">
                <a:solidFill>
                  <a:srgbClr val="0000FF"/>
                </a:solidFill>
              </a:rPr>
            </a:br>
            <a:r>
              <a:rPr lang="en-US" dirty="0" smtClean="0">
                <a:solidFill>
                  <a:srgbClr val="0000FF"/>
                </a:solidFill>
              </a:rPr>
              <a:t> &lt;style</a:t>
            </a:r>
            <a:r>
              <a:rPr lang="en-US" sz="1400" dirty="0" smtClean="0"/>
              <a:t> </a:t>
            </a:r>
            <a:r>
              <a:rPr lang="en-US" dirty="0" smtClean="0">
                <a:solidFill>
                  <a:srgbClr val="9A0000"/>
                </a:solidFill>
              </a:rPr>
              <a:t>type=</a:t>
            </a:r>
            <a:r>
              <a:rPr lang="en-US" dirty="0" smtClean="0">
                <a:solidFill>
                  <a:srgbClr val="168028"/>
                </a:solidFill>
              </a:rPr>
              <a:t>"text/</a:t>
            </a:r>
            <a:r>
              <a:rPr lang="en-US" dirty="0" err="1" smtClean="0">
                <a:solidFill>
                  <a:srgbClr val="168028"/>
                </a:solidFill>
              </a:rPr>
              <a:t>css</a:t>
            </a:r>
            <a:r>
              <a:rPr lang="en-US" dirty="0" smtClean="0">
                <a:solidFill>
                  <a:srgbClr val="168028"/>
                </a:solidFill>
              </a:rPr>
              <a:t>"</a:t>
            </a:r>
            <a:r>
              <a:rPr lang="en-US" dirty="0" smtClean="0">
                <a:solidFill>
                  <a:srgbClr val="0000FF"/>
                </a:solidFill>
              </a:rPr>
              <a:t>&gt; </a:t>
            </a:r>
            <a:r>
              <a:rPr lang="cs-CZ" dirty="0" smtClean="0">
                <a:solidFill>
                  <a:srgbClr val="0000FF"/>
                </a:solidFill>
              </a:rPr>
              <a:t/>
            </a:r>
            <a:br>
              <a:rPr lang="cs-CZ" dirty="0" smtClean="0">
                <a:solidFill>
                  <a:srgbClr val="0000FF"/>
                </a:solidFill>
              </a:rPr>
            </a:br>
            <a:r>
              <a:rPr lang="cs-CZ" dirty="0" smtClean="0">
                <a:solidFill>
                  <a:srgbClr val="0000FF"/>
                </a:solidFill>
              </a:rPr>
              <a:t>  </a:t>
            </a:r>
            <a:r>
              <a:rPr lang="en-US" dirty="0" smtClean="0">
                <a:solidFill>
                  <a:srgbClr val="9A0000"/>
                </a:solidFill>
              </a:rPr>
              <a:t>#menu a {</a:t>
            </a:r>
            <a:r>
              <a:rPr lang="en-US" dirty="0" smtClean="0">
                <a:solidFill>
                  <a:srgbClr val="0000FF"/>
                </a:solidFill>
              </a:rPr>
              <a:t>text-decoration:</a:t>
            </a:r>
            <a:r>
              <a:rPr lang="en-US" dirty="0" smtClean="0">
                <a:solidFill>
                  <a:srgbClr val="9A0000"/>
                </a:solidFill>
              </a:rPr>
              <a:t> </a:t>
            </a:r>
            <a:r>
              <a:rPr lang="en-US" dirty="0" smtClean="0">
                <a:solidFill>
                  <a:srgbClr val="FF0000"/>
                </a:solidFill>
              </a:rPr>
              <a:t>none;</a:t>
            </a:r>
            <a:r>
              <a:rPr lang="en-US" dirty="0" smtClean="0">
                <a:solidFill>
                  <a:srgbClr val="9A0000"/>
                </a:solidFill>
              </a:rPr>
              <a:t>}</a:t>
            </a:r>
            <a:r>
              <a:rPr lang="cs-CZ" dirty="0" smtClean="0">
                <a:solidFill>
                  <a:srgbClr val="9A0000"/>
                </a:solidFill>
              </a:rPr>
              <a:t/>
            </a:r>
            <a:br>
              <a:rPr lang="cs-CZ" dirty="0" smtClean="0">
                <a:solidFill>
                  <a:srgbClr val="9A0000"/>
                </a:solidFill>
              </a:rPr>
            </a:br>
            <a:r>
              <a:rPr lang="en-US" dirty="0" smtClean="0">
                <a:solidFill>
                  <a:srgbClr val="0000FF"/>
                </a:solidFill>
              </a:rPr>
              <a:t>&lt;</a:t>
            </a:r>
            <a:r>
              <a:rPr lang="cs-CZ" dirty="0" smtClean="0">
                <a:solidFill>
                  <a:srgbClr val="0000FF"/>
                </a:solidFill>
              </a:rPr>
              <a:t>/</a:t>
            </a:r>
            <a:r>
              <a:rPr lang="en-US" dirty="0" smtClean="0">
                <a:solidFill>
                  <a:srgbClr val="0000FF"/>
                </a:solidFill>
              </a:rPr>
              <a:t>style&gt; </a:t>
            </a:r>
            <a:r>
              <a:rPr lang="cs-CZ" dirty="0" smtClean="0"/>
              <a:t/>
            </a:r>
            <a:br>
              <a:rPr lang="cs-CZ" dirty="0" smtClean="0"/>
            </a:br>
            <a:r>
              <a:rPr lang="en-US" dirty="0" smtClean="0">
                <a:solidFill>
                  <a:srgbClr val="0000FF"/>
                </a:solidFill>
              </a:rPr>
              <a:t>&lt;</a:t>
            </a:r>
            <a:r>
              <a:rPr lang="cs-CZ" dirty="0" smtClean="0">
                <a:solidFill>
                  <a:srgbClr val="0000FF"/>
                </a:solidFill>
              </a:rPr>
              <a:t>/</a:t>
            </a:r>
            <a:r>
              <a:rPr lang="cs-CZ" dirty="0" err="1" smtClean="0">
                <a:solidFill>
                  <a:srgbClr val="0000FF"/>
                </a:solidFill>
              </a:rPr>
              <a:t>head</a:t>
            </a:r>
            <a:r>
              <a:rPr lang="en-US" dirty="0" smtClean="0">
                <a:solidFill>
                  <a:srgbClr val="0000FF"/>
                </a:solidFill>
              </a:rPr>
              <a:t>&gt;</a:t>
            </a:r>
            <a:endParaRPr lang="cs-CZ" dirty="0" smtClean="0">
              <a:solidFill>
                <a:srgbClr val="0000FF"/>
              </a:solidFill>
            </a:endParaRPr>
          </a:p>
          <a:p>
            <a:pPr marL="0" indent="0">
              <a:spcBef>
                <a:spcPts val="600"/>
              </a:spcBef>
              <a:buNone/>
            </a:pPr>
            <a:r>
              <a:rPr lang="en-US" dirty="0" smtClean="0">
                <a:solidFill>
                  <a:srgbClr val="0000FF"/>
                </a:solidFill>
              </a:rPr>
              <a:t>&lt;</a:t>
            </a:r>
            <a:r>
              <a:rPr lang="cs-CZ" dirty="0" smtClean="0">
                <a:solidFill>
                  <a:srgbClr val="0000FF"/>
                </a:solidFill>
              </a:rPr>
              <a:t>body</a:t>
            </a:r>
            <a:r>
              <a:rPr lang="en-US" dirty="0" smtClean="0">
                <a:solidFill>
                  <a:srgbClr val="0000FF"/>
                </a:solidFill>
              </a:rPr>
              <a:t>&gt;</a:t>
            </a:r>
            <a:r>
              <a:rPr lang="cs-CZ" dirty="0" smtClean="0">
                <a:solidFill>
                  <a:srgbClr val="0000FF"/>
                </a:solidFill>
              </a:rPr>
              <a:t/>
            </a:r>
            <a:br>
              <a:rPr lang="cs-CZ" dirty="0" smtClean="0">
                <a:solidFill>
                  <a:srgbClr val="0000FF"/>
                </a:solidFill>
              </a:rPr>
            </a:br>
            <a:r>
              <a:rPr lang="en-US" dirty="0" smtClean="0">
                <a:solidFill>
                  <a:srgbClr val="0000FF"/>
                </a:solidFill>
              </a:rPr>
              <a:t>&lt;table</a:t>
            </a:r>
            <a:r>
              <a:rPr lang="cs-CZ" dirty="0" smtClean="0">
                <a:solidFill>
                  <a:srgbClr val="0000FF"/>
                </a:solidFill>
              </a:rPr>
              <a:t> </a:t>
            </a:r>
            <a:r>
              <a:rPr lang="en-US" dirty="0" smtClean="0">
                <a:solidFill>
                  <a:srgbClr val="9A0000"/>
                </a:solidFill>
              </a:rPr>
              <a:t>id</a:t>
            </a:r>
            <a:r>
              <a:rPr lang="cs-CZ" dirty="0" smtClean="0">
                <a:solidFill>
                  <a:srgbClr val="9A0000"/>
                </a:solidFill>
              </a:rPr>
              <a:t>=</a:t>
            </a:r>
            <a:r>
              <a:rPr lang="cs-CZ" dirty="0" smtClean="0">
                <a:solidFill>
                  <a:srgbClr val="168028"/>
                </a:solidFill>
              </a:rPr>
              <a:t>"</a:t>
            </a:r>
            <a:r>
              <a:rPr lang="en-US" dirty="0" smtClean="0">
                <a:solidFill>
                  <a:srgbClr val="168028"/>
                </a:solidFill>
              </a:rPr>
              <a:t>menu</a:t>
            </a:r>
            <a:r>
              <a:rPr lang="cs-CZ" dirty="0" smtClean="0">
                <a:solidFill>
                  <a:srgbClr val="168028"/>
                </a:solidFill>
              </a:rPr>
              <a:t>"</a:t>
            </a:r>
            <a:r>
              <a:rPr lang="en-US" dirty="0" smtClean="0">
                <a:solidFill>
                  <a:srgbClr val="0000FF"/>
                </a:solidFill>
              </a:rPr>
              <a:t>&gt;</a:t>
            </a:r>
            <a:br>
              <a:rPr lang="en-US" dirty="0" smtClean="0">
                <a:solidFill>
                  <a:srgbClr val="0000FF"/>
                </a:solidFill>
              </a:rPr>
            </a:br>
            <a:r>
              <a:rPr lang="en-US" dirty="0" smtClean="0">
                <a:solidFill>
                  <a:srgbClr val="0000FF"/>
                </a:solidFill>
              </a:rPr>
              <a:t>&lt;</a:t>
            </a:r>
            <a:r>
              <a:rPr lang="en-US" dirty="0" err="1" smtClean="0">
                <a:solidFill>
                  <a:srgbClr val="0000FF"/>
                </a:solidFill>
              </a:rPr>
              <a:t>tr</a:t>
            </a:r>
            <a:r>
              <a:rPr lang="en-US" dirty="0" smtClean="0">
                <a:solidFill>
                  <a:srgbClr val="0000FF"/>
                </a:solidFill>
              </a:rPr>
              <a:t>&gt;&lt;td&gt;&lt;a</a:t>
            </a:r>
            <a:r>
              <a:rPr lang="cs-CZ" dirty="0" smtClean="0">
                <a:solidFill>
                  <a:srgbClr val="0000FF"/>
                </a:solidFill>
              </a:rPr>
              <a:t> </a:t>
            </a:r>
            <a:r>
              <a:rPr lang="cs-CZ" dirty="0" err="1" smtClean="0">
                <a:solidFill>
                  <a:srgbClr val="9A0000"/>
                </a:solidFill>
              </a:rPr>
              <a:t>href</a:t>
            </a:r>
            <a:r>
              <a:rPr lang="cs-CZ" dirty="0" smtClean="0">
                <a:solidFill>
                  <a:srgbClr val="9A0000"/>
                </a:solidFill>
              </a:rPr>
              <a:t>=</a:t>
            </a:r>
            <a:r>
              <a:rPr lang="cs-CZ" dirty="0" smtClean="0">
                <a:solidFill>
                  <a:srgbClr val="168028"/>
                </a:solidFill>
              </a:rPr>
              <a:t>"s1.htm"</a:t>
            </a:r>
            <a:r>
              <a:rPr lang="en-US" dirty="0" smtClean="0">
                <a:solidFill>
                  <a:srgbClr val="0000FF"/>
                </a:solidFill>
              </a:rPr>
              <a:t>&gt;</a:t>
            </a:r>
            <a:r>
              <a:rPr lang="cs-CZ" dirty="0" smtClean="0"/>
              <a:t>Stránka1</a:t>
            </a:r>
            <a:r>
              <a:rPr lang="en-US" dirty="0" smtClean="0">
                <a:solidFill>
                  <a:srgbClr val="0000FF"/>
                </a:solidFill>
              </a:rPr>
              <a:t>&lt;/a&gt;&lt;/td&gt;</a:t>
            </a:r>
            <a:r>
              <a:rPr lang="cs-CZ" dirty="0" smtClean="0">
                <a:solidFill>
                  <a:srgbClr val="0000FF"/>
                </a:solidFill>
              </a:rPr>
              <a:t/>
            </a:r>
            <a:br>
              <a:rPr lang="cs-CZ" dirty="0" smtClean="0">
                <a:solidFill>
                  <a:srgbClr val="0000FF"/>
                </a:solidFill>
              </a:rPr>
            </a:br>
            <a:r>
              <a:rPr lang="cs-CZ" dirty="0" smtClean="0">
                <a:solidFill>
                  <a:srgbClr val="0000FF"/>
                </a:solidFill>
              </a:rPr>
              <a:t>  </a:t>
            </a:r>
            <a:r>
              <a:rPr lang="en-US" dirty="0" smtClean="0">
                <a:solidFill>
                  <a:srgbClr val="0000FF"/>
                </a:solidFill>
              </a:rPr>
              <a:t>&lt;td&gt;&lt;a</a:t>
            </a:r>
            <a:r>
              <a:rPr lang="cs-CZ" dirty="0" smtClean="0">
                <a:solidFill>
                  <a:srgbClr val="0000FF"/>
                </a:solidFill>
              </a:rPr>
              <a:t> </a:t>
            </a:r>
            <a:r>
              <a:rPr lang="cs-CZ" dirty="0" err="1" smtClean="0">
                <a:solidFill>
                  <a:srgbClr val="9A0000"/>
                </a:solidFill>
              </a:rPr>
              <a:t>href</a:t>
            </a:r>
            <a:r>
              <a:rPr lang="cs-CZ" dirty="0" smtClean="0">
                <a:solidFill>
                  <a:srgbClr val="9A0000"/>
                </a:solidFill>
              </a:rPr>
              <a:t>=</a:t>
            </a:r>
            <a:r>
              <a:rPr lang="cs-CZ" dirty="0" smtClean="0">
                <a:solidFill>
                  <a:srgbClr val="168028"/>
                </a:solidFill>
              </a:rPr>
              <a:t>"s2.htm"</a:t>
            </a:r>
            <a:r>
              <a:rPr lang="en-US" dirty="0" smtClean="0">
                <a:solidFill>
                  <a:srgbClr val="0000FF"/>
                </a:solidFill>
              </a:rPr>
              <a:t>&gt;</a:t>
            </a:r>
            <a:r>
              <a:rPr lang="cs-CZ" dirty="0" smtClean="0"/>
              <a:t>Stránka2</a:t>
            </a:r>
            <a:r>
              <a:rPr lang="en-US" dirty="0" smtClean="0">
                <a:solidFill>
                  <a:srgbClr val="0000FF"/>
                </a:solidFill>
              </a:rPr>
              <a:t>&lt;/a&gt;&lt;/td&gt;&lt;/</a:t>
            </a:r>
            <a:r>
              <a:rPr lang="en-US" dirty="0" err="1" smtClean="0">
                <a:solidFill>
                  <a:srgbClr val="0000FF"/>
                </a:solidFill>
              </a:rPr>
              <a:t>tr</a:t>
            </a:r>
            <a:r>
              <a:rPr lang="en-US" dirty="0" smtClean="0">
                <a:solidFill>
                  <a:srgbClr val="0000FF"/>
                </a:solidFill>
              </a:rPr>
              <a:t>&gt;&lt;</a:t>
            </a:r>
            <a:r>
              <a:rPr lang="cs-CZ" dirty="0" smtClean="0">
                <a:solidFill>
                  <a:srgbClr val="0000FF"/>
                </a:solidFill>
              </a:rPr>
              <a:t>/</a:t>
            </a:r>
            <a:r>
              <a:rPr lang="en-US" dirty="0" smtClean="0">
                <a:solidFill>
                  <a:srgbClr val="0000FF"/>
                </a:solidFill>
              </a:rPr>
              <a:t>table&gt;</a:t>
            </a:r>
            <a:endParaRPr lang="cs-CZ" dirty="0" smtClean="0">
              <a:solidFill>
                <a:srgbClr val="0000FF"/>
              </a:solidFill>
            </a:endParaRPr>
          </a:p>
          <a:p>
            <a:pPr marL="0" indent="0">
              <a:spcBef>
                <a:spcPts val="1200"/>
              </a:spcBef>
              <a:buNone/>
            </a:pPr>
            <a:r>
              <a:rPr lang="pl-PL" dirty="0" smtClean="0"/>
              <a:t>Nějaký </a:t>
            </a:r>
            <a:r>
              <a:rPr lang="en-US" dirty="0" smtClean="0">
                <a:solidFill>
                  <a:srgbClr val="0000FF"/>
                </a:solidFill>
              </a:rPr>
              <a:t>&lt;a</a:t>
            </a:r>
            <a:r>
              <a:rPr lang="cs-CZ" dirty="0" smtClean="0">
                <a:solidFill>
                  <a:srgbClr val="0000FF"/>
                </a:solidFill>
              </a:rPr>
              <a:t> </a:t>
            </a:r>
            <a:r>
              <a:rPr lang="cs-CZ" dirty="0" err="1" smtClean="0">
                <a:solidFill>
                  <a:srgbClr val="9A0000"/>
                </a:solidFill>
              </a:rPr>
              <a:t>href</a:t>
            </a:r>
            <a:r>
              <a:rPr lang="cs-CZ" dirty="0" smtClean="0">
                <a:solidFill>
                  <a:srgbClr val="9A0000"/>
                </a:solidFill>
              </a:rPr>
              <a:t>=</a:t>
            </a:r>
            <a:r>
              <a:rPr lang="cs-CZ" dirty="0" smtClean="0">
                <a:solidFill>
                  <a:srgbClr val="168028"/>
                </a:solidFill>
              </a:rPr>
              <a:t>"s.</a:t>
            </a:r>
            <a:r>
              <a:rPr lang="cs-CZ" dirty="0" err="1" smtClean="0">
                <a:solidFill>
                  <a:srgbClr val="168028"/>
                </a:solidFill>
              </a:rPr>
              <a:t>htm</a:t>
            </a:r>
            <a:r>
              <a:rPr lang="cs-CZ" dirty="0" smtClean="0">
                <a:solidFill>
                  <a:srgbClr val="168028"/>
                </a:solidFill>
              </a:rPr>
              <a:t>"</a:t>
            </a:r>
            <a:r>
              <a:rPr lang="en-US" dirty="0" smtClean="0">
                <a:solidFill>
                  <a:srgbClr val="0000FF"/>
                </a:solidFill>
              </a:rPr>
              <a:t>&gt;</a:t>
            </a:r>
            <a:r>
              <a:rPr lang="pl-PL" dirty="0" smtClean="0"/>
              <a:t>odkaz</a:t>
            </a:r>
            <a:r>
              <a:rPr lang="en-US" dirty="0" smtClean="0">
                <a:solidFill>
                  <a:srgbClr val="0000FF"/>
                </a:solidFill>
              </a:rPr>
              <a:t>&lt;/a&gt;</a:t>
            </a:r>
            <a:r>
              <a:rPr lang="cs-CZ" dirty="0" smtClean="0"/>
              <a:t> v textu.</a:t>
            </a:r>
            <a:br>
              <a:rPr lang="cs-CZ" dirty="0" smtClean="0"/>
            </a:br>
            <a:r>
              <a:rPr lang="en-US" dirty="0" smtClean="0">
                <a:solidFill>
                  <a:srgbClr val="0000FF"/>
                </a:solidFill>
              </a:rPr>
              <a:t>&lt;a</a:t>
            </a:r>
            <a:r>
              <a:rPr lang="cs-CZ" dirty="0" smtClean="0">
                <a:solidFill>
                  <a:srgbClr val="0000FF"/>
                </a:solidFill>
              </a:rPr>
              <a:t> </a:t>
            </a:r>
            <a:r>
              <a:rPr lang="cs-CZ" dirty="0" err="1" smtClean="0">
                <a:solidFill>
                  <a:srgbClr val="9A0000"/>
                </a:solidFill>
              </a:rPr>
              <a:t>href</a:t>
            </a:r>
            <a:r>
              <a:rPr lang="cs-CZ" dirty="0" smtClean="0">
                <a:solidFill>
                  <a:srgbClr val="9A0000"/>
                </a:solidFill>
              </a:rPr>
              <a:t>=</a:t>
            </a:r>
            <a:r>
              <a:rPr lang="cs-CZ" dirty="0" smtClean="0">
                <a:solidFill>
                  <a:srgbClr val="168028"/>
                </a:solidFill>
              </a:rPr>
              <a:t>"index.</a:t>
            </a:r>
            <a:r>
              <a:rPr lang="cs-CZ" dirty="0" err="1" smtClean="0">
                <a:solidFill>
                  <a:srgbClr val="168028"/>
                </a:solidFill>
              </a:rPr>
              <a:t>htm</a:t>
            </a:r>
            <a:r>
              <a:rPr lang="cs-CZ" dirty="0" smtClean="0">
                <a:solidFill>
                  <a:srgbClr val="168028"/>
                </a:solidFill>
              </a:rPr>
              <a:t>"</a:t>
            </a:r>
            <a:r>
              <a:rPr lang="en-US" dirty="0" smtClean="0">
                <a:solidFill>
                  <a:srgbClr val="0000FF"/>
                </a:solidFill>
              </a:rPr>
              <a:t>&gt;</a:t>
            </a:r>
            <a:r>
              <a:rPr lang="cs-CZ" dirty="0" smtClean="0"/>
              <a:t>Domů</a:t>
            </a:r>
            <a:r>
              <a:rPr lang="en-US" dirty="0" smtClean="0">
                <a:solidFill>
                  <a:srgbClr val="0000FF"/>
                </a:solidFill>
              </a:rPr>
              <a:t>&lt;/a&gt;</a:t>
            </a:r>
            <a:endParaRPr lang="cs-CZ" dirty="0" smtClean="0">
              <a:solidFill>
                <a:srgbClr val="0000FF"/>
              </a:solidFill>
            </a:endParaRPr>
          </a:p>
          <a:p>
            <a:pPr marL="0" indent="0">
              <a:spcBef>
                <a:spcPts val="600"/>
              </a:spcBef>
              <a:buNone/>
            </a:pPr>
            <a:r>
              <a:rPr lang="en-US" dirty="0" smtClean="0">
                <a:solidFill>
                  <a:srgbClr val="0000FF"/>
                </a:solidFill>
              </a:rPr>
              <a:t>&lt;</a:t>
            </a:r>
            <a:r>
              <a:rPr lang="cs-CZ" dirty="0" smtClean="0">
                <a:solidFill>
                  <a:srgbClr val="0000FF"/>
                </a:solidFill>
              </a:rPr>
              <a:t>/body</a:t>
            </a:r>
            <a:r>
              <a:rPr lang="en-US" dirty="0" smtClean="0">
                <a:solidFill>
                  <a:srgbClr val="0000FF"/>
                </a:solidFill>
              </a:rPr>
              <a:t>&gt; &lt;</a:t>
            </a:r>
            <a:r>
              <a:rPr lang="cs-CZ" dirty="0" smtClean="0">
                <a:solidFill>
                  <a:srgbClr val="0000FF"/>
                </a:solidFill>
              </a:rPr>
              <a:t>/</a:t>
            </a:r>
            <a:r>
              <a:rPr lang="cs-CZ" dirty="0" err="1" smtClean="0">
                <a:solidFill>
                  <a:srgbClr val="0000FF"/>
                </a:solidFill>
              </a:rPr>
              <a:t>html</a:t>
            </a:r>
            <a:r>
              <a:rPr lang="en-US" dirty="0" smtClean="0">
                <a:solidFill>
                  <a:srgbClr val="0000FF"/>
                </a:solidFill>
              </a:rPr>
              <a:t>&gt;</a:t>
            </a:r>
            <a:endParaRPr lang="cs-CZ" dirty="0" smtClean="0"/>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43</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CSS dle umístění</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pic>
        <p:nvPicPr>
          <p:cNvPr id="8" name="Obrázek 7" descr="css5.png"/>
          <p:cNvPicPr>
            <a:picLocks noChangeAspect="1"/>
          </p:cNvPicPr>
          <p:nvPr/>
        </p:nvPicPr>
        <p:blipFill>
          <a:blip r:embed="rId3"/>
          <a:stretch>
            <a:fillRect/>
          </a:stretch>
        </p:blipFill>
        <p:spPr>
          <a:xfrm>
            <a:off x="6072198" y="4661874"/>
            <a:ext cx="2740823" cy="1559268"/>
          </a:xfrm>
          <a:prstGeom prst="rect">
            <a:avLst/>
          </a:prstGeom>
          <a:ln w="9525" cap="rnd">
            <a:solidFill>
              <a:schemeClr val="tx1"/>
            </a:solidFill>
          </a:ln>
        </p:spPr>
      </p:pic>
      <p:grpSp>
        <p:nvGrpSpPr>
          <p:cNvPr id="16" name="Skupina 15"/>
          <p:cNvGrpSpPr/>
          <p:nvPr/>
        </p:nvGrpSpPr>
        <p:grpSpPr>
          <a:xfrm>
            <a:off x="3786182" y="2786058"/>
            <a:ext cx="4929222" cy="1107996"/>
            <a:chOff x="3786182" y="2857496"/>
            <a:chExt cx="4929222" cy="1107996"/>
          </a:xfrm>
        </p:grpSpPr>
        <p:cxnSp>
          <p:nvCxnSpPr>
            <p:cNvPr id="12" name="Přímá spojovací šipka 11"/>
            <p:cNvCxnSpPr>
              <a:stCxn id="13" idx="1"/>
            </p:cNvCxnSpPr>
            <p:nvPr/>
          </p:nvCxnSpPr>
          <p:spPr bwMode="auto">
            <a:xfrm rot="10800000" flipV="1">
              <a:off x="3786182" y="3411493"/>
              <a:ext cx="785818" cy="3746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3" name="TextovéPole 12"/>
            <p:cNvSpPr txBox="1"/>
            <p:nvPr/>
          </p:nvSpPr>
          <p:spPr>
            <a:xfrm>
              <a:off x="4572000" y="2857496"/>
              <a:ext cx="4143404" cy="1107996"/>
            </a:xfrm>
            <a:prstGeom prst="rect">
              <a:avLst/>
            </a:prstGeom>
            <a:noFill/>
            <a:ln w="12700">
              <a:solidFill>
                <a:schemeClr val="tx1"/>
              </a:solidFill>
            </a:ln>
          </p:spPr>
          <p:txBody>
            <a:bodyPr wrap="square" rtlCol="0">
              <a:spAutoFit/>
            </a:bodyPr>
            <a:lstStyle/>
            <a:p>
              <a:r>
                <a:rPr lang="cs-CZ" sz="1600" dirty="0" smtClean="0"/>
                <a:t>- všechny odkazy v příkazu pojmenovaném "menu" nebudou podtržené, zatímco ve zbytku stránky ano</a:t>
              </a:r>
            </a:p>
            <a:p>
              <a:endParaRPr lang="cs-CZ" dirty="0"/>
            </a:p>
          </p:txBody>
        </p:sp>
      </p:gr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857364"/>
            <a:ext cx="8435975" cy="4464050"/>
          </a:xfrm>
        </p:spPr>
        <p:txBody>
          <a:bodyPr/>
          <a:lstStyle/>
          <a:p>
            <a:pPr marL="0" indent="0">
              <a:spcBef>
                <a:spcPts val="1200"/>
              </a:spcBef>
              <a:buNone/>
            </a:pPr>
            <a:r>
              <a:rPr lang="cs-CZ" dirty="0" smtClean="0"/>
              <a:t>Pomocí pseudostylů lze nastavit vzhled odkazů ve čtyřech možných stavech:</a:t>
            </a:r>
          </a:p>
          <a:p>
            <a:pPr marL="180000" indent="0">
              <a:spcBef>
                <a:spcPts val="600"/>
              </a:spcBef>
              <a:buNone/>
              <a:tabLst>
                <a:tab pos="2160000" algn="l"/>
              </a:tabLst>
            </a:pPr>
            <a:r>
              <a:rPr lang="cs-CZ" dirty="0" smtClean="0">
                <a:solidFill>
                  <a:srgbClr val="9A0000"/>
                </a:solidFill>
              </a:rPr>
              <a:t>a:link</a:t>
            </a:r>
            <a:r>
              <a:rPr lang="cs-CZ" dirty="0" smtClean="0"/>
              <a:t>	normální (nenavštívený) odkaz</a:t>
            </a:r>
          </a:p>
          <a:p>
            <a:pPr marL="180000" indent="0">
              <a:spcBef>
                <a:spcPts val="600"/>
              </a:spcBef>
              <a:buNone/>
              <a:tabLst>
                <a:tab pos="2160000" algn="l"/>
              </a:tabLst>
            </a:pPr>
            <a:r>
              <a:rPr lang="cs-CZ" dirty="0" smtClean="0">
                <a:solidFill>
                  <a:srgbClr val="9A0000"/>
                </a:solidFill>
              </a:rPr>
              <a:t>a:visited</a:t>
            </a:r>
            <a:r>
              <a:rPr lang="cs-CZ" dirty="0" smtClean="0"/>
              <a:t>	navštívený odkaz</a:t>
            </a:r>
          </a:p>
          <a:p>
            <a:pPr marL="180000" indent="0">
              <a:spcBef>
                <a:spcPts val="600"/>
              </a:spcBef>
              <a:buNone/>
              <a:tabLst>
                <a:tab pos="2160000" algn="l"/>
              </a:tabLst>
            </a:pPr>
            <a:r>
              <a:rPr lang="cs-CZ" dirty="0" smtClean="0">
                <a:solidFill>
                  <a:srgbClr val="9A0000"/>
                </a:solidFill>
              </a:rPr>
              <a:t>a:active</a:t>
            </a:r>
            <a:r>
              <a:rPr lang="cs-CZ" dirty="0" smtClean="0"/>
              <a:t>	aktivní (vybraný) odkaz</a:t>
            </a:r>
          </a:p>
          <a:p>
            <a:pPr marL="180000" indent="0">
              <a:spcBef>
                <a:spcPts val="600"/>
              </a:spcBef>
              <a:buNone/>
              <a:tabLst>
                <a:tab pos="2160000" algn="l"/>
              </a:tabLst>
            </a:pPr>
            <a:r>
              <a:rPr lang="cs-CZ" dirty="0" smtClean="0">
                <a:solidFill>
                  <a:srgbClr val="9A0000"/>
                </a:solidFill>
              </a:rPr>
              <a:t>a:hover</a:t>
            </a:r>
            <a:r>
              <a:rPr lang="cs-CZ" dirty="0" smtClean="0"/>
              <a:t>	odkaz právě přejížděný myší</a:t>
            </a:r>
          </a:p>
          <a:p>
            <a:pPr marL="0" indent="0">
              <a:spcBef>
                <a:spcPts val="1200"/>
              </a:spcBef>
              <a:buNone/>
            </a:pPr>
            <a:r>
              <a:rPr lang="en-US" dirty="0" smtClean="0">
                <a:solidFill>
                  <a:srgbClr val="0000FF"/>
                </a:solidFill>
              </a:rPr>
              <a:t>&lt;</a:t>
            </a:r>
            <a:r>
              <a:rPr lang="cs-CZ" dirty="0" err="1" smtClean="0">
                <a:solidFill>
                  <a:srgbClr val="0000FF"/>
                </a:solidFill>
              </a:rPr>
              <a:t>html</a:t>
            </a:r>
            <a:r>
              <a:rPr lang="en-US" dirty="0" smtClean="0">
                <a:solidFill>
                  <a:srgbClr val="0000FF"/>
                </a:solidFill>
              </a:rPr>
              <a:t>&gt; </a:t>
            </a:r>
            <a:endParaRPr lang="cs-CZ" dirty="0" smtClean="0">
              <a:solidFill>
                <a:srgbClr val="0000FF"/>
              </a:solidFill>
            </a:endParaRPr>
          </a:p>
          <a:p>
            <a:pPr marL="0" indent="0">
              <a:spcBef>
                <a:spcPts val="600"/>
              </a:spcBef>
              <a:buNone/>
            </a:pPr>
            <a:r>
              <a:rPr lang="en-US" dirty="0" smtClean="0">
                <a:solidFill>
                  <a:srgbClr val="0000FF"/>
                </a:solidFill>
              </a:rPr>
              <a:t>&lt;</a:t>
            </a:r>
            <a:r>
              <a:rPr lang="cs-CZ" dirty="0" err="1" smtClean="0">
                <a:solidFill>
                  <a:srgbClr val="0000FF"/>
                </a:solidFill>
              </a:rPr>
              <a:t>head</a:t>
            </a:r>
            <a:r>
              <a:rPr lang="en-US" dirty="0" smtClean="0">
                <a:solidFill>
                  <a:srgbClr val="0000FF"/>
                </a:solidFill>
              </a:rPr>
              <a:t>&gt; </a:t>
            </a:r>
            <a:r>
              <a:rPr lang="cs-CZ" dirty="0" smtClean="0">
                <a:solidFill>
                  <a:srgbClr val="0000FF"/>
                </a:solidFill>
              </a:rPr>
              <a:t/>
            </a:r>
            <a:br>
              <a:rPr lang="cs-CZ" dirty="0" smtClean="0">
                <a:solidFill>
                  <a:srgbClr val="0000FF"/>
                </a:solidFill>
              </a:rPr>
            </a:br>
            <a:r>
              <a:rPr lang="en-US" dirty="0" smtClean="0">
                <a:solidFill>
                  <a:srgbClr val="0000FF"/>
                </a:solidFill>
              </a:rPr>
              <a:t> &lt;style</a:t>
            </a:r>
            <a:r>
              <a:rPr lang="en-US" sz="1400" dirty="0" smtClean="0"/>
              <a:t> </a:t>
            </a:r>
            <a:r>
              <a:rPr lang="en-US" dirty="0" smtClean="0">
                <a:solidFill>
                  <a:srgbClr val="9A0000"/>
                </a:solidFill>
              </a:rPr>
              <a:t>type=</a:t>
            </a:r>
            <a:r>
              <a:rPr lang="en-US" dirty="0" smtClean="0">
                <a:solidFill>
                  <a:srgbClr val="168028"/>
                </a:solidFill>
              </a:rPr>
              <a:t>"text/</a:t>
            </a:r>
            <a:r>
              <a:rPr lang="en-US" dirty="0" err="1" smtClean="0">
                <a:solidFill>
                  <a:srgbClr val="168028"/>
                </a:solidFill>
              </a:rPr>
              <a:t>css</a:t>
            </a:r>
            <a:r>
              <a:rPr lang="en-US" dirty="0" smtClean="0">
                <a:solidFill>
                  <a:srgbClr val="168028"/>
                </a:solidFill>
              </a:rPr>
              <a:t>"</a:t>
            </a:r>
            <a:r>
              <a:rPr lang="en-US" dirty="0" smtClean="0">
                <a:solidFill>
                  <a:srgbClr val="0000FF"/>
                </a:solidFill>
              </a:rPr>
              <a:t>&gt; </a:t>
            </a:r>
            <a:r>
              <a:rPr lang="cs-CZ" dirty="0" smtClean="0">
                <a:solidFill>
                  <a:srgbClr val="9A0000"/>
                </a:solidFill>
              </a:rPr>
              <a:t> a:hover </a:t>
            </a:r>
            <a:r>
              <a:rPr lang="en-US" dirty="0" smtClean="0">
                <a:solidFill>
                  <a:srgbClr val="9A0000"/>
                </a:solidFill>
              </a:rPr>
              <a:t>{</a:t>
            </a:r>
            <a:r>
              <a:rPr lang="cs-CZ" dirty="0" err="1" smtClean="0">
                <a:solidFill>
                  <a:srgbClr val="0000FF"/>
                </a:solidFill>
              </a:rPr>
              <a:t>color</a:t>
            </a:r>
            <a:r>
              <a:rPr lang="cs-CZ" dirty="0" smtClean="0">
                <a:solidFill>
                  <a:srgbClr val="0000FF"/>
                </a:solidFill>
              </a:rPr>
              <a:t>:</a:t>
            </a:r>
            <a:r>
              <a:rPr lang="cs-CZ" dirty="0" smtClean="0">
                <a:solidFill>
                  <a:srgbClr val="9A0000"/>
                </a:solidFill>
              </a:rPr>
              <a:t> </a:t>
            </a:r>
            <a:r>
              <a:rPr lang="cs-CZ" dirty="0" err="1" smtClean="0">
                <a:solidFill>
                  <a:srgbClr val="FF0000"/>
                </a:solidFill>
              </a:rPr>
              <a:t>red</a:t>
            </a:r>
            <a:r>
              <a:rPr lang="cs-CZ" dirty="0" smtClean="0">
                <a:solidFill>
                  <a:srgbClr val="FF0000"/>
                </a:solidFill>
              </a:rPr>
              <a:t>;</a:t>
            </a:r>
            <a:r>
              <a:rPr lang="en-US" dirty="0" smtClean="0">
                <a:solidFill>
                  <a:srgbClr val="9A0000"/>
                </a:solidFill>
              </a:rPr>
              <a:t>}</a:t>
            </a:r>
            <a:r>
              <a:rPr lang="cs-CZ" dirty="0" smtClean="0"/>
              <a:t> </a:t>
            </a:r>
            <a:r>
              <a:rPr lang="en-US" dirty="0" smtClean="0">
                <a:solidFill>
                  <a:srgbClr val="0000FF"/>
                </a:solidFill>
              </a:rPr>
              <a:t>&lt;</a:t>
            </a:r>
            <a:r>
              <a:rPr lang="cs-CZ" dirty="0" smtClean="0">
                <a:solidFill>
                  <a:srgbClr val="0000FF"/>
                </a:solidFill>
              </a:rPr>
              <a:t>/</a:t>
            </a:r>
            <a:r>
              <a:rPr lang="en-US" dirty="0" smtClean="0">
                <a:solidFill>
                  <a:srgbClr val="0000FF"/>
                </a:solidFill>
              </a:rPr>
              <a:t>style&gt; </a:t>
            </a:r>
            <a:r>
              <a:rPr lang="cs-CZ" dirty="0" smtClean="0"/>
              <a:t/>
            </a:r>
            <a:br>
              <a:rPr lang="cs-CZ" dirty="0" smtClean="0"/>
            </a:br>
            <a:r>
              <a:rPr lang="en-US" dirty="0" smtClean="0">
                <a:solidFill>
                  <a:srgbClr val="0000FF"/>
                </a:solidFill>
              </a:rPr>
              <a:t>&lt;</a:t>
            </a:r>
            <a:r>
              <a:rPr lang="cs-CZ" dirty="0" smtClean="0">
                <a:solidFill>
                  <a:srgbClr val="0000FF"/>
                </a:solidFill>
              </a:rPr>
              <a:t>/</a:t>
            </a:r>
            <a:r>
              <a:rPr lang="cs-CZ" dirty="0" err="1" smtClean="0">
                <a:solidFill>
                  <a:srgbClr val="0000FF"/>
                </a:solidFill>
              </a:rPr>
              <a:t>head</a:t>
            </a:r>
            <a:r>
              <a:rPr lang="en-US" dirty="0" smtClean="0">
                <a:solidFill>
                  <a:srgbClr val="0000FF"/>
                </a:solidFill>
              </a:rPr>
              <a:t>&gt;</a:t>
            </a:r>
            <a:endParaRPr lang="cs-CZ" dirty="0" smtClean="0">
              <a:solidFill>
                <a:srgbClr val="0000FF"/>
              </a:solidFill>
            </a:endParaRPr>
          </a:p>
          <a:p>
            <a:pPr marL="0" indent="0">
              <a:spcBef>
                <a:spcPts val="600"/>
              </a:spcBef>
              <a:buNone/>
            </a:pPr>
            <a:r>
              <a:rPr lang="en-US" dirty="0" smtClean="0">
                <a:solidFill>
                  <a:srgbClr val="0000FF"/>
                </a:solidFill>
              </a:rPr>
              <a:t>&lt;</a:t>
            </a:r>
            <a:r>
              <a:rPr lang="cs-CZ" dirty="0" smtClean="0">
                <a:solidFill>
                  <a:srgbClr val="0000FF"/>
                </a:solidFill>
              </a:rPr>
              <a:t>body</a:t>
            </a:r>
            <a:r>
              <a:rPr lang="en-US" dirty="0" smtClean="0">
                <a:solidFill>
                  <a:srgbClr val="0000FF"/>
                </a:solidFill>
              </a:rPr>
              <a:t>&gt;&lt;table</a:t>
            </a:r>
            <a:r>
              <a:rPr lang="cs-CZ" dirty="0" smtClean="0">
                <a:solidFill>
                  <a:srgbClr val="0000FF"/>
                </a:solidFill>
              </a:rPr>
              <a:t> </a:t>
            </a:r>
            <a:r>
              <a:rPr lang="en-US" dirty="0" smtClean="0">
                <a:solidFill>
                  <a:srgbClr val="9A0000"/>
                </a:solidFill>
              </a:rPr>
              <a:t>id</a:t>
            </a:r>
            <a:r>
              <a:rPr lang="cs-CZ" dirty="0" smtClean="0">
                <a:solidFill>
                  <a:srgbClr val="9A0000"/>
                </a:solidFill>
              </a:rPr>
              <a:t>=</a:t>
            </a:r>
            <a:r>
              <a:rPr lang="cs-CZ" dirty="0" smtClean="0">
                <a:solidFill>
                  <a:srgbClr val="168028"/>
                </a:solidFill>
              </a:rPr>
              <a:t>"</a:t>
            </a:r>
            <a:r>
              <a:rPr lang="en-US" dirty="0" smtClean="0">
                <a:solidFill>
                  <a:srgbClr val="168028"/>
                </a:solidFill>
              </a:rPr>
              <a:t>menu</a:t>
            </a:r>
            <a:r>
              <a:rPr lang="cs-CZ" dirty="0" smtClean="0">
                <a:solidFill>
                  <a:srgbClr val="168028"/>
                </a:solidFill>
              </a:rPr>
              <a:t>"</a:t>
            </a:r>
            <a:r>
              <a:rPr lang="en-US" dirty="0" smtClean="0">
                <a:solidFill>
                  <a:srgbClr val="0000FF"/>
                </a:solidFill>
              </a:rPr>
              <a:t>&gt;</a:t>
            </a:r>
            <a:br>
              <a:rPr lang="en-US" dirty="0" smtClean="0">
                <a:solidFill>
                  <a:srgbClr val="0000FF"/>
                </a:solidFill>
              </a:rPr>
            </a:br>
            <a:r>
              <a:rPr lang="en-US" dirty="0" smtClean="0">
                <a:solidFill>
                  <a:srgbClr val="0000FF"/>
                </a:solidFill>
              </a:rPr>
              <a:t>&lt;</a:t>
            </a:r>
            <a:r>
              <a:rPr lang="en-US" dirty="0" err="1" smtClean="0">
                <a:solidFill>
                  <a:srgbClr val="0000FF"/>
                </a:solidFill>
              </a:rPr>
              <a:t>tr</a:t>
            </a:r>
            <a:r>
              <a:rPr lang="en-US" dirty="0" smtClean="0">
                <a:solidFill>
                  <a:srgbClr val="0000FF"/>
                </a:solidFill>
              </a:rPr>
              <a:t>&gt;&lt;td&gt;&lt;a</a:t>
            </a:r>
            <a:r>
              <a:rPr lang="cs-CZ" dirty="0" smtClean="0">
                <a:solidFill>
                  <a:srgbClr val="0000FF"/>
                </a:solidFill>
              </a:rPr>
              <a:t> </a:t>
            </a:r>
            <a:r>
              <a:rPr lang="cs-CZ" dirty="0" err="1" smtClean="0">
                <a:solidFill>
                  <a:srgbClr val="9A0000"/>
                </a:solidFill>
              </a:rPr>
              <a:t>href</a:t>
            </a:r>
            <a:r>
              <a:rPr lang="cs-CZ" dirty="0" smtClean="0">
                <a:solidFill>
                  <a:srgbClr val="9A0000"/>
                </a:solidFill>
              </a:rPr>
              <a:t>=</a:t>
            </a:r>
            <a:r>
              <a:rPr lang="cs-CZ" dirty="0" smtClean="0">
                <a:solidFill>
                  <a:srgbClr val="168028"/>
                </a:solidFill>
              </a:rPr>
              <a:t>"s1.htm"</a:t>
            </a:r>
            <a:r>
              <a:rPr lang="en-US" dirty="0" smtClean="0">
                <a:solidFill>
                  <a:srgbClr val="0000FF"/>
                </a:solidFill>
              </a:rPr>
              <a:t>&gt;</a:t>
            </a:r>
            <a:r>
              <a:rPr lang="cs-CZ" dirty="0" smtClean="0"/>
              <a:t>Stránka1</a:t>
            </a:r>
            <a:r>
              <a:rPr lang="en-US" dirty="0" smtClean="0">
                <a:solidFill>
                  <a:srgbClr val="0000FF"/>
                </a:solidFill>
              </a:rPr>
              <a:t>&lt;/a&gt;&lt;/td&gt;</a:t>
            </a:r>
            <a:r>
              <a:rPr lang="cs-CZ" dirty="0" smtClean="0">
                <a:solidFill>
                  <a:srgbClr val="0000FF"/>
                </a:solidFill>
              </a:rPr>
              <a:t/>
            </a:r>
            <a:br>
              <a:rPr lang="cs-CZ" dirty="0" smtClean="0">
                <a:solidFill>
                  <a:srgbClr val="0000FF"/>
                </a:solidFill>
              </a:rPr>
            </a:br>
            <a:r>
              <a:rPr lang="cs-CZ" dirty="0" smtClean="0">
                <a:solidFill>
                  <a:srgbClr val="0000FF"/>
                </a:solidFill>
              </a:rPr>
              <a:t>  </a:t>
            </a:r>
            <a:r>
              <a:rPr lang="en-US" dirty="0" smtClean="0">
                <a:solidFill>
                  <a:srgbClr val="0000FF"/>
                </a:solidFill>
              </a:rPr>
              <a:t>&lt;td&gt;&lt;a</a:t>
            </a:r>
            <a:r>
              <a:rPr lang="cs-CZ" dirty="0" smtClean="0">
                <a:solidFill>
                  <a:srgbClr val="0000FF"/>
                </a:solidFill>
              </a:rPr>
              <a:t> </a:t>
            </a:r>
            <a:r>
              <a:rPr lang="cs-CZ" dirty="0" err="1" smtClean="0">
                <a:solidFill>
                  <a:srgbClr val="9A0000"/>
                </a:solidFill>
              </a:rPr>
              <a:t>href</a:t>
            </a:r>
            <a:r>
              <a:rPr lang="cs-CZ" dirty="0" smtClean="0">
                <a:solidFill>
                  <a:srgbClr val="9A0000"/>
                </a:solidFill>
              </a:rPr>
              <a:t>=</a:t>
            </a:r>
            <a:r>
              <a:rPr lang="cs-CZ" dirty="0" smtClean="0">
                <a:solidFill>
                  <a:srgbClr val="168028"/>
                </a:solidFill>
              </a:rPr>
              <a:t>"s2.htm"</a:t>
            </a:r>
            <a:r>
              <a:rPr lang="en-US" dirty="0" smtClean="0">
                <a:solidFill>
                  <a:srgbClr val="0000FF"/>
                </a:solidFill>
              </a:rPr>
              <a:t>&gt;</a:t>
            </a:r>
            <a:r>
              <a:rPr lang="cs-CZ" dirty="0" smtClean="0"/>
              <a:t>Stránka2</a:t>
            </a:r>
            <a:r>
              <a:rPr lang="en-US" dirty="0" smtClean="0">
                <a:solidFill>
                  <a:srgbClr val="0000FF"/>
                </a:solidFill>
              </a:rPr>
              <a:t>&lt;/a&gt;&lt;/td&gt;&lt;/</a:t>
            </a:r>
            <a:r>
              <a:rPr lang="en-US" dirty="0" err="1" smtClean="0">
                <a:solidFill>
                  <a:srgbClr val="0000FF"/>
                </a:solidFill>
              </a:rPr>
              <a:t>tr</a:t>
            </a:r>
            <a:r>
              <a:rPr lang="en-US" dirty="0" smtClean="0">
                <a:solidFill>
                  <a:srgbClr val="0000FF"/>
                </a:solidFill>
              </a:rPr>
              <a:t>&gt;&lt;</a:t>
            </a:r>
            <a:r>
              <a:rPr lang="cs-CZ" dirty="0" smtClean="0">
                <a:solidFill>
                  <a:srgbClr val="0000FF"/>
                </a:solidFill>
              </a:rPr>
              <a:t>/</a:t>
            </a:r>
            <a:r>
              <a:rPr lang="en-US" dirty="0" smtClean="0">
                <a:solidFill>
                  <a:srgbClr val="0000FF"/>
                </a:solidFill>
              </a:rPr>
              <a:t>table&gt;</a:t>
            </a:r>
            <a:endParaRPr lang="cs-CZ" dirty="0" smtClean="0">
              <a:solidFill>
                <a:srgbClr val="0000FF"/>
              </a:solidFill>
            </a:endParaRPr>
          </a:p>
          <a:p>
            <a:pPr marL="0" indent="0">
              <a:spcBef>
                <a:spcPts val="600"/>
              </a:spcBef>
              <a:buNone/>
            </a:pPr>
            <a:r>
              <a:rPr lang="pl-PL" dirty="0" smtClean="0"/>
              <a:t>Nějaký </a:t>
            </a:r>
            <a:r>
              <a:rPr lang="en-US" dirty="0" smtClean="0">
                <a:solidFill>
                  <a:srgbClr val="0000FF"/>
                </a:solidFill>
              </a:rPr>
              <a:t>&lt;a</a:t>
            </a:r>
            <a:r>
              <a:rPr lang="cs-CZ" dirty="0" smtClean="0">
                <a:solidFill>
                  <a:srgbClr val="0000FF"/>
                </a:solidFill>
              </a:rPr>
              <a:t> </a:t>
            </a:r>
            <a:r>
              <a:rPr lang="cs-CZ" dirty="0" err="1" smtClean="0">
                <a:solidFill>
                  <a:srgbClr val="9A0000"/>
                </a:solidFill>
              </a:rPr>
              <a:t>href</a:t>
            </a:r>
            <a:r>
              <a:rPr lang="cs-CZ" dirty="0" smtClean="0">
                <a:solidFill>
                  <a:srgbClr val="9A0000"/>
                </a:solidFill>
              </a:rPr>
              <a:t>=</a:t>
            </a:r>
            <a:r>
              <a:rPr lang="cs-CZ" dirty="0" smtClean="0">
                <a:solidFill>
                  <a:srgbClr val="168028"/>
                </a:solidFill>
              </a:rPr>
              <a:t>"s.</a:t>
            </a:r>
            <a:r>
              <a:rPr lang="cs-CZ" dirty="0" err="1" smtClean="0">
                <a:solidFill>
                  <a:srgbClr val="168028"/>
                </a:solidFill>
              </a:rPr>
              <a:t>htm</a:t>
            </a:r>
            <a:r>
              <a:rPr lang="cs-CZ" dirty="0" smtClean="0">
                <a:solidFill>
                  <a:srgbClr val="168028"/>
                </a:solidFill>
              </a:rPr>
              <a:t>"</a:t>
            </a:r>
            <a:r>
              <a:rPr lang="en-US" dirty="0" smtClean="0">
                <a:solidFill>
                  <a:srgbClr val="0000FF"/>
                </a:solidFill>
              </a:rPr>
              <a:t>&gt;</a:t>
            </a:r>
            <a:r>
              <a:rPr lang="pl-PL" dirty="0" smtClean="0"/>
              <a:t>odkaz</a:t>
            </a:r>
            <a:r>
              <a:rPr lang="en-US" dirty="0" smtClean="0">
                <a:solidFill>
                  <a:srgbClr val="0000FF"/>
                </a:solidFill>
              </a:rPr>
              <a:t>&lt;/a&gt;</a:t>
            </a:r>
            <a:r>
              <a:rPr lang="cs-CZ" dirty="0" smtClean="0"/>
              <a:t> v textu.</a:t>
            </a:r>
            <a:br>
              <a:rPr lang="cs-CZ" dirty="0" smtClean="0"/>
            </a:br>
            <a:r>
              <a:rPr lang="en-US" dirty="0" smtClean="0">
                <a:solidFill>
                  <a:srgbClr val="0000FF"/>
                </a:solidFill>
              </a:rPr>
              <a:t>&lt;a</a:t>
            </a:r>
            <a:r>
              <a:rPr lang="cs-CZ" dirty="0" smtClean="0">
                <a:solidFill>
                  <a:srgbClr val="0000FF"/>
                </a:solidFill>
              </a:rPr>
              <a:t> </a:t>
            </a:r>
            <a:r>
              <a:rPr lang="cs-CZ" dirty="0" err="1" smtClean="0">
                <a:solidFill>
                  <a:srgbClr val="9A0000"/>
                </a:solidFill>
              </a:rPr>
              <a:t>href</a:t>
            </a:r>
            <a:r>
              <a:rPr lang="cs-CZ" dirty="0" smtClean="0">
                <a:solidFill>
                  <a:srgbClr val="9A0000"/>
                </a:solidFill>
              </a:rPr>
              <a:t>=</a:t>
            </a:r>
            <a:r>
              <a:rPr lang="cs-CZ" dirty="0" smtClean="0">
                <a:solidFill>
                  <a:srgbClr val="168028"/>
                </a:solidFill>
              </a:rPr>
              <a:t>"index.</a:t>
            </a:r>
            <a:r>
              <a:rPr lang="cs-CZ" dirty="0" err="1" smtClean="0">
                <a:solidFill>
                  <a:srgbClr val="168028"/>
                </a:solidFill>
              </a:rPr>
              <a:t>htm</a:t>
            </a:r>
            <a:r>
              <a:rPr lang="cs-CZ" dirty="0" smtClean="0">
                <a:solidFill>
                  <a:srgbClr val="168028"/>
                </a:solidFill>
              </a:rPr>
              <a:t>"</a:t>
            </a:r>
            <a:r>
              <a:rPr lang="en-US" dirty="0" smtClean="0">
                <a:solidFill>
                  <a:srgbClr val="0000FF"/>
                </a:solidFill>
              </a:rPr>
              <a:t>&gt;</a:t>
            </a:r>
            <a:r>
              <a:rPr lang="cs-CZ" dirty="0" smtClean="0"/>
              <a:t>Domů</a:t>
            </a:r>
            <a:r>
              <a:rPr lang="en-US" dirty="0" smtClean="0">
                <a:solidFill>
                  <a:srgbClr val="0000FF"/>
                </a:solidFill>
              </a:rPr>
              <a:t>&lt;/a&gt;</a:t>
            </a:r>
            <a:endParaRPr lang="cs-CZ" dirty="0" smtClean="0">
              <a:solidFill>
                <a:srgbClr val="0000FF"/>
              </a:solidFill>
            </a:endParaRPr>
          </a:p>
          <a:p>
            <a:pPr marL="0" indent="0">
              <a:spcBef>
                <a:spcPts val="600"/>
              </a:spcBef>
              <a:buNone/>
            </a:pPr>
            <a:r>
              <a:rPr lang="en-US" dirty="0" smtClean="0">
                <a:solidFill>
                  <a:srgbClr val="0000FF"/>
                </a:solidFill>
              </a:rPr>
              <a:t>&lt;</a:t>
            </a:r>
            <a:r>
              <a:rPr lang="cs-CZ" dirty="0" smtClean="0">
                <a:solidFill>
                  <a:srgbClr val="0000FF"/>
                </a:solidFill>
              </a:rPr>
              <a:t>/body</a:t>
            </a:r>
            <a:r>
              <a:rPr lang="en-US" dirty="0" smtClean="0">
                <a:solidFill>
                  <a:srgbClr val="0000FF"/>
                </a:solidFill>
              </a:rPr>
              <a:t>&gt; &lt;</a:t>
            </a:r>
            <a:r>
              <a:rPr lang="cs-CZ" dirty="0" smtClean="0">
                <a:solidFill>
                  <a:srgbClr val="0000FF"/>
                </a:solidFill>
              </a:rPr>
              <a:t>/</a:t>
            </a:r>
            <a:r>
              <a:rPr lang="cs-CZ" dirty="0" err="1" smtClean="0">
                <a:solidFill>
                  <a:srgbClr val="0000FF"/>
                </a:solidFill>
              </a:rPr>
              <a:t>html</a:t>
            </a:r>
            <a:r>
              <a:rPr lang="en-US" dirty="0" smtClean="0">
                <a:solidFill>
                  <a:srgbClr val="0000FF"/>
                </a:solidFill>
              </a:rPr>
              <a:t>&gt;</a:t>
            </a:r>
            <a:endParaRPr lang="cs-CZ" dirty="0" smtClean="0"/>
          </a:p>
          <a:p>
            <a:pPr marL="0" indent="0">
              <a:spcBef>
                <a:spcPts val="1200"/>
              </a:spcBef>
              <a:buNone/>
            </a:pPr>
            <a:endParaRPr lang="cs-CZ" dirty="0" smtClean="0">
              <a:solidFill>
                <a:srgbClr val="0000FF"/>
              </a:solidFill>
            </a:endParaRPr>
          </a:p>
          <a:p>
            <a:pPr marL="0" indent="0">
              <a:spcBef>
                <a:spcPts val="1200"/>
              </a:spcBef>
              <a:buNone/>
            </a:pPr>
            <a:endParaRPr lang="cs-CZ" dirty="0" smtClean="0"/>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44</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CSS pseudostyly</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pic>
        <p:nvPicPr>
          <p:cNvPr id="8" name="Obrázek 7" descr="css6.png"/>
          <p:cNvPicPr>
            <a:picLocks noChangeAspect="1"/>
          </p:cNvPicPr>
          <p:nvPr/>
        </p:nvPicPr>
        <p:blipFill>
          <a:blip r:embed="rId3"/>
          <a:stretch>
            <a:fillRect/>
          </a:stretch>
        </p:blipFill>
        <p:spPr>
          <a:xfrm>
            <a:off x="6143636" y="4572008"/>
            <a:ext cx="2691643" cy="1601480"/>
          </a:xfrm>
          <a:prstGeom prst="rect">
            <a:avLst/>
          </a:prstGeom>
          <a:ln w="9525" cap="rnd">
            <a:solidFill>
              <a:schemeClr val="tx1"/>
            </a:solidFill>
          </a:ln>
        </p:spPr>
      </p:pic>
      <p:grpSp>
        <p:nvGrpSpPr>
          <p:cNvPr id="9" name="Skupina 8"/>
          <p:cNvGrpSpPr/>
          <p:nvPr/>
        </p:nvGrpSpPr>
        <p:grpSpPr>
          <a:xfrm>
            <a:off x="4857752" y="3500438"/>
            <a:ext cx="4000528" cy="642942"/>
            <a:chOff x="4857752" y="3571876"/>
            <a:chExt cx="4000528" cy="642942"/>
          </a:xfrm>
        </p:grpSpPr>
        <p:cxnSp>
          <p:nvCxnSpPr>
            <p:cNvPr id="11" name="Přímá spojovací šipka 10"/>
            <p:cNvCxnSpPr>
              <a:stCxn id="12" idx="1"/>
            </p:cNvCxnSpPr>
            <p:nvPr/>
          </p:nvCxnSpPr>
          <p:spPr bwMode="auto">
            <a:xfrm rot="10800000" flipV="1">
              <a:off x="4857752" y="3864264"/>
              <a:ext cx="500066" cy="350554"/>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2" name="TextovéPole 11"/>
            <p:cNvSpPr txBox="1"/>
            <p:nvPr/>
          </p:nvSpPr>
          <p:spPr>
            <a:xfrm>
              <a:off x="5357818" y="3571876"/>
              <a:ext cx="3500462" cy="584775"/>
            </a:xfrm>
            <a:prstGeom prst="rect">
              <a:avLst/>
            </a:prstGeom>
            <a:noFill/>
            <a:ln w="12700">
              <a:solidFill>
                <a:schemeClr val="tx1"/>
              </a:solidFill>
            </a:ln>
          </p:spPr>
          <p:txBody>
            <a:bodyPr wrap="square" rtlCol="0">
              <a:spAutoFit/>
            </a:bodyPr>
            <a:lstStyle/>
            <a:p>
              <a:r>
                <a:rPr lang="cs-CZ" sz="1600" dirty="0" smtClean="0"/>
                <a:t>- odkaz pod kurzorem myši zčervená</a:t>
              </a:r>
              <a:endParaRPr lang="cs-CZ" dirty="0"/>
            </a:p>
          </p:txBody>
        </p:sp>
      </p:gr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35975" cy="4392612"/>
          </a:xfrm>
        </p:spPr>
        <p:txBody>
          <a:bodyPr/>
          <a:lstStyle/>
          <a:p>
            <a:pPr marL="0" indent="0">
              <a:spcBef>
                <a:spcPts val="1200"/>
              </a:spcBef>
              <a:buNone/>
            </a:pPr>
            <a:r>
              <a:rPr lang="cs-CZ" dirty="0" err="1" smtClean="0"/>
              <a:t>Pozicování</a:t>
            </a:r>
            <a:r>
              <a:rPr lang="cs-CZ" dirty="0" smtClean="0"/>
              <a:t> je možné nastavovat absolutně nebo relativně.</a:t>
            </a:r>
          </a:p>
          <a:p>
            <a:pPr marL="0" indent="0">
              <a:spcBef>
                <a:spcPts val="1200"/>
              </a:spcBef>
              <a:buNone/>
            </a:pPr>
            <a:r>
              <a:rPr lang="cs-CZ" dirty="0" smtClean="0"/>
              <a:t>Absolutní </a:t>
            </a:r>
            <a:r>
              <a:rPr lang="cs-CZ" dirty="0" err="1" smtClean="0"/>
              <a:t>pozicování</a:t>
            </a:r>
            <a:r>
              <a:rPr lang="cs-CZ" dirty="0" smtClean="0"/>
              <a:t> je vztažené k nadřazenému prvku a vyjímá </a:t>
            </a:r>
            <a:r>
              <a:rPr lang="cs-CZ" dirty="0" err="1" smtClean="0"/>
              <a:t>pozicovaný</a:t>
            </a:r>
            <a:r>
              <a:rPr lang="cs-CZ" dirty="0" smtClean="0"/>
              <a:t> prvek z toku textu.</a:t>
            </a:r>
          </a:p>
          <a:p>
            <a:pPr marL="0" indent="0">
              <a:spcBef>
                <a:spcPts val="1200"/>
              </a:spcBef>
              <a:buNone/>
            </a:pPr>
            <a:r>
              <a:rPr lang="cs-CZ" dirty="0" smtClean="0"/>
              <a:t>Lze ho použít například na typické rozdělení stránky do sloupců ("sloupcový layout") pro vložení menu (navigace).</a:t>
            </a:r>
          </a:p>
          <a:p>
            <a:pPr marL="0" indent="0">
              <a:spcBef>
                <a:spcPts val="1200"/>
              </a:spcBef>
              <a:buNone/>
            </a:pPr>
            <a:r>
              <a:rPr lang="cs-CZ" dirty="0" smtClean="0"/>
              <a:t>Relativní </a:t>
            </a:r>
            <a:r>
              <a:rPr lang="cs-CZ" dirty="0" err="1" smtClean="0"/>
              <a:t>pozicování</a:t>
            </a:r>
            <a:r>
              <a:rPr lang="cs-CZ" dirty="0" smtClean="0"/>
              <a:t> je vztažené k původní pozici prvku a na původní pozici zůstává prázdné místo (prvek zůstává v toku textu).</a:t>
            </a:r>
          </a:p>
          <a:p>
            <a:pPr marL="0" indent="0">
              <a:spcBef>
                <a:spcPts val="1200"/>
              </a:spcBef>
              <a:buNone/>
            </a:pPr>
            <a:endParaRPr lang="cs-CZ" dirty="0" smtClean="0"/>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45</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CSS </a:t>
            </a:r>
            <a:r>
              <a:rPr lang="cs-CZ" sz="2400" dirty="0" err="1" smtClean="0"/>
              <a:t>pozicování</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35975" cy="4392612"/>
          </a:xfrm>
        </p:spPr>
        <p:txBody>
          <a:bodyPr/>
          <a:lstStyle/>
          <a:p>
            <a:pPr marL="0" indent="0">
              <a:spcBef>
                <a:spcPts val="600"/>
              </a:spcBef>
              <a:buNone/>
            </a:pPr>
            <a:r>
              <a:rPr lang="en-US" dirty="0" smtClean="0">
                <a:solidFill>
                  <a:srgbClr val="9A0000"/>
                </a:solidFill>
              </a:rPr>
              <a:t>body { </a:t>
            </a:r>
            <a:r>
              <a:rPr lang="en-US" dirty="0" smtClean="0">
                <a:solidFill>
                  <a:srgbClr val="0000FF"/>
                </a:solidFill>
              </a:rPr>
              <a:t>text-align:</a:t>
            </a:r>
            <a:r>
              <a:rPr lang="en-US" dirty="0" smtClean="0">
                <a:solidFill>
                  <a:srgbClr val="9A0000"/>
                </a:solidFill>
              </a:rPr>
              <a:t> </a:t>
            </a:r>
            <a:r>
              <a:rPr lang="en-US" dirty="0" smtClean="0">
                <a:solidFill>
                  <a:srgbClr val="FF0000"/>
                </a:solidFill>
              </a:rPr>
              <a:t>center; </a:t>
            </a:r>
            <a:r>
              <a:rPr lang="en-US" dirty="0" smtClean="0">
                <a:solidFill>
                  <a:srgbClr val="9A0000"/>
                </a:solidFill>
              </a:rPr>
              <a:t>}</a:t>
            </a:r>
          </a:p>
          <a:p>
            <a:pPr marL="0" indent="0">
              <a:spcBef>
                <a:spcPts val="600"/>
              </a:spcBef>
              <a:buNone/>
            </a:pPr>
            <a:r>
              <a:rPr lang="en-US" dirty="0" smtClean="0">
                <a:solidFill>
                  <a:srgbClr val="9A0000"/>
                </a:solidFill>
              </a:rPr>
              <a:t>#</a:t>
            </a:r>
            <a:r>
              <a:rPr lang="en-US" dirty="0" err="1" smtClean="0">
                <a:solidFill>
                  <a:srgbClr val="9A0000"/>
                </a:solidFill>
              </a:rPr>
              <a:t>stranka</a:t>
            </a:r>
            <a:r>
              <a:rPr lang="en-US" dirty="0" smtClean="0">
                <a:solidFill>
                  <a:srgbClr val="9A0000"/>
                </a:solidFill>
              </a:rPr>
              <a:t> { </a:t>
            </a:r>
            <a:r>
              <a:rPr lang="en-US" dirty="0" smtClean="0">
                <a:solidFill>
                  <a:srgbClr val="0000FF"/>
                </a:solidFill>
              </a:rPr>
              <a:t>position:</a:t>
            </a:r>
            <a:r>
              <a:rPr lang="en-US" dirty="0" smtClean="0">
                <a:solidFill>
                  <a:srgbClr val="9A0000"/>
                </a:solidFill>
              </a:rPr>
              <a:t> </a:t>
            </a:r>
            <a:r>
              <a:rPr lang="en-US" dirty="0" smtClean="0">
                <a:solidFill>
                  <a:srgbClr val="FF0000"/>
                </a:solidFill>
              </a:rPr>
              <a:t>relative;</a:t>
            </a:r>
            <a:r>
              <a:rPr lang="en-US" dirty="0" smtClean="0">
                <a:solidFill>
                  <a:srgbClr val="9A0000"/>
                </a:solidFill>
              </a:rPr>
              <a:t> 	</a:t>
            </a:r>
            <a:r>
              <a:rPr lang="en-US" dirty="0" smtClean="0">
                <a:solidFill>
                  <a:srgbClr val="0000FF"/>
                </a:solidFill>
              </a:rPr>
              <a:t> width:</a:t>
            </a:r>
            <a:r>
              <a:rPr lang="en-US" dirty="0" smtClean="0">
                <a:solidFill>
                  <a:srgbClr val="9A0000"/>
                </a:solidFill>
              </a:rPr>
              <a:t> </a:t>
            </a:r>
            <a:r>
              <a:rPr lang="en-US" dirty="0" smtClean="0">
                <a:solidFill>
                  <a:srgbClr val="FF0000"/>
                </a:solidFill>
              </a:rPr>
              <a:t>600px; </a:t>
            </a:r>
            <a:r>
              <a:rPr lang="en-US" dirty="0" smtClean="0">
                <a:solidFill>
                  <a:srgbClr val="9A0000"/>
                </a:solidFill>
              </a:rPr>
              <a:t/>
            </a:r>
            <a:br>
              <a:rPr lang="en-US" dirty="0" smtClean="0">
                <a:solidFill>
                  <a:srgbClr val="9A0000"/>
                </a:solidFill>
              </a:rPr>
            </a:br>
            <a:r>
              <a:rPr lang="en-US" dirty="0" smtClean="0">
                <a:solidFill>
                  <a:srgbClr val="9A0000"/>
                </a:solidFill>
              </a:rPr>
              <a:t>	</a:t>
            </a:r>
            <a:r>
              <a:rPr lang="en-US" dirty="0" smtClean="0">
                <a:solidFill>
                  <a:srgbClr val="0000FF"/>
                </a:solidFill>
              </a:rPr>
              <a:t>text-align:</a:t>
            </a:r>
            <a:r>
              <a:rPr lang="en-US" dirty="0" smtClean="0">
                <a:solidFill>
                  <a:srgbClr val="9A0000"/>
                </a:solidFill>
              </a:rPr>
              <a:t> </a:t>
            </a:r>
            <a:r>
              <a:rPr lang="en-US" dirty="0" smtClean="0">
                <a:solidFill>
                  <a:srgbClr val="FF0000"/>
                </a:solidFill>
              </a:rPr>
              <a:t>left; </a:t>
            </a:r>
            <a:r>
              <a:rPr lang="en-US" dirty="0" smtClean="0">
                <a:solidFill>
                  <a:srgbClr val="9A0000"/>
                </a:solidFill>
              </a:rPr>
              <a:t>	</a:t>
            </a:r>
            <a:r>
              <a:rPr lang="en-US" dirty="0" smtClean="0">
                <a:solidFill>
                  <a:srgbClr val="0000FF"/>
                </a:solidFill>
              </a:rPr>
              <a:t> margin:</a:t>
            </a:r>
            <a:r>
              <a:rPr lang="en-US" dirty="0" smtClean="0">
                <a:solidFill>
                  <a:srgbClr val="9A0000"/>
                </a:solidFill>
              </a:rPr>
              <a:t> </a:t>
            </a:r>
            <a:r>
              <a:rPr lang="en-US" dirty="0" smtClean="0">
                <a:solidFill>
                  <a:srgbClr val="FF0000"/>
                </a:solidFill>
              </a:rPr>
              <a:t>auto;</a:t>
            </a:r>
            <a:r>
              <a:rPr lang="en-US" dirty="0" smtClean="0">
                <a:solidFill>
                  <a:srgbClr val="9A0000"/>
                </a:solidFill>
              </a:rPr>
              <a:t>}</a:t>
            </a:r>
          </a:p>
          <a:p>
            <a:pPr marL="0" indent="0">
              <a:spcBef>
                <a:spcPts val="600"/>
              </a:spcBef>
              <a:buNone/>
            </a:pPr>
            <a:r>
              <a:rPr lang="en-US" dirty="0" smtClean="0">
                <a:solidFill>
                  <a:srgbClr val="9A0000"/>
                </a:solidFill>
              </a:rPr>
              <a:t>#</a:t>
            </a:r>
            <a:r>
              <a:rPr lang="cs-CZ" dirty="0" smtClean="0">
                <a:solidFill>
                  <a:srgbClr val="9A0000"/>
                </a:solidFill>
              </a:rPr>
              <a:t>menu </a:t>
            </a:r>
            <a:r>
              <a:rPr lang="en-US" dirty="0" smtClean="0">
                <a:solidFill>
                  <a:srgbClr val="9A0000"/>
                </a:solidFill>
              </a:rPr>
              <a:t>{	</a:t>
            </a:r>
            <a:r>
              <a:rPr lang="en-US" dirty="0" smtClean="0">
                <a:solidFill>
                  <a:srgbClr val="0000FF"/>
                </a:solidFill>
              </a:rPr>
              <a:t>position: </a:t>
            </a:r>
            <a:r>
              <a:rPr lang="en-US" dirty="0" smtClean="0">
                <a:solidFill>
                  <a:srgbClr val="FF0000"/>
                </a:solidFill>
              </a:rPr>
              <a:t>absolute; 	</a:t>
            </a:r>
            <a:r>
              <a:rPr lang="en-US" dirty="0" smtClean="0">
                <a:solidFill>
                  <a:srgbClr val="0000FF"/>
                </a:solidFill>
              </a:rPr>
              <a:t>width</a:t>
            </a:r>
            <a:r>
              <a:rPr lang="en-US" dirty="0" smtClean="0">
                <a:solidFill>
                  <a:srgbClr val="FF0000"/>
                </a:solidFill>
              </a:rPr>
              <a:t>: 100px;</a:t>
            </a:r>
            <a:r>
              <a:rPr lang="en-US" dirty="0" smtClean="0">
                <a:solidFill>
                  <a:srgbClr val="9A0000"/>
                </a:solidFill>
              </a:rPr>
              <a:t/>
            </a:r>
            <a:br>
              <a:rPr lang="en-US" dirty="0" smtClean="0">
                <a:solidFill>
                  <a:srgbClr val="9A0000"/>
                </a:solidFill>
              </a:rPr>
            </a:br>
            <a:r>
              <a:rPr lang="en-US" dirty="0" smtClean="0">
                <a:solidFill>
                  <a:srgbClr val="9A0000"/>
                </a:solidFill>
              </a:rPr>
              <a:t>	</a:t>
            </a:r>
            <a:r>
              <a:rPr lang="en-US" dirty="0" smtClean="0">
                <a:solidFill>
                  <a:srgbClr val="0000FF"/>
                </a:solidFill>
              </a:rPr>
              <a:t>top</a:t>
            </a:r>
            <a:r>
              <a:rPr lang="cs-CZ" dirty="0" smtClean="0">
                <a:solidFill>
                  <a:srgbClr val="0000FF"/>
                </a:solidFill>
              </a:rPr>
              <a:t>:</a:t>
            </a:r>
            <a:r>
              <a:rPr lang="cs-CZ" dirty="0" smtClean="0">
                <a:solidFill>
                  <a:srgbClr val="9A0000"/>
                </a:solidFill>
              </a:rPr>
              <a:t> </a:t>
            </a:r>
            <a:r>
              <a:rPr lang="en-US" dirty="0" smtClean="0">
                <a:solidFill>
                  <a:srgbClr val="FF0000"/>
                </a:solidFill>
              </a:rPr>
              <a:t>10px</a:t>
            </a:r>
            <a:r>
              <a:rPr lang="cs-CZ" dirty="0" smtClean="0">
                <a:solidFill>
                  <a:srgbClr val="FF0000"/>
                </a:solidFill>
              </a:rPr>
              <a:t>;</a:t>
            </a:r>
            <a:r>
              <a:rPr lang="en-US" dirty="0" smtClean="0">
                <a:solidFill>
                  <a:srgbClr val="FF0000"/>
                </a:solidFill>
              </a:rPr>
              <a:t>		</a:t>
            </a:r>
            <a:r>
              <a:rPr lang="en-US" dirty="0" smtClean="0">
                <a:solidFill>
                  <a:srgbClr val="0000FF"/>
                </a:solidFill>
              </a:rPr>
              <a:t>left:</a:t>
            </a:r>
            <a:r>
              <a:rPr lang="en-US" dirty="0" smtClean="0">
                <a:solidFill>
                  <a:srgbClr val="FF0000"/>
                </a:solidFill>
              </a:rPr>
              <a:t> 10px; </a:t>
            </a:r>
            <a:r>
              <a:rPr lang="en-US" dirty="0" smtClean="0">
                <a:solidFill>
                  <a:srgbClr val="9A0000"/>
                </a:solidFill>
              </a:rPr>
              <a:t>}</a:t>
            </a:r>
          </a:p>
          <a:p>
            <a:pPr marL="0" indent="0">
              <a:spcBef>
                <a:spcPts val="600"/>
              </a:spcBef>
              <a:buNone/>
            </a:pPr>
            <a:r>
              <a:rPr lang="en-US" dirty="0" smtClean="0">
                <a:solidFill>
                  <a:srgbClr val="9A0000"/>
                </a:solidFill>
              </a:rPr>
              <a:t>#</a:t>
            </a:r>
            <a:r>
              <a:rPr lang="en-US" dirty="0" err="1" smtClean="0">
                <a:solidFill>
                  <a:srgbClr val="9A0000"/>
                </a:solidFill>
              </a:rPr>
              <a:t>obsah</a:t>
            </a:r>
            <a:r>
              <a:rPr lang="cs-CZ" dirty="0" smtClean="0">
                <a:solidFill>
                  <a:srgbClr val="9A0000"/>
                </a:solidFill>
              </a:rPr>
              <a:t> </a:t>
            </a:r>
            <a:r>
              <a:rPr lang="en-US" dirty="0" smtClean="0">
                <a:solidFill>
                  <a:srgbClr val="9A0000"/>
                </a:solidFill>
              </a:rPr>
              <a:t>{	</a:t>
            </a:r>
            <a:r>
              <a:rPr lang="en-US" dirty="0" smtClean="0">
                <a:solidFill>
                  <a:srgbClr val="0000FF"/>
                </a:solidFill>
              </a:rPr>
              <a:t>position: </a:t>
            </a:r>
            <a:r>
              <a:rPr lang="en-US" dirty="0" smtClean="0">
                <a:solidFill>
                  <a:srgbClr val="FF0000"/>
                </a:solidFill>
              </a:rPr>
              <a:t>absolute; 	</a:t>
            </a:r>
            <a:r>
              <a:rPr lang="en-US" dirty="0" smtClean="0">
                <a:solidFill>
                  <a:srgbClr val="0000FF"/>
                </a:solidFill>
              </a:rPr>
              <a:t>text-align:</a:t>
            </a:r>
            <a:r>
              <a:rPr lang="en-US" dirty="0" smtClean="0">
                <a:solidFill>
                  <a:srgbClr val="FF0000"/>
                </a:solidFill>
              </a:rPr>
              <a:t> justify;</a:t>
            </a:r>
            <a:r>
              <a:rPr lang="en-US" dirty="0" smtClean="0">
                <a:solidFill>
                  <a:srgbClr val="9A0000"/>
                </a:solidFill>
              </a:rPr>
              <a:t/>
            </a:r>
            <a:br>
              <a:rPr lang="en-US" dirty="0" smtClean="0">
                <a:solidFill>
                  <a:srgbClr val="9A0000"/>
                </a:solidFill>
              </a:rPr>
            </a:br>
            <a:r>
              <a:rPr lang="en-US" dirty="0" smtClean="0">
                <a:solidFill>
                  <a:srgbClr val="9A0000"/>
                </a:solidFill>
              </a:rPr>
              <a:t>	</a:t>
            </a:r>
            <a:r>
              <a:rPr lang="en-US" dirty="0" smtClean="0">
                <a:solidFill>
                  <a:srgbClr val="0000FF"/>
                </a:solidFill>
              </a:rPr>
              <a:t>top</a:t>
            </a:r>
            <a:r>
              <a:rPr lang="cs-CZ" dirty="0" smtClean="0">
                <a:solidFill>
                  <a:srgbClr val="0000FF"/>
                </a:solidFill>
              </a:rPr>
              <a:t>:</a:t>
            </a:r>
            <a:r>
              <a:rPr lang="cs-CZ" dirty="0" smtClean="0">
                <a:solidFill>
                  <a:srgbClr val="9A0000"/>
                </a:solidFill>
              </a:rPr>
              <a:t> </a:t>
            </a:r>
            <a:r>
              <a:rPr lang="en-US" dirty="0" smtClean="0">
                <a:solidFill>
                  <a:srgbClr val="FF0000"/>
                </a:solidFill>
              </a:rPr>
              <a:t>10px</a:t>
            </a:r>
            <a:r>
              <a:rPr lang="cs-CZ" dirty="0" smtClean="0">
                <a:solidFill>
                  <a:srgbClr val="FF0000"/>
                </a:solidFill>
              </a:rPr>
              <a:t>;</a:t>
            </a:r>
            <a:r>
              <a:rPr lang="en-US" dirty="0" smtClean="0">
                <a:solidFill>
                  <a:srgbClr val="FF0000"/>
                </a:solidFill>
              </a:rPr>
              <a:t>		</a:t>
            </a:r>
            <a:r>
              <a:rPr lang="en-US" dirty="0" smtClean="0">
                <a:solidFill>
                  <a:srgbClr val="0000FF"/>
                </a:solidFill>
              </a:rPr>
              <a:t>left:</a:t>
            </a:r>
            <a:r>
              <a:rPr lang="en-US" dirty="0" smtClean="0">
                <a:solidFill>
                  <a:srgbClr val="FF0000"/>
                </a:solidFill>
              </a:rPr>
              <a:t> 120px; </a:t>
            </a:r>
            <a:r>
              <a:rPr lang="en-US" dirty="0" smtClean="0">
                <a:solidFill>
                  <a:srgbClr val="9A0000"/>
                </a:solidFill>
              </a:rPr>
              <a:t>}</a:t>
            </a:r>
            <a:endParaRPr lang="cs-CZ" dirty="0" smtClean="0">
              <a:solidFill>
                <a:srgbClr val="9A0000"/>
              </a:solidFill>
            </a:endParaRPr>
          </a:p>
          <a:p>
            <a:pPr marL="0" indent="0">
              <a:spcBef>
                <a:spcPts val="1200"/>
              </a:spcBef>
              <a:buNone/>
            </a:pPr>
            <a:r>
              <a:rPr lang="en-US" dirty="0" smtClean="0">
                <a:solidFill>
                  <a:srgbClr val="0000FF"/>
                </a:solidFill>
              </a:rPr>
              <a:t>&lt;body&gt; </a:t>
            </a:r>
          </a:p>
          <a:p>
            <a:pPr marL="0" indent="0">
              <a:spcBef>
                <a:spcPts val="0"/>
              </a:spcBef>
              <a:buNone/>
            </a:pPr>
            <a:r>
              <a:rPr lang="en-US" dirty="0" smtClean="0">
                <a:solidFill>
                  <a:srgbClr val="0000FF"/>
                </a:solidFill>
              </a:rPr>
              <a:t>  &lt;div </a:t>
            </a:r>
            <a:r>
              <a:rPr lang="en-US" dirty="0" smtClean="0">
                <a:solidFill>
                  <a:srgbClr val="9A0000"/>
                </a:solidFill>
              </a:rPr>
              <a:t>id=</a:t>
            </a:r>
            <a:r>
              <a:rPr lang="en-US" dirty="0" smtClean="0">
                <a:solidFill>
                  <a:srgbClr val="168028"/>
                </a:solidFill>
              </a:rPr>
              <a:t>"</a:t>
            </a:r>
            <a:r>
              <a:rPr lang="en-US" dirty="0" err="1" smtClean="0">
                <a:solidFill>
                  <a:srgbClr val="168028"/>
                </a:solidFill>
              </a:rPr>
              <a:t>stranka</a:t>
            </a:r>
            <a:r>
              <a:rPr lang="en-US" dirty="0" smtClean="0">
                <a:solidFill>
                  <a:srgbClr val="168028"/>
                </a:solidFill>
              </a:rPr>
              <a:t>"</a:t>
            </a:r>
            <a:r>
              <a:rPr lang="en-US" dirty="0" smtClean="0">
                <a:solidFill>
                  <a:srgbClr val="0000FF"/>
                </a:solidFill>
              </a:rPr>
              <a:t>&gt;</a:t>
            </a:r>
          </a:p>
          <a:p>
            <a:pPr marL="0" indent="0">
              <a:spcBef>
                <a:spcPts val="0"/>
              </a:spcBef>
              <a:buNone/>
            </a:pPr>
            <a:r>
              <a:rPr lang="en-US" dirty="0" smtClean="0">
                <a:solidFill>
                  <a:srgbClr val="9A0000"/>
                </a:solidFill>
              </a:rPr>
              <a:t>    </a:t>
            </a:r>
            <a:r>
              <a:rPr lang="en-US" dirty="0" smtClean="0">
                <a:solidFill>
                  <a:srgbClr val="0000FF"/>
                </a:solidFill>
              </a:rPr>
              <a:t>&lt;div </a:t>
            </a:r>
            <a:r>
              <a:rPr lang="en-US" dirty="0" smtClean="0">
                <a:solidFill>
                  <a:srgbClr val="9A0000"/>
                </a:solidFill>
              </a:rPr>
              <a:t>id=</a:t>
            </a:r>
            <a:r>
              <a:rPr lang="en-US" dirty="0" smtClean="0">
                <a:solidFill>
                  <a:srgbClr val="168028"/>
                </a:solidFill>
              </a:rPr>
              <a:t>"menu"</a:t>
            </a:r>
            <a:r>
              <a:rPr lang="en-US" dirty="0" smtClean="0">
                <a:solidFill>
                  <a:srgbClr val="0000FF"/>
                </a:solidFill>
              </a:rPr>
              <a:t>&gt;</a:t>
            </a:r>
            <a:r>
              <a:rPr lang="en-US" dirty="0" smtClean="0">
                <a:solidFill>
                  <a:srgbClr val="9A0000"/>
                </a:solidFill>
              </a:rPr>
              <a:t/>
            </a:r>
            <a:br>
              <a:rPr lang="en-US" dirty="0" smtClean="0">
                <a:solidFill>
                  <a:srgbClr val="9A0000"/>
                </a:solidFill>
              </a:rPr>
            </a:br>
            <a:r>
              <a:rPr lang="en-US" dirty="0" smtClean="0">
                <a:solidFill>
                  <a:srgbClr val="9A0000"/>
                </a:solidFill>
              </a:rPr>
              <a:t>       </a:t>
            </a:r>
            <a:r>
              <a:rPr lang="en-US" dirty="0" smtClean="0"/>
              <a:t>Odkaz1</a:t>
            </a:r>
            <a:r>
              <a:rPr lang="en-US" dirty="0" smtClean="0">
                <a:solidFill>
                  <a:srgbClr val="9A0000"/>
                </a:solidFill>
              </a:rPr>
              <a:t/>
            </a:r>
            <a:br>
              <a:rPr lang="en-US" dirty="0" smtClean="0">
                <a:solidFill>
                  <a:srgbClr val="9A0000"/>
                </a:solidFill>
              </a:rPr>
            </a:br>
            <a:r>
              <a:rPr lang="en-US" dirty="0" smtClean="0">
                <a:solidFill>
                  <a:srgbClr val="9A0000"/>
                </a:solidFill>
              </a:rPr>
              <a:t>       </a:t>
            </a:r>
            <a:r>
              <a:rPr lang="en-US" dirty="0" smtClean="0">
                <a:solidFill>
                  <a:srgbClr val="0000FF"/>
                </a:solidFill>
              </a:rPr>
              <a:t>&lt;</a:t>
            </a:r>
            <a:r>
              <a:rPr lang="en-US" dirty="0" err="1" smtClean="0">
                <a:solidFill>
                  <a:srgbClr val="0000FF"/>
                </a:solidFill>
              </a:rPr>
              <a:t>br</a:t>
            </a:r>
            <a:r>
              <a:rPr lang="en-US" dirty="0" smtClean="0">
                <a:solidFill>
                  <a:srgbClr val="0000FF"/>
                </a:solidFill>
              </a:rPr>
              <a:t> /&gt;</a:t>
            </a:r>
            <a:r>
              <a:rPr lang="cs-CZ" dirty="0" smtClean="0"/>
              <a:t>Jiný o</a:t>
            </a:r>
            <a:r>
              <a:rPr lang="en-US" dirty="0" smtClean="0"/>
              <a:t>dkaz2</a:t>
            </a:r>
            <a:r>
              <a:rPr lang="en-US" dirty="0" smtClean="0">
                <a:solidFill>
                  <a:srgbClr val="0000FF"/>
                </a:solidFill>
              </a:rPr>
              <a:t>&lt;/div&gt; </a:t>
            </a:r>
          </a:p>
          <a:p>
            <a:pPr marL="0" indent="0">
              <a:spcBef>
                <a:spcPts val="0"/>
              </a:spcBef>
              <a:buNone/>
            </a:pPr>
            <a:r>
              <a:rPr lang="en-US" dirty="0" smtClean="0">
                <a:solidFill>
                  <a:srgbClr val="0000FF"/>
                </a:solidFill>
              </a:rPr>
              <a:t>    &lt;div </a:t>
            </a:r>
            <a:r>
              <a:rPr lang="en-US" dirty="0" smtClean="0">
                <a:solidFill>
                  <a:srgbClr val="9A0000"/>
                </a:solidFill>
              </a:rPr>
              <a:t>id=</a:t>
            </a:r>
            <a:r>
              <a:rPr lang="en-US" dirty="0" smtClean="0">
                <a:solidFill>
                  <a:srgbClr val="168028"/>
                </a:solidFill>
              </a:rPr>
              <a:t>"</a:t>
            </a:r>
            <a:r>
              <a:rPr lang="en-US" dirty="0" err="1" smtClean="0">
                <a:solidFill>
                  <a:srgbClr val="168028"/>
                </a:solidFill>
              </a:rPr>
              <a:t>obsah</a:t>
            </a:r>
            <a:r>
              <a:rPr lang="en-US" dirty="0" smtClean="0">
                <a:solidFill>
                  <a:srgbClr val="168028"/>
                </a:solidFill>
              </a:rPr>
              <a:t>"</a:t>
            </a:r>
            <a:r>
              <a:rPr lang="en-US" dirty="0" smtClean="0">
                <a:solidFill>
                  <a:srgbClr val="0000FF"/>
                </a:solidFill>
              </a:rPr>
              <a:t>&gt;</a:t>
            </a:r>
            <a:br>
              <a:rPr lang="en-US" dirty="0" smtClean="0">
                <a:solidFill>
                  <a:srgbClr val="0000FF"/>
                </a:solidFill>
              </a:rPr>
            </a:br>
            <a:r>
              <a:rPr lang="en-US" dirty="0" smtClean="0">
                <a:solidFill>
                  <a:srgbClr val="0000FF"/>
                </a:solidFill>
              </a:rPr>
              <a:t>       </a:t>
            </a:r>
            <a:r>
              <a:rPr lang="en-US" dirty="0" smtClean="0"/>
              <a:t>N</a:t>
            </a:r>
            <a:r>
              <a:rPr lang="cs-CZ" dirty="0" err="1" smtClean="0"/>
              <a:t>ějaký</a:t>
            </a:r>
            <a:r>
              <a:rPr lang="en-US" dirty="0" smtClean="0"/>
              <a:t> </a:t>
            </a:r>
            <a:r>
              <a:rPr lang="cs-CZ" dirty="0" smtClean="0"/>
              <a:t>dlouhý </a:t>
            </a:r>
            <a:r>
              <a:rPr lang="en-US" dirty="0" smtClean="0"/>
              <a:t>text.</a:t>
            </a:r>
            <a:r>
              <a:rPr lang="en-US" dirty="0" smtClean="0">
                <a:solidFill>
                  <a:srgbClr val="0000FF"/>
                </a:solidFill>
              </a:rPr>
              <a:t>&lt;/div&gt; </a:t>
            </a:r>
          </a:p>
          <a:p>
            <a:pPr marL="0" indent="0">
              <a:spcBef>
                <a:spcPts val="0"/>
              </a:spcBef>
              <a:buNone/>
            </a:pPr>
            <a:r>
              <a:rPr lang="en-US" dirty="0" smtClean="0">
                <a:solidFill>
                  <a:srgbClr val="0000FF"/>
                </a:solidFill>
              </a:rPr>
              <a:t>  &lt;/div&gt;</a:t>
            </a:r>
            <a:r>
              <a:rPr lang="en-US" dirty="0" smtClean="0">
                <a:solidFill>
                  <a:srgbClr val="9A0000"/>
                </a:solidFill>
              </a:rPr>
              <a:t> </a:t>
            </a:r>
            <a:r>
              <a:rPr lang="cs-CZ" dirty="0" smtClean="0">
                <a:solidFill>
                  <a:srgbClr val="9A0000"/>
                </a:solidFill>
              </a:rPr>
              <a:t/>
            </a:r>
            <a:br>
              <a:rPr lang="cs-CZ" dirty="0" smtClean="0">
                <a:solidFill>
                  <a:srgbClr val="9A0000"/>
                </a:solidFill>
              </a:rPr>
            </a:br>
            <a:r>
              <a:rPr lang="en-US" dirty="0" smtClean="0">
                <a:solidFill>
                  <a:srgbClr val="0000FF"/>
                </a:solidFill>
              </a:rPr>
              <a:t>&lt;/body&gt;</a:t>
            </a:r>
            <a:endParaRPr lang="cs-CZ" dirty="0" smtClean="0"/>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46</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CSS </a:t>
            </a:r>
            <a:r>
              <a:rPr lang="cs-CZ" sz="2400" dirty="0" err="1" smtClean="0"/>
              <a:t>pozicování</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pic>
        <p:nvPicPr>
          <p:cNvPr id="8" name="Obrázek 7" descr="css7.png"/>
          <p:cNvPicPr>
            <a:picLocks noChangeAspect="1"/>
          </p:cNvPicPr>
          <p:nvPr/>
        </p:nvPicPr>
        <p:blipFill>
          <a:blip r:embed="rId3"/>
          <a:stretch>
            <a:fillRect/>
          </a:stretch>
        </p:blipFill>
        <p:spPr>
          <a:xfrm>
            <a:off x="6286512" y="3571876"/>
            <a:ext cx="2537802" cy="2643206"/>
          </a:xfrm>
          <a:prstGeom prst="rect">
            <a:avLst/>
          </a:prstGeom>
          <a:ln w="9525" cap="rnd">
            <a:solidFill>
              <a:schemeClr val="tx1"/>
            </a:solidFill>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hlinkClick r:id="rId2"/>
              </a:rPr>
              <a:t>http://www.</a:t>
            </a:r>
            <a:r>
              <a:rPr lang="cs-CZ" dirty="0" err="1" smtClean="0">
                <a:hlinkClick r:id="rId2"/>
              </a:rPr>
              <a:t>jakpsatweb.cz</a:t>
            </a:r>
            <a:r>
              <a:rPr lang="cs-CZ" dirty="0" smtClean="0">
                <a:hlinkClick r:id="rId2"/>
              </a:rPr>
              <a:t>/</a:t>
            </a:r>
            <a:endParaRPr lang="cs-CZ" dirty="0" smtClean="0"/>
          </a:p>
          <a:p>
            <a:r>
              <a:rPr lang="cs-CZ" dirty="0" smtClean="0">
                <a:hlinkClick r:id="rId3"/>
              </a:rPr>
              <a:t>http://www.w3.org</a:t>
            </a:r>
            <a:endParaRPr lang="cs-CZ" dirty="0" smtClean="0"/>
          </a:p>
          <a:p>
            <a:r>
              <a:rPr lang="cs-CZ" dirty="0" smtClean="0">
                <a:hlinkClick r:id="rId4"/>
              </a:rPr>
              <a:t>http://interval.</a:t>
            </a:r>
            <a:r>
              <a:rPr lang="cs-CZ" dirty="0" err="1" smtClean="0">
                <a:hlinkClick r:id="rId4"/>
              </a:rPr>
              <a:t>cz</a:t>
            </a:r>
            <a:endParaRPr lang="cs-CZ" dirty="0" smtClean="0"/>
          </a:p>
          <a:p>
            <a:r>
              <a:rPr lang="cs-CZ" dirty="0" smtClean="0">
                <a:hlinkClick r:id="rId5"/>
              </a:rPr>
              <a:t>http://www.w3schools.com</a:t>
            </a:r>
            <a:endParaRPr lang="cs-CZ" dirty="0" smtClean="0"/>
          </a:p>
          <a:p>
            <a:endParaRPr lang="cs-CZ" dirty="0" smtClean="0"/>
          </a:p>
          <a:p>
            <a:endParaRPr lang="cs-CZ" dirty="0"/>
          </a:p>
        </p:txBody>
      </p:sp>
      <p:sp>
        <p:nvSpPr>
          <p:cNvPr id="3" name="Zástupný symbol pro zápatí 2"/>
          <p:cNvSpPr>
            <a:spLocks noGrp="1"/>
          </p:cNvSpPr>
          <p:nvPr>
            <p:ph type="ftr" sz="quarter" idx="10"/>
          </p:nvPr>
        </p:nvSpPr>
        <p:spPr/>
        <p:txBody>
          <a:bodyPr/>
          <a:lstStyle/>
          <a:p>
            <a:pPr>
              <a:defRPr/>
            </a:pPr>
            <a:r>
              <a:rPr lang="cs-CZ" dirty="0" smtClean="0"/>
              <a:t>Tvorba webových stránek</a:t>
            </a:r>
          </a:p>
        </p:txBody>
      </p:sp>
      <p:sp>
        <p:nvSpPr>
          <p:cNvPr id="4" name="Zástupný symbol pro číslo snímku 3"/>
          <p:cNvSpPr>
            <a:spLocks noGrp="1"/>
          </p:cNvSpPr>
          <p:nvPr>
            <p:ph type="sldNum" sz="quarter" idx="4"/>
          </p:nvPr>
        </p:nvSpPr>
        <p:spPr/>
        <p:txBody>
          <a:bodyPr/>
          <a:lstStyle/>
          <a:p>
            <a:pPr>
              <a:defRPr/>
            </a:pPr>
            <a:r>
              <a:rPr lang="cs-CZ" smtClean="0"/>
              <a:t>číslo </a:t>
            </a:r>
            <a:r>
              <a:rPr lang="cs-CZ" b="0" smtClean="0"/>
              <a:t>snímku</a:t>
            </a:r>
            <a:r>
              <a:rPr lang="cs-CZ" smtClean="0"/>
              <a:t> </a:t>
            </a:r>
            <a:fld id="{596809EC-130A-4C23-AB6C-E531387A786D}" type="slidenum">
              <a:rPr lang="cs-CZ" smtClean="0"/>
              <a:pPr>
                <a:defRPr/>
              </a:pPr>
              <a:t>47</a:t>
            </a:fld>
            <a:endParaRPr lang="cs-CZ" dirty="0"/>
          </a:p>
        </p:txBody>
      </p:sp>
      <p:sp>
        <p:nvSpPr>
          <p:cNvPr id="5" name="Zástupný symbol pro datum 4"/>
          <p:cNvSpPr>
            <a:spLocks noGrp="1"/>
          </p:cNvSpPr>
          <p:nvPr>
            <p:ph type="dt" sz="half" idx="2"/>
          </p:nvPr>
        </p:nvSpPr>
        <p:spPr/>
        <p:txBody>
          <a:bodyPr/>
          <a:lstStyle/>
          <a:p>
            <a:pPr>
              <a:defRPr/>
            </a:pPr>
            <a:fld id="{48245722-A0D8-4E0D-8F0C-DCCC58C70248}" type="datetime1">
              <a:rPr lang="cs-CZ" smtClean="0"/>
              <a:pPr>
                <a:defRPr/>
              </a:pPr>
              <a:t>16. 1. 2017</a:t>
            </a:fld>
            <a:endParaRPr lang="cs-CZ" dirty="0"/>
          </a:p>
        </p:txBody>
      </p:sp>
      <p:sp>
        <p:nvSpPr>
          <p:cNvPr id="6" name="Tlačítko akce: Domů 5">
            <a:hlinkClick r:id="rId6"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857364"/>
            <a:ext cx="8435975" cy="4500594"/>
          </a:xfrm>
        </p:spPr>
        <p:txBody>
          <a:bodyPr/>
          <a:lstStyle/>
          <a:p>
            <a:pPr marL="0" lvl="0" indent="180000">
              <a:buNone/>
            </a:pPr>
            <a:r>
              <a:rPr lang="cs-CZ" b="0" dirty="0" smtClean="0"/>
              <a:t>Je vlastně </a:t>
            </a:r>
            <a:r>
              <a:rPr lang="cs-CZ" dirty="0" smtClean="0"/>
              <a:t>obyčejný textový soubor</a:t>
            </a:r>
            <a:r>
              <a:rPr lang="cs-CZ" b="0" dirty="0" smtClean="0"/>
              <a:t>, ve kterém jsou pomocí </a:t>
            </a:r>
            <a:r>
              <a:rPr lang="cs-CZ" dirty="0" smtClean="0"/>
              <a:t>příkazů jazyka HTML </a:t>
            </a:r>
            <a:r>
              <a:rPr lang="cs-CZ" b="0" dirty="0" smtClean="0"/>
              <a:t>naformátované texty, vložené obrázky </a:t>
            </a:r>
            <a:r>
              <a:rPr lang="cs-CZ" dirty="0" smtClean="0"/>
              <a:t>a odkazy na jiné stránky</a:t>
            </a:r>
            <a:r>
              <a:rPr lang="cs-CZ" b="0" dirty="0" smtClean="0"/>
              <a:t> a dokumenty.</a:t>
            </a:r>
          </a:p>
          <a:p>
            <a:pPr marL="0" indent="180000">
              <a:buNone/>
            </a:pPr>
            <a:r>
              <a:rPr lang="cs-CZ" b="0" dirty="0" smtClean="0"/>
              <a:t>Webová stránka bývá součástí </a:t>
            </a:r>
            <a:r>
              <a:rPr lang="cs-CZ" dirty="0" smtClean="0"/>
              <a:t>internetové prezentace</a:t>
            </a:r>
            <a:r>
              <a:rPr lang="cs-CZ" b="0" dirty="0" smtClean="0"/>
              <a:t>, kterou tvoří často velké množství webových stránek (</a:t>
            </a:r>
            <a:r>
              <a:rPr lang="cs-CZ" b="0" dirty="0" err="1" smtClean="0"/>
              <a:t>podstránek</a:t>
            </a:r>
            <a:r>
              <a:rPr lang="cs-CZ" b="0" dirty="0" smtClean="0"/>
              <a:t>) navzájem provázaných pomocí </a:t>
            </a:r>
            <a:r>
              <a:rPr lang="cs-CZ" dirty="0" smtClean="0"/>
              <a:t>odkazů</a:t>
            </a:r>
            <a:r>
              <a:rPr lang="cs-CZ" b="0" dirty="0" smtClean="0"/>
              <a:t> (</a:t>
            </a:r>
            <a:r>
              <a:rPr lang="cs-CZ" b="0" dirty="0" err="1" smtClean="0"/>
              <a:t>hyperlinků</a:t>
            </a:r>
            <a:r>
              <a:rPr lang="cs-CZ" b="0" dirty="0" smtClean="0"/>
              <a:t>) a doplněných nějakým přehledným menu (navigací).</a:t>
            </a:r>
          </a:p>
          <a:p>
            <a:pPr marL="0" lvl="0" indent="180000">
              <a:buNone/>
            </a:pPr>
            <a:r>
              <a:rPr lang="cs-CZ" b="0" dirty="0" smtClean="0"/>
              <a:t>Soubory internetové prezentace mohou být umístěny na </a:t>
            </a:r>
            <a:r>
              <a:rPr lang="cs-CZ" dirty="0" smtClean="0"/>
              <a:t>internetovém serveru</a:t>
            </a:r>
            <a:r>
              <a:rPr lang="cs-CZ" b="0" dirty="0" smtClean="0"/>
              <a:t>, odkud se k takto zveřejněným informacím prostřednictvím </a:t>
            </a:r>
            <a:r>
              <a:rPr lang="cs-CZ" dirty="0" smtClean="0"/>
              <a:t>internetového prohlížeče </a:t>
            </a:r>
            <a:r>
              <a:rPr lang="cs-CZ" b="0" dirty="0" smtClean="0"/>
              <a:t>(Windows Internet Explorer, </a:t>
            </a:r>
            <a:r>
              <a:rPr lang="cs-CZ" b="0" dirty="0" err="1" smtClean="0"/>
              <a:t>Mozilla</a:t>
            </a:r>
            <a:r>
              <a:rPr lang="cs-CZ" b="0" dirty="0" smtClean="0"/>
              <a:t> </a:t>
            </a:r>
            <a:r>
              <a:rPr lang="cs-CZ" b="0" dirty="0" err="1" smtClean="0"/>
              <a:t>Firefox</a:t>
            </a:r>
            <a:r>
              <a:rPr lang="cs-CZ" b="0" dirty="0" smtClean="0"/>
              <a:t>, Opera, </a:t>
            </a:r>
            <a:r>
              <a:rPr lang="cs-CZ" b="0" dirty="0" err="1" smtClean="0"/>
              <a:t>Google</a:t>
            </a:r>
            <a:r>
              <a:rPr lang="cs-CZ" b="0" dirty="0" smtClean="0"/>
              <a:t> Chrome…) dostanou lidé z celého světa.</a:t>
            </a:r>
          </a:p>
          <a:p>
            <a:pPr marL="0" lvl="0" indent="180000">
              <a:buNone/>
            </a:pPr>
            <a:r>
              <a:rPr lang="cs-CZ" dirty="0" smtClean="0"/>
              <a:t>Prohlížeč</a:t>
            </a:r>
            <a:r>
              <a:rPr lang="cs-CZ" b="0" dirty="0" smtClean="0"/>
              <a:t> po zadání adresy stáhne určenou webovou stránku, vyhodnotí </a:t>
            </a:r>
            <a:r>
              <a:rPr lang="cs-CZ" dirty="0" smtClean="0"/>
              <a:t>příkazy</a:t>
            </a:r>
            <a:r>
              <a:rPr lang="cs-CZ" b="0" dirty="0" smtClean="0"/>
              <a:t> v ní uvedené a zobrazí výsledný naformátovaný text stránky. Pokud stránka obsahuje nějaké vložené samostatné soubory (nejčastěji obrázky), prohlížeč stáhne i ty a také je zobrazí.</a:t>
            </a:r>
          </a:p>
          <a:p>
            <a:pPr marL="0" lvl="0" indent="180000">
              <a:buNone/>
            </a:pPr>
            <a:r>
              <a:rPr lang="cs-CZ" b="0" dirty="0" smtClean="0"/>
              <a:t>Aktivováním </a:t>
            </a:r>
            <a:r>
              <a:rPr lang="cs-CZ" dirty="0" smtClean="0"/>
              <a:t>odkazu</a:t>
            </a:r>
            <a:r>
              <a:rPr lang="cs-CZ" b="0" dirty="0" smtClean="0"/>
              <a:t> (</a:t>
            </a:r>
            <a:r>
              <a:rPr lang="cs-CZ" b="0" dirty="0" err="1" smtClean="0"/>
              <a:t>hyperlinku</a:t>
            </a:r>
            <a:r>
              <a:rPr lang="cs-CZ" b="0" dirty="0" smtClean="0"/>
              <a:t>) buď kliknutím myší nebo z klávesnice (mezi jednotlivými odkazy se přeskakuje klávesou TAB, vybraný odkaz se aktivuje klávesou ENTER), prohlížeč stáhne stránku z adresy, na kterou vede odkaz a zobrazí ji.</a:t>
            </a:r>
          </a:p>
          <a:p>
            <a:pPr marL="0" lvl="0" indent="180000">
              <a:buNone/>
            </a:pPr>
            <a:r>
              <a:rPr lang="cs-CZ" b="0" dirty="0" smtClean="0"/>
              <a:t>Webová stránka může být v různých formátech, dělí se na </a:t>
            </a:r>
            <a:r>
              <a:rPr lang="cs-CZ" dirty="0" smtClean="0"/>
              <a:t>statické</a:t>
            </a:r>
            <a:r>
              <a:rPr lang="cs-CZ" b="0" dirty="0" smtClean="0"/>
              <a:t> (HTM, HTML) - ty mají jednoznačně daný obsah uložený na serveru, a </a:t>
            </a:r>
            <a:r>
              <a:rPr lang="cs-CZ" dirty="0" smtClean="0"/>
              <a:t>dynamické</a:t>
            </a:r>
            <a:r>
              <a:rPr lang="cs-CZ" b="0" dirty="0" smtClean="0"/>
              <a:t> (PHP, ASP…) - jejich obsah je vytvořen programem na serveru v okamžiku vyslání požadavku od klienta.</a:t>
            </a:r>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5</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r>
              <a:rPr lang="cs-CZ" sz="2400" dirty="0" smtClean="0"/>
              <a:t>Webová stránka</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2000240"/>
            <a:ext cx="8435975" cy="4357718"/>
          </a:xfrm>
        </p:spPr>
        <p:txBody>
          <a:bodyPr/>
          <a:lstStyle/>
          <a:p>
            <a:pPr marL="0" lvl="0" indent="0">
              <a:buNone/>
            </a:pPr>
            <a:r>
              <a:rPr lang="cs-CZ" b="0" dirty="0" smtClean="0"/>
              <a:t>Stránky se tvoří v editorech které se dělí na:</a:t>
            </a:r>
          </a:p>
          <a:p>
            <a:pPr lvl="0">
              <a:buFontTx/>
              <a:buChar char="-"/>
            </a:pPr>
            <a:r>
              <a:rPr lang="cs-CZ" dirty="0" smtClean="0"/>
              <a:t>WYSIWYG editory </a:t>
            </a:r>
            <a:r>
              <a:rPr lang="cs-CZ" b="0" dirty="0" smtClean="0"/>
              <a:t>(Microsoft Office </a:t>
            </a:r>
            <a:r>
              <a:rPr lang="cs-CZ" b="0" dirty="0" err="1" smtClean="0"/>
              <a:t>Frontpage</a:t>
            </a:r>
            <a:r>
              <a:rPr lang="cs-CZ" b="0" dirty="0" smtClean="0"/>
              <a:t>, </a:t>
            </a:r>
            <a:r>
              <a:rPr lang="cs-CZ" b="0" dirty="0" err="1" smtClean="0"/>
              <a:t>Macromedia</a:t>
            </a:r>
            <a:r>
              <a:rPr lang="cs-CZ" b="0" dirty="0" smtClean="0"/>
              <a:t> </a:t>
            </a:r>
            <a:r>
              <a:rPr lang="cs-CZ" b="0" dirty="0" err="1" smtClean="0"/>
              <a:t>Dreamweaver</a:t>
            </a:r>
            <a:r>
              <a:rPr lang="cs-CZ" b="0" dirty="0" smtClean="0"/>
              <a:t> …)</a:t>
            </a:r>
          </a:p>
          <a:p>
            <a:pPr lvl="0">
              <a:buFontTx/>
              <a:buChar char="-"/>
            </a:pPr>
            <a:r>
              <a:rPr lang="cs-CZ" dirty="0" smtClean="0"/>
              <a:t>editory kódu </a:t>
            </a:r>
            <a:r>
              <a:rPr lang="cs-CZ" b="0" dirty="0" smtClean="0"/>
              <a:t>(</a:t>
            </a:r>
            <a:r>
              <a:rPr lang="cs-CZ" b="0" dirty="0" err="1" smtClean="0"/>
              <a:t>PSPad</a:t>
            </a:r>
            <a:r>
              <a:rPr lang="cs-CZ" b="0" dirty="0" smtClean="0"/>
              <a:t>, </a:t>
            </a:r>
            <a:r>
              <a:rPr lang="cs-CZ" b="0" dirty="0" err="1" smtClean="0"/>
              <a:t>Kompozer</a:t>
            </a:r>
            <a:r>
              <a:rPr lang="cs-CZ" b="0" dirty="0" smtClean="0"/>
              <a:t>, </a:t>
            </a:r>
            <a:r>
              <a:rPr lang="cs-CZ" b="0" dirty="0" err="1" smtClean="0"/>
              <a:t>EditPlus</a:t>
            </a:r>
            <a:r>
              <a:rPr lang="cs-CZ" b="0" dirty="0" smtClean="0"/>
              <a:t> ...)</a:t>
            </a:r>
          </a:p>
          <a:p>
            <a:pPr marL="0" lvl="0" indent="0">
              <a:buNone/>
            </a:pPr>
            <a:endParaRPr lang="cs-CZ" b="0" dirty="0" smtClean="0"/>
          </a:p>
          <a:p>
            <a:pPr marL="0" lvl="0" indent="0">
              <a:buNone/>
            </a:pPr>
            <a:r>
              <a:rPr lang="cs-CZ" dirty="0" smtClean="0"/>
              <a:t>WYSIWYG editory </a:t>
            </a:r>
          </a:p>
          <a:p>
            <a:pPr marL="180000" lvl="0" indent="0">
              <a:buNone/>
            </a:pPr>
            <a:r>
              <a:rPr lang="cs-CZ" b="0" dirty="0" smtClean="0"/>
              <a:t>Umožňují formátovat webovou stránku obdobně jako například v MS-Word, není ani potřeba znát jazyk HTML a jeho příkazy.</a:t>
            </a:r>
          </a:p>
          <a:p>
            <a:pPr marL="180000" lvl="0" indent="0">
              <a:buNone/>
            </a:pPr>
            <a:r>
              <a:rPr lang="cs-CZ" b="0" dirty="0" smtClean="0"/>
              <a:t>I ve Wordu lze naformátovaný dokument uložit jako HTML stránku.</a:t>
            </a:r>
          </a:p>
          <a:p>
            <a:pPr marL="180000" lvl="0" indent="0">
              <a:buNone/>
            </a:pPr>
            <a:r>
              <a:rPr lang="cs-CZ" b="0" dirty="0" smtClean="0"/>
              <a:t>Výsledný kód ovšem bývá často zbytečně velký, nepřehledný a neefektivní.</a:t>
            </a:r>
          </a:p>
          <a:p>
            <a:pPr marL="0" lvl="0" indent="0">
              <a:buNone/>
            </a:pPr>
            <a:endParaRPr lang="cs-CZ" b="0" dirty="0" smtClean="0"/>
          </a:p>
          <a:p>
            <a:pPr marL="0" lvl="0" indent="0">
              <a:buNone/>
            </a:pPr>
            <a:r>
              <a:rPr lang="cs-CZ" dirty="0" smtClean="0"/>
              <a:t>Editory kódu</a:t>
            </a:r>
          </a:p>
          <a:p>
            <a:pPr marL="180000" indent="0">
              <a:buNone/>
            </a:pPr>
            <a:r>
              <a:rPr lang="cs-CZ" b="0" dirty="0" smtClean="0"/>
              <a:t>Umožňují vkládat a upravovat jednotlivé HTML příkazy a také je v textu barevně zvýrazňují.</a:t>
            </a:r>
          </a:p>
          <a:p>
            <a:pPr marL="180000" indent="0">
              <a:buNone/>
            </a:pPr>
            <a:r>
              <a:rPr lang="cs-CZ" b="0" dirty="0" smtClean="0"/>
              <a:t>Mají spoustu nástrojů a pomůcek pro práci s textem a HTML příkazy.</a:t>
            </a:r>
          </a:p>
          <a:p>
            <a:pPr marL="180000" indent="0">
              <a:buNone/>
            </a:pPr>
            <a:r>
              <a:rPr lang="cs-CZ" b="0" dirty="0" smtClean="0"/>
              <a:t>Kvalita a přehlednost výsledného kódu je dána znalostmi a schopnostmi jeho tvůrce.</a:t>
            </a:r>
          </a:p>
          <a:p>
            <a:pPr marL="0" lvl="0" indent="0">
              <a:buNone/>
            </a:pPr>
            <a:endParaRPr lang="cs-CZ" dirty="0" smtClean="0"/>
          </a:p>
          <a:p>
            <a:pPr>
              <a:buNone/>
            </a:pPr>
            <a:endParaRPr lang="cs-CZ" sz="1400" dirty="0" smtClean="0"/>
          </a:p>
          <a:p>
            <a:pPr>
              <a:buNone/>
            </a:pPr>
            <a:endParaRPr lang="cs-CZ" sz="1400" dirty="0" smtClean="0"/>
          </a:p>
          <a:p>
            <a:pPr marL="0" lvl="0" indent="0">
              <a:buNone/>
            </a:pPr>
            <a:endParaRPr lang="cs-CZ" dirty="0" smtClean="0"/>
          </a:p>
          <a:p>
            <a:pPr>
              <a:buNone/>
            </a:pPr>
            <a:endParaRPr lang="cs-CZ" sz="1400" dirty="0" smtClean="0"/>
          </a:p>
          <a:p>
            <a:pPr>
              <a:buNone/>
            </a:pPr>
            <a:endParaRPr lang="cs-CZ" sz="1400" dirty="0" smtClean="0"/>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6</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r>
              <a:rPr lang="cs-CZ" sz="2400" dirty="0" smtClean="0"/>
              <a:t>Editory webových stránek</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35975" cy="4392612"/>
          </a:xfrm>
        </p:spPr>
        <p:txBody>
          <a:bodyPr/>
          <a:lstStyle/>
          <a:p>
            <a:pPr marL="0" lvl="0" indent="0">
              <a:buNone/>
            </a:pPr>
            <a:r>
              <a:rPr lang="cs-CZ" b="0" i="1" dirty="0" smtClean="0"/>
              <a:t>(</a:t>
            </a:r>
            <a:r>
              <a:rPr lang="en-US" b="0" i="1" dirty="0" err="1" smtClean="0"/>
              <a:t>HyperText</a:t>
            </a:r>
            <a:r>
              <a:rPr lang="cs-CZ" b="0" i="1" dirty="0" smtClean="0"/>
              <a:t> </a:t>
            </a:r>
            <a:r>
              <a:rPr lang="en-US" b="0" i="1" dirty="0" smtClean="0"/>
              <a:t>Markup</a:t>
            </a:r>
            <a:r>
              <a:rPr lang="cs-CZ" b="0" i="1" dirty="0" smtClean="0"/>
              <a:t> </a:t>
            </a:r>
            <a:r>
              <a:rPr lang="en-US" b="0" i="1" dirty="0" smtClean="0"/>
              <a:t>Language</a:t>
            </a:r>
            <a:r>
              <a:rPr lang="cs-CZ" b="0" i="1" dirty="0" smtClean="0"/>
              <a:t>)</a:t>
            </a:r>
            <a:r>
              <a:rPr lang="cs-CZ" b="0" dirty="0" smtClean="0"/>
              <a:t> je formátovací (značkovací) jazyk a definuje sadu </a:t>
            </a:r>
            <a:r>
              <a:rPr lang="cs-CZ" dirty="0" smtClean="0"/>
              <a:t>příkazů</a:t>
            </a:r>
            <a:r>
              <a:rPr lang="cs-CZ" b="0" dirty="0" smtClean="0"/>
              <a:t> (značek) a jejich </a:t>
            </a:r>
            <a:r>
              <a:rPr lang="cs-CZ" dirty="0" smtClean="0"/>
              <a:t>vlastností</a:t>
            </a:r>
            <a:r>
              <a:rPr lang="cs-CZ" b="0" dirty="0" smtClean="0"/>
              <a:t> (atributů), </a:t>
            </a:r>
            <a:r>
              <a:rPr lang="cs-CZ" dirty="0" smtClean="0"/>
              <a:t>pravidla zápisu </a:t>
            </a:r>
            <a:r>
              <a:rPr lang="cs-CZ" b="0" dirty="0" smtClean="0"/>
              <a:t>(syntaxi) jednotlivých příkazů a jejich </a:t>
            </a:r>
            <a:r>
              <a:rPr lang="cs-CZ" dirty="0" smtClean="0"/>
              <a:t>význam</a:t>
            </a:r>
            <a:r>
              <a:rPr lang="cs-CZ" b="0" dirty="0" smtClean="0"/>
              <a:t>. </a:t>
            </a:r>
          </a:p>
          <a:p>
            <a:pPr marL="0" lvl="0" indent="0">
              <a:buNone/>
            </a:pPr>
            <a:r>
              <a:rPr lang="cs-CZ" b="0" dirty="0" smtClean="0"/>
              <a:t>Existuje několik verzí tohoto jazyka, jak se postupně vyvíjel.</a:t>
            </a:r>
          </a:p>
          <a:p>
            <a:pPr marL="180000" lvl="0" indent="0">
              <a:buNone/>
            </a:pPr>
            <a:r>
              <a:rPr lang="cs-CZ" b="0" dirty="0" smtClean="0"/>
              <a:t>HTML 1.0 2.0 3.2 4.01	</a:t>
            </a:r>
          </a:p>
          <a:p>
            <a:pPr marL="180000" lvl="0" indent="0">
              <a:buNone/>
            </a:pPr>
            <a:r>
              <a:rPr lang="cs-CZ" b="0" dirty="0" smtClean="0"/>
              <a:t>XHTML 1.0 1.1</a:t>
            </a:r>
          </a:p>
          <a:p>
            <a:pPr marL="180000" lvl="0" indent="0">
              <a:buNone/>
            </a:pPr>
            <a:r>
              <a:rPr lang="cs-CZ" b="0" dirty="0" smtClean="0"/>
              <a:t>Aktuálně se používá HTML 4.01 nebo XHTML 1.0</a:t>
            </a:r>
          </a:p>
          <a:p>
            <a:pPr marL="0" lvl="0" indent="180000">
              <a:buNone/>
            </a:pPr>
            <a:r>
              <a:rPr lang="cs-CZ" b="0" dirty="0" smtClean="0"/>
              <a:t>Formátování webových stránek lze podobně jako v textovém editoru provádět buď </a:t>
            </a:r>
            <a:r>
              <a:rPr lang="cs-CZ" dirty="0" smtClean="0"/>
              <a:t>lokálně</a:t>
            </a:r>
            <a:r>
              <a:rPr lang="cs-CZ" b="0" dirty="0" smtClean="0"/>
              <a:t> (definováním formátu vzhledu přímo u jednotlivých částí stránky) nebo hromadně pomocí </a:t>
            </a:r>
            <a:r>
              <a:rPr lang="cs-CZ" dirty="0" smtClean="0"/>
              <a:t>stylů CSS </a:t>
            </a:r>
            <a:r>
              <a:rPr lang="cs-CZ" b="0" dirty="0" smtClean="0"/>
              <a:t>(definování formátu vzhledu jednotlivých logických částí textu).</a:t>
            </a:r>
          </a:p>
          <a:p>
            <a:pPr marL="0" indent="180000">
              <a:buNone/>
            </a:pPr>
            <a:r>
              <a:rPr lang="cs-CZ" b="0" dirty="0" smtClean="0"/>
              <a:t>Dnešní webové stránky se tvoří tak, aby byl </a:t>
            </a:r>
            <a:r>
              <a:rPr lang="cs-CZ" dirty="0" smtClean="0"/>
              <a:t>oddělen obsah od formy</a:t>
            </a:r>
            <a:r>
              <a:rPr lang="cs-CZ" b="0" dirty="0" smtClean="0"/>
              <a:t>, takže vzhled webových prezentací či jednotlivých stránek se dá snadno a efektivně upravovat.</a:t>
            </a:r>
          </a:p>
          <a:p>
            <a:pPr marL="0" indent="180000">
              <a:buNone/>
            </a:pPr>
            <a:r>
              <a:rPr lang="cs-CZ" b="0" dirty="0" smtClean="0"/>
              <a:t>Toho se docílí rozdělením textu na logické části pomocí HTML příkazů a definicí vzhledu těchto částí prostřednictvím stylů CSS.</a:t>
            </a:r>
          </a:p>
          <a:p>
            <a:pPr marL="0" indent="0">
              <a:buNone/>
            </a:pPr>
            <a:r>
              <a:rPr lang="cs-CZ" b="0" dirty="0" smtClean="0"/>
              <a:t>Správnost – </a:t>
            </a:r>
            <a:r>
              <a:rPr lang="cs-CZ" dirty="0" smtClean="0"/>
              <a:t>validnost</a:t>
            </a:r>
            <a:r>
              <a:rPr lang="cs-CZ" b="0" dirty="0" smtClean="0"/>
              <a:t> kódu webové stránky si lze zkontrolovat online </a:t>
            </a:r>
            <a:r>
              <a:rPr lang="cs-CZ" b="0" dirty="0" err="1" smtClean="0"/>
              <a:t>validátorem</a:t>
            </a:r>
            <a:r>
              <a:rPr lang="cs-CZ" b="0" dirty="0" smtClean="0"/>
              <a:t> </a:t>
            </a:r>
            <a:r>
              <a:rPr lang="cs-CZ" b="0" dirty="0" smtClean="0">
                <a:hlinkClick r:id="rId2"/>
              </a:rPr>
              <a:t>http://validator.w3.org/</a:t>
            </a:r>
            <a:endParaRPr lang="cs-CZ" b="0" dirty="0" smtClean="0"/>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7</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r>
              <a:rPr lang="cs-CZ" sz="2400" dirty="0" smtClean="0"/>
              <a:t>Jazyk HTML</a:t>
            </a:r>
            <a:endParaRPr lang="cs-CZ" sz="2400" dirty="0"/>
          </a:p>
        </p:txBody>
      </p:sp>
      <p:sp>
        <p:nvSpPr>
          <p:cNvPr id="10" name="Tlačítko akce: Domů 9">
            <a:hlinkClick r:id="rId3"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35975" cy="4392612"/>
          </a:xfrm>
        </p:spPr>
        <p:txBody>
          <a:bodyPr/>
          <a:lstStyle/>
          <a:p>
            <a:pPr marL="0" indent="0">
              <a:buNone/>
            </a:pPr>
            <a:r>
              <a:rPr lang="cs-CZ" b="0" dirty="0" smtClean="0"/>
              <a:t>je slovo (zkratka) zapsané v ostrých závorkách. Existují dvě verze příkazů:</a:t>
            </a:r>
            <a:endParaRPr lang="en-US" b="0" dirty="0" smtClean="0"/>
          </a:p>
          <a:p>
            <a:pPr>
              <a:buNone/>
            </a:pPr>
            <a:r>
              <a:rPr lang="en-US" dirty="0" smtClean="0">
                <a:solidFill>
                  <a:srgbClr val="0000FF"/>
                </a:solidFill>
              </a:rPr>
              <a:t>&lt;</a:t>
            </a:r>
            <a:r>
              <a:rPr lang="cs-CZ" dirty="0" smtClean="0">
                <a:solidFill>
                  <a:srgbClr val="0000FF"/>
                </a:solidFill>
              </a:rPr>
              <a:t>h1</a:t>
            </a:r>
            <a:r>
              <a:rPr lang="en-US" dirty="0" smtClean="0">
                <a:solidFill>
                  <a:srgbClr val="0000FF"/>
                </a:solidFill>
              </a:rPr>
              <a:t>&gt;</a:t>
            </a:r>
            <a:r>
              <a:rPr lang="cs-CZ" dirty="0" smtClean="0">
                <a:solidFill>
                  <a:srgbClr val="0000FF"/>
                </a:solidFill>
              </a:rPr>
              <a:t> </a:t>
            </a:r>
            <a:r>
              <a:rPr lang="en-US" dirty="0" smtClean="0">
                <a:solidFill>
                  <a:srgbClr val="0000FF"/>
                </a:solidFill>
              </a:rPr>
              <a:t>&lt;</a:t>
            </a:r>
            <a:r>
              <a:rPr lang="cs-CZ" dirty="0" smtClean="0">
                <a:solidFill>
                  <a:srgbClr val="0000FF"/>
                </a:solidFill>
              </a:rPr>
              <a:t>/h1</a:t>
            </a:r>
            <a:r>
              <a:rPr lang="en-US" dirty="0" smtClean="0">
                <a:solidFill>
                  <a:srgbClr val="0000FF"/>
                </a:solidFill>
              </a:rPr>
              <a:t>&gt;</a:t>
            </a:r>
            <a:r>
              <a:rPr lang="cs-CZ" b="0" dirty="0" smtClean="0"/>
              <a:t>	</a:t>
            </a:r>
            <a:r>
              <a:rPr lang="cs-CZ" i="1" dirty="0" smtClean="0"/>
              <a:t>párový</a:t>
            </a:r>
            <a:r>
              <a:rPr lang="cs-CZ" b="0" i="1" dirty="0" smtClean="0"/>
              <a:t> příkaz, ukončovací část začíná lomítkem</a:t>
            </a:r>
            <a:endParaRPr lang="en-US" b="0" i="1" dirty="0" smtClean="0"/>
          </a:p>
          <a:p>
            <a:pPr>
              <a:buNone/>
            </a:pPr>
            <a:r>
              <a:rPr lang="en-US" dirty="0" smtClean="0">
                <a:solidFill>
                  <a:srgbClr val="0000FF"/>
                </a:solidFill>
              </a:rPr>
              <a:t>&lt;</a:t>
            </a:r>
            <a:r>
              <a:rPr lang="cs-CZ" dirty="0" smtClean="0">
                <a:solidFill>
                  <a:srgbClr val="0000FF"/>
                </a:solidFill>
              </a:rPr>
              <a:t>br /</a:t>
            </a:r>
            <a:r>
              <a:rPr lang="en-US" dirty="0" smtClean="0">
                <a:solidFill>
                  <a:srgbClr val="0000FF"/>
                </a:solidFill>
              </a:rPr>
              <a:t>&gt;</a:t>
            </a:r>
            <a:r>
              <a:rPr lang="cs-CZ" b="0" dirty="0" smtClean="0"/>
              <a:t>		</a:t>
            </a:r>
            <a:r>
              <a:rPr lang="cs-CZ" i="1" dirty="0" smtClean="0"/>
              <a:t>nepárový</a:t>
            </a:r>
            <a:r>
              <a:rPr lang="cs-CZ" b="0" i="1" dirty="0" smtClean="0"/>
              <a:t> příkaz (ukončení je zajištěno lomítkem odděleným mezerou)</a:t>
            </a:r>
          </a:p>
          <a:p>
            <a:pPr marL="0" indent="0">
              <a:buNone/>
            </a:pPr>
            <a:r>
              <a:rPr lang="cs-CZ" b="0" dirty="0" smtClean="0"/>
              <a:t>Párové příkazy </a:t>
            </a:r>
            <a:r>
              <a:rPr lang="cs-CZ" dirty="0" smtClean="0"/>
              <a:t>ohraničují nějaký obsah</a:t>
            </a:r>
            <a:r>
              <a:rPr lang="cs-CZ" b="0" dirty="0" smtClean="0"/>
              <a:t>.</a:t>
            </a:r>
          </a:p>
          <a:p>
            <a:pPr marL="0" lvl="0" indent="0">
              <a:buNone/>
            </a:pPr>
            <a:r>
              <a:rPr lang="cs-CZ" b="0" i="1" dirty="0" smtClean="0"/>
              <a:t>Příklad:</a:t>
            </a:r>
          </a:p>
          <a:p>
            <a:pPr marL="0" lvl="0" indent="0">
              <a:buNone/>
            </a:pPr>
            <a:r>
              <a:rPr lang="en-US" dirty="0" smtClean="0">
                <a:solidFill>
                  <a:srgbClr val="0000FF"/>
                </a:solidFill>
              </a:rPr>
              <a:t>&lt;</a:t>
            </a:r>
            <a:r>
              <a:rPr lang="cs-CZ" dirty="0" smtClean="0">
                <a:solidFill>
                  <a:srgbClr val="0000FF"/>
                </a:solidFill>
              </a:rPr>
              <a:t>h1</a:t>
            </a:r>
            <a:r>
              <a:rPr lang="en-US" dirty="0" smtClean="0">
                <a:solidFill>
                  <a:srgbClr val="0000FF"/>
                </a:solidFill>
              </a:rPr>
              <a:t>&gt;</a:t>
            </a:r>
            <a:r>
              <a:rPr lang="cs-CZ" b="0" dirty="0" smtClean="0">
                <a:solidFill>
                  <a:srgbClr val="0000FF"/>
                </a:solidFill>
              </a:rPr>
              <a:t> </a:t>
            </a:r>
            <a:r>
              <a:rPr lang="cs-CZ" b="0" dirty="0" smtClean="0"/>
              <a:t>Nadpis kapitoly </a:t>
            </a:r>
            <a:r>
              <a:rPr lang="en-US" dirty="0" smtClean="0">
                <a:solidFill>
                  <a:srgbClr val="0000FF"/>
                </a:solidFill>
              </a:rPr>
              <a:t>&lt;</a:t>
            </a:r>
            <a:r>
              <a:rPr lang="cs-CZ" dirty="0" smtClean="0">
                <a:solidFill>
                  <a:srgbClr val="0000FF"/>
                </a:solidFill>
              </a:rPr>
              <a:t>/h1</a:t>
            </a:r>
            <a:r>
              <a:rPr lang="en-US" dirty="0" smtClean="0">
                <a:solidFill>
                  <a:srgbClr val="0000FF"/>
                </a:solidFill>
              </a:rPr>
              <a:t>&gt;</a:t>
            </a:r>
            <a:r>
              <a:rPr lang="cs-CZ" dirty="0" smtClean="0">
                <a:solidFill>
                  <a:srgbClr val="0000FF"/>
                </a:solidFill>
              </a:rPr>
              <a:t>	</a:t>
            </a:r>
            <a:r>
              <a:rPr lang="cs-CZ" b="0" i="1" dirty="0" smtClean="0"/>
              <a:t>párový příkaz ohraničuje text nadpisu první úrovně</a:t>
            </a:r>
            <a:endParaRPr lang="cs-CZ" dirty="0" smtClean="0"/>
          </a:p>
          <a:p>
            <a:pPr marL="0" lvl="0" indent="0">
              <a:buNone/>
            </a:pPr>
            <a:endParaRPr lang="cs-CZ" b="0" dirty="0" smtClean="0"/>
          </a:p>
          <a:p>
            <a:pPr marL="0" lvl="0" indent="0">
              <a:buNone/>
            </a:pPr>
            <a:r>
              <a:rPr lang="cs-CZ" b="0" dirty="0" smtClean="0"/>
              <a:t>U příkazů mohou být uvedeny i </a:t>
            </a:r>
            <a:r>
              <a:rPr lang="cs-CZ" dirty="0" smtClean="0"/>
              <a:t>vlastnosti</a:t>
            </a:r>
            <a:r>
              <a:rPr lang="cs-CZ" b="0" dirty="0" smtClean="0"/>
              <a:t> (atributy).</a:t>
            </a:r>
          </a:p>
          <a:p>
            <a:pPr marL="0" indent="0">
              <a:buNone/>
            </a:pPr>
            <a:r>
              <a:rPr lang="cs-CZ" b="0" i="1" dirty="0" smtClean="0"/>
              <a:t>Příklad:</a:t>
            </a:r>
          </a:p>
          <a:p>
            <a:pPr lvl="0">
              <a:buNone/>
            </a:pPr>
            <a:r>
              <a:rPr lang="en-US" dirty="0" smtClean="0">
                <a:solidFill>
                  <a:srgbClr val="0000FF"/>
                </a:solidFill>
              </a:rPr>
              <a:t>&lt;</a:t>
            </a:r>
            <a:r>
              <a:rPr lang="cs-CZ" dirty="0" smtClean="0">
                <a:solidFill>
                  <a:srgbClr val="0000FF"/>
                </a:solidFill>
              </a:rPr>
              <a:t>div </a:t>
            </a:r>
            <a:r>
              <a:rPr lang="cs-CZ" dirty="0" err="1" smtClean="0">
                <a:solidFill>
                  <a:srgbClr val="9A0000"/>
                </a:solidFill>
              </a:rPr>
              <a:t>align</a:t>
            </a:r>
            <a:r>
              <a:rPr lang="cs-CZ" dirty="0" smtClean="0">
                <a:solidFill>
                  <a:srgbClr val="9A0000"/>
                </a:solidFill>
              </a:rPr>
              <a:t>=</a:t>
            </a:r>
            <a:r>
              <a:rPr lang="cs-CZ" dirty="0" smtClean="0">
                <a:solidFill>
                  <a:srgbClr val="168028"/>
                </a:solidFill>
              </a:rPr>
              <a:t>"</a:t>
            </a:r>
            <a:r>
              <a:rPr lang="cs-CZ" dirty="0" err="1" smtClean="0">
                <a:solidFill>
                  <a:srgbClr val="168028"/>
                </a:solidFill>
              </a:rPr>
              <a:t>right</a:t>
            </a:r>
            <a:r>
              <a:rPr lang="cs-CZ" dirty="0" smtClean="0">
                <a:solidFill>
                  <a:srgbClr val="168028"/>
                </a:solidFill>
              </a:rPr>
              <a:t>"</a:t>
            </a:r>
            <a:r>
              <a:rPr lang="en-US" dirty="0" smtClean="0">
                <a:solidFill>
                  <a:srgbClr val="0000FF"/>
                </a:solidFill>
              </a:rPr>
              <a:t>&gt;</a:t>
            </a:r>
            <a:r>
              <a:rPr lang="cs-CZ" b="0" dirty="0" smtClean="0">
                <a:solidFill>
                  <a:srgbClr val="0000FF"/>
                </a:solidFill>
              </a:rPr>
              <a:t> </a:t>
            </a:r>
            <a:r>
              <a:rPr lang="cs-CZ" b="0" dirty="0" smtClean="0"/>
              <a:t>Podpis</a:t>
            </a:r>
            <a:r>
              <a:rPr lang="cs-CZ" dirty="0" smtClean="0">
                <a:solidFill>
                  <a:srgbClr val="0000FF"/>
                </a:solidFill>
              </a:rPr>
              <a:t> </a:t>
            </a:r>
            <a:r>
              <a:rPr lang="en-US" dirty="0" smtClean="0">
                <a:solidFill>
                  <a:srgbClr val="0000FF"/>
                </a:solidFill>
              </a:rPr>
              <a:t>&lt;</a:t>
            </a:r>
            <a:r>
              <a:rPr lang="cs-CZ" dirty="0" smtClean="0">
                <a:solidFill>
                  <a:srgbClr val="0000FF"/>
                </a:solidFill>
              </a:rPr>
              <a:t>/div</a:t>
            </a:r>
            <a:r>
              <a:rPr lang="en-US" dirty="0" smtClean="0">
                <a:solidFill>
                  <a:srgbClr val="0000FF"/>
                </a:solidFill>
              </a:rPr>
              <a:t>&gt;</a:t>
            </a:r>
            <a:r>
              <a:rPr lang="cs-CZ" b="0" dirty="0" smtClean="0"/>
              <a:t>	</a:t>
            </a:r>
            <a:r>
              <a:rPr lang="cs-CZ" b="0" i="1" dirty="0" smtClean="0"/>
              <a:t>podpis bude zarovnán k pravému okraji stránky</a:t>
            </a:r>
          </a:p>
          <a:p>
            <a:pPr>
              <a:buNone/>
            </a:pPr>
            <a:endParaRPr lang="cs-CZ" b="0" dirty="0" smtClean="0"/>
          </a:p>
          <a:p>
            <a:pPr>
              <a:buNone/>
            </a:pPr>
            <a:r>
              <a:rPr lang="cs-CZ" b="0" dirty="0" smtClean="0"/>
              <a:t>Pokud je vlastností více, oddělují se od sebe zase mezerou.</a:t>
            </a:r>
          </a:p>
          <a:p>
            <a:pPr marL="0" indent="0">
              <a:buNone/>
            </a:pPr>
            <a:r>
              <a:rPr lang="cs-CZ" b="0" i="1" dirty="0" smtClean="0"/>
              <a:t>Příklad:</a:t>
            </a:r>
          </a:p>
          <a:p>
            <a:pPr lvl="0">
              <a:buNone/>
            </a:pPr>
            <a:r>
              <a:rPr lang="en-US" dirty="0" smtClean="0">
                <a:solidFill>
                  <a:srgbClr val="0000FF"/>
                </a:solidFill>
              </a:rPr>
              <a:t>&lt;</a:t>
            </a:r>
            <a:r>
              <a:rPr lang="cs-CZ" dirty="0" smtClean="0">
                <a:solidFill>
                  <a:srgbClr val="0000FF"/>
                </a:solidFill>
              </a:rPr>
              <a:t>div </a:t>
            </a:r>
            <a:r>
              <a:rPr lang="cs-CZ" dirty="0" err="1" smtClean="0">
                <a:solidFill>
                  <a:srgbClr val="9A0000"/>
                </a:solidFill>
              </a:rPr>
              <a:t>align</a:t>
            </a:r>
            <a:r>
              <a:rPr lang="cs-CZ" dirty="0" smtClean="0">
                <a:solidFill>
                  <a:srgbClr val="9A0000"/>
                </a:solidFill>
              </a:rPr>
              <a:t>=</a:t>
            </a:r>
            <a:r>
              <a:rPr lang="cs-CZ" dirty="0" smtClean="0">
                <a:solidFill>
                  <a:srgbClr val="168028"/>
                </a:solidFill>
              </a:rPr>
              <a:t>"</a:t>
            </a:r>
            <a:r>
              <a:rPr lang="cs-CZ" dirty="0" err="1" smtClean="0">
                <a:solidFill>
                  <a:srgbClr val="168028"/>
                </a:solidFill>
              </a:rPr>
              <a:t>right</a:t>
            </a:r>
            <a:r>
              <a:rPr lang="cs-CZ" dirty="0" smtClean="0">
                <a:solidFill>
                  <a:srgbClr val="168028"/>
                </a:solidFill>
              </a:rPr>
              <a:t>"</a:t>
            </a:r>
            <a:r>
              <a:rPr lang="cs-CZ" dirty="0" smtClean="0">
                <a:solidFill>
                  <a:srgbClr val="0000FF"/>
                </a:solidFill>
              </a:rPr>
              <a:t> </a:t>
            </a:r>
            <a:r>
              <a:rPr lang="cs-CZ" dirty="0" err="1" smtClean="0">
                <a:solidFill>
                  <a:srgbClr val="9A0000"/>
                </a:solidFill>
              </a:rPr>
              <a:t>title</a:t>
            </a:r>
            <a:r>
              <a:rPr lang="cs-CZ" dirty="0" smtClean="0">
                <a:solidFill>
                  <a:srgbClr val="9A0000"/>
                </a:solidFill>
              </a:rPr>
              <a:t>=</a:t>
            </a:r>
            <a:r>
              <a:rPr lang="cs-CZ" dirty="0" smtClean="0">
                <a:solidFill>
                  <a:srgbClr val="168028"/>
                </a:solidFill>
              </a:rPr>
              <a:t>"Autor"</a:t>
            </a:r>
            <a:r>
              <a:rPr lang="en-US" dirty="0" smtClean="0">
                <a:solidFill>
                  <a:srgbClr val="0000FF"/>
                </a:solidFill>
              </a:rPr>
              <a:t>&gt;</a:t>
            </a:r>
            <a:r>
              <a:rPr lang="cs-CZ" b="0" dirty="0" smtClean="0">
                <a:solidFill>
                  <a:srgbClr val="0000FF"/>
                </a:solidFill>
              </a:rPr>
              <a:t> </a:t>
            </a:r>
            <a:r>
              <a:rPr lang="cs-CZ" b="0" dirty="0" smtClean="0"/>
              <a:t>Podpis</a:t>
            </a:r>
            <a:r>
              <a:rPr lang="cs-CZ" b="0" dirty="0" smtClean="0">
                <a:solidFill>
                  <a:srgbClr val="0000FF"/>
                </a:solidFill>
              </a:rPr>
              <a:t> </a:t>
            </a:r>
            <a:r>
              <a:rPr lang="en-US" dirty="0" smtClean="0">
                <a:solidFill>
                  <a:srgbClr val="0000FF"/>
                </a:solidFill>
              </a:rPr>
              <a:t>&lt;</a:t>
            </a:r>
            <a:r>
              <a:rPr lang="cs-CZ" dirty="0" smtClean="0">
                <a:solidFill>
                  <a:srgbClr val="0000FF"/>
                </a:solidFill>
              </a:rPr>
              <a:t>/div</a:t>
            </a:r>
            <a:r>
              <a:rPr lang="en-US" dirty="0" smtClean="0">
                <a:solidFill>
                  <a:srgbClr val="0000FF"/>
                </a:solidFill>
              </a:rPr>
              <a:t>&gt;</a:t>
            </a:r>
            <a:r>
              <a:rPr lang="cs-CZ" b="0" dirty="0" smtClean="0"/>
              <a:t>	</a:t>
            </a:r>
            <a:r>
              <a:rPr lang="cs-CZ" b="0" i="1" dirty="0" smtClean="0"/>
              <a:t>podpis s titulkem (text v bublince)</a:t>
            </a:r>
          </a:p>
          <a:p>
            <a:pPr>
              <a:buNone/>
            </a:pPr>
            <a:endParaRPr lang="cs-CZ" dirty="0" smtClean="0"/>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8</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Příkaz (TAG)</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57158" y="1928802"/>
            <a:ext cx="8435975" cy="4392612"/>
          </a:xfrm>
        </p:spPr>
        <p:txBody>
          <a:bodyPr/>
          <a:lstStyle/>
          <a:p>
            <a:pPr marL="0" indent="0">
              <a:buNone/>
            </a:pPr>
            <a:r>
              <a:rPr lang="cs-CZ" b="0" dirty="0" smtClean="0"/>
              <a:t>Pravidla se budeme učit podle definice jazyka XHTML, protože jsou funkční i v nižších verzích HTML.</a:t>
            </a:r>
          </a:p>
          <a:p>
            <a:pPr marL="180000" indent="-180000">
              <a:buFont typeface="Arial" pitchFamily="34" charset="0"/>
              <a:buChar char="•"/>
            </a:pPr>
            <a:r>
              <a:rPr lang="cs-CZ" dirty="0" smtClean="0"/>
              <a:t>Příkazy</a:t>
            </a:r>
            <a:r>
              <a:rPr lang="cs-CZ" b="0" dirty="0" smtClean="0"/>
              <a:t> se píší </a:t>
            </a:r>
            <a:r>
              <a:rPr lang="cs-CZ" dirty="0" smtClean="0"/>
              <a:t>malými písmeny</a:t>
            </a:r>
          </a:p>
          <a:p>
            <a:pPr marL="180000" indent="-180000">
              <a:buFont typeface="Arial" pitchFamily="34" charset="0"/>
              <a:buChar char="•"/>
            </a:pPr>
            <a:r>
              <a:rPr lang="cs-CZ" dirty="0" smtClean="0"/>
              <a:t>Vlastnosti</a:t>
            </a:r>
            <a:r>
              <a:rPr lang="cs-CZ" b="0" dirty="0" smtClean="0"/>
              <a:t> příkazů se od názvu příkazu </a:t>
            </a:r>
            <a:r>
              <a:rPr lang="cs-CZ" dirty="0" smtClean="0"/>
              <a:t>oddělují mezerou</a:t>
            </a:r>
          </a:p>
          <a:p>
            <a:pPr marL="180000" indent="-180000">
              <a:buFont typeface="Arial" pitchFamily="34" charset="0"/>
              <a:buChar char="•"/>
            </a:pPr>
            <a:r>
              <a:rPr lang="cs-CZ" dirty="0" smtClean="0"/>
              <a:t>Hodnoty</a:t>
            </a:r>
            <a:r>
              <a:rPr lang="cs-CZ" b="0" dirty="0" smtClean="0"/>
              <a:t> vlastností se oddělují </a:t>
            </a:r>
            <a:r>
              <a:rPr lang="cs-CZ" dirty="0" smtClean="0"/>
              <a:t>rovnítkem</a:t>
            </a:r>
            <a:r>
              <a:rPr lang="cs-CZ" b="0" dirty="0" smtClean="0"/>
              <a:t> a zapisují </a:t>
            </a:r>
            <a:r>
              <a:rPr lang="cs-CZ" dirty="0" smtClean="0"/>
              <a:t>do uvozovek</a:t>
            </a:r>
            <a:r>
              <a:rPr lang="cs-CZ" b="0" dirty="0" smtClean="0"/>
              <a:t>. Kolem rovnítka se mezery nepíší!</a:t>
            </a:r>
          </a:p>
          <a:p>
            <a:pPr marL="180000" indent="-180000">
              <a:buFont typeface="Arial" pitchFamily="34" charset="0"/>
              <a:buChar char="•"/>
            </a:pPr>
            <a:r>
              <a:rPr lang="cs-CZ" b="0" dirty="0" smtClean="0"/>
              <a:t>Příkazy lze do sebe vnořovat, ale nesmí se křížit! Nejdřív musí skončit ten příkaz, který nejpozději začal.</a:t>
            </a:r>
          </a:p>
          <a:p>
            <a:pPr marL="360000" indent="0">
              <a:buNone/>
            </a:pPr>
            <a:r>
              <a:rPr lang="cs-CZ" b="0" i="1" dirty="0" smtClean="0"/>
              <a:t>Příklady:</a:t>
            </a:r>
            <a:endParaRPr lang="en-US" b="0" i="1" dirty="0" smtClean="0"/>
          </a:p>
          <a:p>
            <a:pPr marL="360000" indent="0">
              <a:buNone/>
            </a:pPr>
            <a:r>
              <a:rPr lang="en-US" dirty="0" smtClean="0">
                <a:solidFill>
                  <a:srgbClr val="0000FF"/>
                </a:solidFill>
              </a:rPr>
              <a:t>&lt;</a:t>
            </a:r>
            <a:r>
              <a:rPr lang="cs-CZ" dirty="0" err="1" smtClean="0">
                <a:solidFill>
                  <a:srgbClr val="0000FF"/>
                </a:solidFill>
              </a:rPr>
              <a:t>em</a:t>
            </a:r>
            <a:r>
              <a:rPr lang="en-US" dirty="0" smtClean="0">
                <a:solidFill>
                  <a:srgbClr val="0000FF"/>
                </a:solidFill>
              </a:rPr>
              <a:t>&gt;</a:t>
            </a:r>
            <a:r>
              <a:rPr lang="cs-CZ" dirty="0" smtClean="0">
                <a:solidFill>
                  <a:srgbClr val="0000FF"/>
                </a:solidFill>
              </a:rPr>
              <a:t> </a:t>
            </a:r>
            <a:r>
              <a:rPr lang="cs-CZ" b="0" dirty="0" smtClean="0"/>
              <a:t>kurzíva</a:t>
            </a:r>
            <a:r>
              <a:rPr lang="cs-CZ" dirty="0" smtClean="0">
                <a:solidFill>
                  <a:srgbClr val="0000FF"/>
                </a:solidFill>
              </a:rPr>
              <a:t> </a:t>
            </a:r>
            <a:r>
              <a:rPr lang="en-US" dirty="0" smtClean="0">
                <a:solidFill>
                  <a:srgbClr val="0000FF"/>
                </a:solidFill>
              </a:rPr>
              <a:t>&lt;</a:t>
            </a:r>
            <a:r>
              <a:rPr lang="cs-CZ" dirty="0" err="1" smtClean="0">
                <a:solidFill>
                  <a:srgbClr val="0000FF"/>
                </a:solidFill>
              </a:rPr>
              <a:t>strong</a:t>
            </a:r>
            <a:r>
              <a:rPr lang="en-US" dirty="0" smtClean="0">
                <a:solidFill>
                  <a:srgbClr val="0000FF"/>
                </a:solidFill>
              </a:rPr>
              <a:t>&gt;</a:t>
            </a:r>
            <a:r>
              <a:rPr lang="cs-CZ" dirty="0" smtClean="0">
                <a:solidFill>
                  <a:srgbClr val="0000FF"/>
                </a:solidFill>
              </a:rPr>
              <a:t> </a:t>
            </a:r>
            <a:r>
              <a:rPr lang="cs-CZ" b="0" dirty="0" smtClean="0"/>
              <a:t>tučná kurzíva</a:t>
            </a:r>
            <a:r>
              <a:rPr lang="cs-CZ" dirty="0" smtClean="0">
                <a:solidFill>
                  <a:srgbClr val="0000FF"/>
                </a:solidFill>
              </a:rPr>
              <a:t> </a:t>
            </a:r>
            <a:r>
              <a:rPr lang="en-US" dirty="0" smtClean="0">
                <a:solidFill>
                  <a:srgbClr val="EA0000"/>
                </a:solidFill>
              </a:rPr>
              <a:t>&lt;</a:t>
            </a:r>
            <a:r>
              <a:rPr lang="cs-CZ" dirty="0" smtClean="0">
                <a:solidFill>
                  <a:srgbClr val="EA0000"/>
                </a:solidFill>
              </a:rPr>
              <a:t>/</a:t>
            </a:r>
            <a:r>
              <a:rPr lang="cs-CZ" dirty="0" err="1" smtClean="0">
                <a:solidFill>
                  <a:srgbClr val="EA0000"/>
                </a:solidFill>
              </a:rPr>
              <a:t>em</a:t>
            </a:r>
            <a:r>
              <a:rPr lang="en-US" dirty="0" smtClean="0">
                <a:solidFill>
                  <a:srgbClr val="EA0000"/>
                </a:solidFill>
              </a:rPr>
              <a:t>&gt;&lt;</a:t>
            </a:r>
            <a:r>
              <a:rPr lang="cs-CZ" dirty="0" smtClean="0">
                <a:solidFill>
                  <a:srgbClr val="EA0000"/>
                </a:solidFill>
              </a:rPr>
              <a:t>/</a:t>
            </a:r>
            <a:r>
              <a:rPr lang="cs-CZ" dirty="0" err="1" smtClean="0">
                <a:solidFill>
                  <a:srgbClr val="EA0000"/>
                </a:solidFill>
              </a:rPr>
              <a:t>strong</a:t>
            </a:r>
            <a:r>
              <a:rPr lang="en-US" dirty="0" smtClean="0">
                <a:solidFill>
                  <a:srgbClr val="EA0000"/>
                </a:solidFill>
              </a:rPr>
              <a:t>&gt;</a:t>
            </a:r>
            <a:r>
              <a:rPr lang="cs-CZ" b="0" dirty="0" smtClean="0"/>
              <a:t>	</a:t>
            </a:r>
            <a:r>
              <a:rPr lang="cs-CZ" i="1" dirty="0" smtClean="0"/>
              <a:t>nesprávné řazení</a:t>
            </a:r>
            <a:endParaRPr lang="cs-CZ" b="0" i="1" dirty="0" smtClean="0"/>
          </a:p>
          <a:p>
            <a:pPr marL="360000" indent="0">
              <a:buNone/>
            </a:pPr>
            <a:r>
              <a:rPr lang="en-US" dirty="0" smtClean="0">
                <a:solidFill>
                  <a:srgbClr val="0000FF"/>
                </a:solidFill>
              </a:rPr>
              <a:t>&lt;</a:t>
            </a:r>
            <a:r>
              <a:rPr lang="cs-CZ" dirty="0" err="1" smtClean="0">
                <a:solidFill>
                  <a:srgbClr val="0000FF"/>
                </a:solidFill>
              </a:rPr>
              <a:t>em</a:t>
            </a:r>
            <a:r>
              <a:rPr lang="en-US" dirty="0" smtClean="0">
                <a:solidFill>
                  <a:srgbClr val="0000FF"/>
                </a:solidFill>
              </a:rPr>
              <a:t>&gt;</a:t>
            </a:r>
            <a:r>
              <a:rPr lang="cs-CZ" dirty="0" smtClean="0">
                <a:solidFill>
                  <a:srgbClr val="0000FF"/>
                </a:solidFill>
              </a:rPr>
              <a:t> </a:t>
            </a:r>
            <a:r>
              <a:rPr lang="cs-CZ" b="0" dirty="0" smtClean="0"/>
              <a:t>kurzíva</a:t>
            </a:r>
            <a:r>
              <a:rPr lang="cs-CZ" dirty="0" smtClean="0">
                <a:solidFill>
                  <a:srgbClr val="0000FF"/>
                </a:solidFill>
              </a:rPr>
              <a:t> </a:t>
            </a:r>
            <a:r>
              <a:rPr lang="en-US" dirty="0" smtClean="0">
                <a:solidFill>
                  <a:srgbClr val="0000FF"/>
                </a:solidFill>
              </a:rPr>
              <a:t>&lt;</a:t>
            </a:r>
            <a:r>
              <a:rPr lang="cs-CZ" dirty="0" err="1" smtClean="0">
                <a:solidFill>
                  <a:srgbClr val="0000FF"/>
                </a:solidFill>
              </a:rPr>
              <a:t>strong</a:t>
            </a:r>
            <a:r>
              <a:rPr lang="en-US" dirty="0" smtClean="0">
                <a:solidFill>
                  <a:srgbClr val="0000FF"/>
                </a:solidFill>
              </a:rPr>
              <a:t>&gt;</a:t>
            </a:r>
            <a:r>
              <a:rPr lang="cs-CZ" b="0" dirty="0" smtClean="0"/>
              <a:t> tučná kurzíva</a:t>
            </a:r>
            <a:r>
              <a:rPr lang="cs-CZ" dirty="0" smtClean="0">
                <a:solidFill>
                  <a:srgbClr val="0000FF"/>
                </a:solidFill>
              </a:rPr>
              <a:t> </a:t>
            </a:r>
            <a:r>
              <a:rPr lang="en-US" dirty="0" smtClean="0">
                <a:solidFill>
                  <a:srgbClr val="0000FF"/>
                </a:solidFill>
              </a:rPr>
              <a:t>&lt;</a:t>
            </a:r>
            <a:r>
              <a:rPr lang="cs-CZ" dirty="0" smtClean="0">
                <a:solidFill>
                  <a:srgbClr val="0000FF"/>
                </a:solidFill>
              </a:rPr>
              <a:t>/</a:t>
            </a:r>
            <a:r>
              <a:rPr lang="cs-CZ" dirty="0" err="1" smtClean="0">
                <a:solidFill>
                  <a:srgbClr val="0000FF"/>
                </a:solidFill>
              </a:rPr>
              <a:t>strong</a:t>
            </a:r>
            <a:r>
              <a:rPr lang="en-US" dirty="0" smtClean="0">
                <a:solidFill>
                  <a:srgbClr val="0000FF"/>
                </a:solidFill>
              </a:rPr>
              <a:t>&gt;&lt;</a:t>
            </a:r>
            <a:r>
              <a:rPr lang="cs-CZ" dirty="0" smtClean="0">
                <a:solidFill>
                  <a:srgbClr val="0000FF"/>
                </a:solidFill>
              </a:rPr>
              <a:t>/</a:t>
            </a:r>
            <a:r>
              <a:rPr lang="cs-CZ" dirty="0" err="1" smtClean="0">
                <a:solidFill>
                  <a:srgbClr val="0000FF"/>
                </a:solidFill>
              </a:rPr>
              <a:t>em</a:t>
            </a:r>
            <a:r>
              <a:rPr lang="en-US" dirty="0" smtClean="0">
                <a:solidFill>
                  <a:srgbClr val="0000FF"/>
                </a:solidFill>
              </a:rPr>
              <a:t>&gt;</a:t>
            </a:r>
            <a:r>
              <a:rPr lang="cs-CZ" b="0" dirty="0" smtClean="0"/>
              <a:t>	</a:t>
            </a:r>
            <a:r>
              <a:rPr lang="cs-CZ" i="1" dirty="0" smtClean="0"/>
              <a:t>správné řazení</a:t>
            </a:r>
          </a:p>
          <a:p>
            <a:pPr>
              <a:buNone/>
            </a:pPr>
            <a:endParaRPr lang="cs-CZ" b="0" i="1" dirty="0" smtClean="0"/>
          </a:p>
          <a:p>
            <a:pPr marL="180000" indent="-180000">
              <a:buFont typeface="Arial" pitchFamily="34" charset="0"/>
              <a:buChar char="•"/>
            </a:pPr>
            <a:r>
              <a:rPr lang="cs-CZ" b="0" dirty="0" smtClean="0"/>
              <a:t>Některé příkazy do sebe vnořovat nelze, například nadpisy různých úrovní.</a:t>
            </a:r>
          </a:p>
          <a:p>
            <a:pPr marL="360000" indent="0">
              <a:buNone/>
            </a:pPr>
            <a:r>
              <a:rPr lang="en-US" dirty="0" smtClean="0">
                <a:solidFill>
                  <a:srgbClr val="0000FF"/>
                </a:solidFill>
              </a:rPr>
              <a:t>&lt;</a:t>
            </a:r>
            <a:r>
              <a:rPr lang="cs-CZ" dirty="0" smtClean="0">
                <a:solidFill>
                  <a:srgbClr val="0000FF"/>
                </a:solidFill>
              </a:rPr>
              <a:t>h1</a:t>
            </a:r>
            <a:r>
              <a:rPr lang="en-US" dirty="0" smtClean="0">
                <a:solidFill>
                  <a:srgbClr val="0000FF"/>
                </a:solidFill>
              </a:rPr>
              <a:t>&gt;</a:t>
            </a:r>
            <a:r>
              <a:rPr lang="cs-CZ" dirty="0" smtClean="0">
                <a:solidFill>
                  <a:srgbClr val="0000FF"/>
                </a:solidFill>
              </a:rPr>
              <a:t> </a:t>
            </a:r>
            <a:r>
              <a:rPr lang="cs-CZ" b="0" dirty="0" smtClean="0"/>
              <a:t>1.úroveň</a:t>
            </a:r>
            <a:r>
              <a:rPr lang="cs-CZ" dirty="0" smtClean="0">
                <a:solidFill>
                  <a:srgbClr val="EA0000"/>
                </a:solidFill>
              </a:rPr>
              <a:t> </a:t>
            </a:r>
            <a:r>
              <a:rPr lang="en-US" dirty="0" smtClean="0">
                <a:solidFill>
                  <a:srgbClr val="EA0000"/>
                </a:solidFill>
              </a:rPr>
              <a:t>&lt;</a:t>
            </a:r>
            <a:r>
              <a:rPr lang="cs-CZ" dirty="0" smtClean="0">
                <a:solidFill>
                  <a:srgbClr val="EA0000"/>
                </a:solidFill>
              </a:rPr>
              <a:t>h3</a:t>
            </a:r>
            <a:r>
              <a:rPr lang="en-US" dirty="0" smtClean="0">
                <a:solidFill>
                  <a:srgbClr val="EA0000"/>
                </a:solidFill>
              </a:rPr>
              <a:t>&gt;</a:t>
            </a:r>
            <a:r>
              <a:rPr lang="cs-CZ" dirty="0" smtClean="0">
                <a:solidFill>
                  <a:srgbClr val="EA0000"/>
                </a:solidFill>
              </a:rPr>
              <a:t> </a:t>
            </a:r>
            <a:r>
              <a:rPr lang="cs-CZ" b="0" dirty="0" smtClean="0"/>
              <a:t>3. úroveň</a:t>
            </a:r>
            <a:r>
              <a:rPr lang="cs-CZ" dirty="0" smtClean="0">
                <a:solidFill>
                  <a:srgbClr val="0000FF"/>
                </a:solidFill>
              </a:rPr>
              <a:t> </a:t>
            </a:r>
            <a:r>
              <a:rPr lang="en-US" dirty="0" smtClean="0">
                <a:solidFill>
                  <a:srgbClr val="EA0000"/>
                </a:solidFill>
              </a:rPr>
              <a:t>&lt;</a:t>
            </a:r>
            <a:r>
              <a:rPr lang="cs-CZ" dirty="0" smtClean="0">
                <a:solidFill>
                  <a:srgbClr val="EA0000"/>
                </a:solidFill>
              </a:rPr>
              <a:t>/h3</a:t>
            </a:r>
            <a:r>
              <a:rPr lang="en-US" dirty="0" smtClean="0">
                <a:solidFill>
                  <a:srgbClr val="EA0000"/>
                </a:solidFill>
              </a:rPr>
              <a:t>&gt;&lt;</a:t>
            </a:r>
            <a:r>
              <a:rPr lang="cs-CZ" dirty="0" smtClean="0">
                <a:solidFill>
                  <a:srgbClr val="EA0000"/>
                </a:solidFill>
              </a:rPr>
              <a:t>/h1</a:t>
            </a:r>
            <a:r>
              <a:rPr lang="en-US" dirty="0" smtClean="0">
                <a:solidFill>
                  <a:srgbClr val="EA0000"/>
                </a:solidFill>
              </a:rPr>
              <a:t>&gt;</a:t>
            </a:r>
            <a:r>
              <a:rPr lang="cs-CZ" b="0" dirty="0" smtClean="0"/>
              <a:t>	</a:t>
            </a:r>
            <a:r>
              <a:rPr lang="cs-CZ" i="1" dirty="0" smtClean="0"/>
              <a:t> nesprávné vnoření</a:t>
            </a:r>
          </a:p>
          <a:p>
            <a:pPr marL="360000" indent="0">
              <a:buNone/>
            </a:pPr>
            <a:r>
              <a:rPr lang="en-US" dirty="0" smtClean="0">
                <a:solidFill>
                  <a:srgbClr val="0000FF"/>
                </a:solidFill>
              </a:rPr>
              <a:t>&lt;</a:t>
            </a:r>
            <a:r>
              <a:rPr lang="cs-CZ" dirty="0" smtClean="0">
                <a:solidFill>
                  <a:srgbClr val="0000FF"/>
                </a:solidFill>
              </a:rPr>
              <a:t>h1</a:t>
            </a:r>
            <a:r>
              <a:rPr lang="en-US" dirty="0" smtClean="0">
                <a:solidFill>
                  <a:srgbClr val="0000FF"/>
                </a:solidFill>
              </a:rPr>
              <a:t>&gt;</a:t>
            </a:r>
            <a:r>
              <a:rPr lang="cs-CZ" dirty="0" smtClean="0">
                <a:solidFill>
                  <a:srgbClr val="0000FF"/>
                </a:solidFill>
              </a:rPr>
              <a:t> </a:t>
            </a:r>
            <a:r>
              <a:rPr lang="cs-CZ" b="0" dirty="0" smtClean="0"/>
              <a:t>1.úroveň</a:t>
            </a:r>
            <a:r>
              <a:rPr lang="cs-CZ" dirty="0" smtClean="0">
                <a:solidFill>
                  <a:srgbClr val="0000FF"/>
                </a:solidFill>
              </a:rPr>
              <a:t> </a:t>
            </a:r>
            <a:r>
              <a:rPr lang="en-US" dirty="0" smtClean="0">
                <a:solidFill>
                  <a:srgbClr val="0000FF"/>
                </a:solidFill>
              </a:rPr>
              <a:t>&lt;</a:t>
            </a:r>
            <a:r>
              <a:rPr lang="cs-CZ" dirty="0" smtClean="0">
                <a:solidFill>
                  <a:srgbClr val="0000FF"/>
                </a:solidFill>
              </a:rPr>
              <a:t>/h1</a:t>
            </a:r>
            <a:r>
              <a:rPr lang="en-US" dirty="0" smtClean="0">
                <a:solidFill>
                  <a:srgbClr val="0000FF"/>
                </a:solidFill>
              </a:rPr>
              <a:t>&gt;&lt;</a:t>
            </a:r>
            <a:r>
              <a:rPr lang="cs-CZ" dirty="0" smtClean="0">
                <a:solidFill>
                  <a:srgbClr val="0000FF"/>
                </a:solidFill>
              </a:rPr>
              <a:t>h3</a:t>
            </a:r>
            <a:r>
              <a:rPr lang="en-US" dirty="0" smtClean="0">
                <a:solidFill>
                  <a:srgbClr val="0000FF"/>
                </a:solidFill>
              </a:rPr>
              <a:t>&gt;</a:t>
            </a:r>
            <a:r>
              <a:rPr lang="cs-CZ" dirty="0" smtClean="0">
                <a:solidFill>
                  <a:srgbClr val="0000FF"/>
                </a:solidFill>
              </a:rPr>
              <a:t> </a:t>
            </a:r>
            <a:r>
              <a:rPr lang="cs-CZ" b="0" dirty="0" smtClean="0"/>
              <a:t>3. úroveň</a:t>
            </a:r>
            <a:r>
              <a:rPr lang="cs-CZ" dirty="0" smtClean="0">
                <a:solidFill>
                  <a:srgbClr val="0000FF"/>
                </a:solidFill>
              </a:rPr>
              <a:t> </a:t>
            </a:r>
            <a:r>
              <a:rPr lang="en-US" dirty="0" smtClean="0">
                <a:solidFill>
                  <a:srgbClr val="0000FF"/>
                </a:solidFill>
              </a:rPr>
              <a:t>&lt;</a:t>
            </a:r>
            <a:r>
              <a:rPr lang="cs-CZ" dirty="0" smtClean="0">
                <a:solidFill>
                  <a:srgbClr val="0000FF"/>
                </a:solidFill>
              </a:rPr>
              <a:t>/h3</a:t>
            </a:r>
            <a:r>
              <a:rPr lang="en-US" dirty="0" smtClean="0">
                <a:solidFill>
                  <a:srgbClr val="0000FF"/>
                </a:solidFill>
              </a:rPr>
              <a:t>&gt;</a:t>
            </a:r>
            <a:endParaRPr lang="en-US" b="0" dirty="0" smtClean="0"/>
          </a:p>
          <a:p>
            <a:pPr>
              <a:buNone/>
            </a:pPr>
            <a:endParaRPr lang="en-US" b="0" dirty="0" smtClean="0"/>
          </a:p>
        </p:txBody>
      </p:sp>
      <p:sp>
        <p:nvSpPr>
          <p:cNvPr id="3" name="Zástupný symbol pro datum 2"/>
          <p:cNvSpPr>
            <a:spLocks noGrp="1"/>
          </p:cNvSpPr>
          <p:nvPr>
            <p:ph type="dt" sz="half" idx="10"/>
          </p:nvPr>
        </p:nvSpPr>
        <p:spPr/>
        <p:txBody>
          <a:bodyPr/>
          <a:lstStyle/>
          <a:p>
            <a:pPr>
              <a:defRPr/>
            </a:pPr>
            <a:fld id="{AE352E71-C0C2-4601-89F2-E3E38C7DB2C4}" type="datetime1">
              <a:rPr lang="cs-CZ" smtClean="0"/>
              <a:pPr>
                <a:defRPr/>
              </a:pPr>
              <a:t>16. 1. 2017</a:t>
            </a:fld>
            <a:endParaRPr lang="cs-CZ" dirty="0"/>
          </a:p>
        </p:txBody>
      </p:sp>
      <p:sp>
        <p:nvSpPr>
          <p:cNvPr id="4" name="Zástupný symbol pro číslo snímku 3"/>
          <p:cNvSpPr>
            <a:spLocks noGrp="1"/>
          </p:cNvSpPr>
          <p:nvPr>
            <p:ph type="sldNum" sz="quarter" idx="11"/>
          </p:nvPr>
        </p:nvSpPr>
        <p:spPr/>
        <p:txBody>
          <a:bodyPr/>
          <a:lstStyle/>
          <a:p>
            <a:pPr>
              <a:defRPr/>
            </a:pPr>
            <a:r>
              <a:rPr lang="cs-CZ" smtClean="0"/>
              <a:t>číslo snímku </a:t>
            </a:r>
            <a:fld id="{50773796-C7CF-4037-94EB-D94AC364997E}" type="slidenum">
              <a:rPr lang="cs-CZ" smtClean="0"/>
              <a:pPr>
                <a:defRPr/>
              </a:pPr>
              <a:t>9</a:t>
            </a:fld>
            <a:endParaRPr lang="cs-CZ"/>
          </a:p>
        </p:txBody>
      </p:sp>
      <p:sp>
        <p:nvSpPr>
          <p:cNvPr id="5" name="Zástupný symbol pro zápatí 4"/>
          <p:cNvSpPr>
            <a:spLocks noGrp="1"/>
          </p:cNvSpPr>
          <p:nvPr>
            <p:ph type="ftr" sz="quarter" idx="12"/>
          </p:nvPr>
        </p:nvSpPr>
        <p:spPr/>
        <p:txBody>
          <a:bodyPr/>
          <a:lstStyle/>
          <a:p>
            <a:pPr>
              <a:defRPr/>
            </a:pPr>
            <a:r>
              <a:rPr lang="cs-CZ" dirty="0" smtClean="0"/>
              <a:t>Tvorba webových stránek</a:t>
            </a:r>
          </a:p>
        </p:txBody>
      </p:sp>
      <p:sp>
        <p:nvSpPr>
          <p:cNvPr id="6" name="Nadpis 5"/>
          <p:cNvSpPr>
            <a:spLocks noGrp="1"/>
          </p:cNvSpPr>
          <p:nvPr>
            <p:ph type="title"/>
          </p:nvPr>
        </p:nvSpPr>
        <p:spPr/>
        <p:txBody>
          <a:bodyPr/>
          <a:lstStyle/>
          <a:p>
            <a:pPr marL="457200" indent="-457200"/>
            <a:r>
              <a:rPr lang="cs-CZ" sz="2400" dirty="0" smtClean="0"/>
              <a:t>Pravidla pro psaní příkazů</a:t>
            </a:r>
            <a:endParaRPr lang="cs-CZ" sz="2400" dirty="0"/>
          </a:p>
        </p:txBody>
      </p:sp>
      <p:sp>
        <p:nvSpPr>
          <p:cNvPr id="10" name="Tlačítko akce: Domů 9">
            <a:hlinkClick r:id="rId2" action="ppaction://hlinksldjump" highlightClick="1"/>
          </p:cNvPr>
          <p:cNvSpPr/>
          <p:nvPr/>
        </p:nvSpPr>
        <p:spPr bwMode="auto">
          <a:xfrm>
            <a:off x="8532000" y="6408000"/>
            <a:ext cx="428628" cy="428604"/>
          </a:xfrm>
          <a:prstGeom prst="actionButtonHom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ndardizace ICT výuky">
  <a:themeElements>
    <a:clrScheme name="Studijní tex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udijní text">
      <a:majorFont>
        <a:latin typeface="Arial"/>
        <a:ea typeface=""/>
        <a:cs typeface="Arial"/>
      </a:majorFont>
      <a:minorFont>
        <a:latin typeface="Arial"/>
        <a:ea typeface=""/>
        <a:cs typeface="Arial"/>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Studijní tex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udijní tex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udijní tex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udijní tex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udijní tex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udijní tex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udijní tex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udijní tex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udijní tex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udijní tex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udijní tex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udijní tex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tud mod Prezentace">
  <a:themeElements>
    <a:clrScheme name="Studijní_prezenta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udijní_prezentace">
      <a:majorFont>
        <a:latin typeface="Arial"/>
        <a:ea typeface=""/>
        <a:cs typeface="Arial"/>
      </a:majorFont>
      <a:minorFont>
        <a:latin typeface="Arial"/>
        <a:ea typeface=""/>
        <a:cs typeface="Arial"/>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Studijní_prezenta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udijní_prezenta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udijní_prezenta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udijní_prezenta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udijní_prezenta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udijní_prezenta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udijní_prezenta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udijní_prezenta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udijní_prezenta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udijní_prezenta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udijní_prezenta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udijní_prezenta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stud mod text">
  <a:themeElements>
    <a:clrScheme name="Studijní tex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udijní text">
      <a:majorFont>
        <a:latin typeface="Arial"/>
        <a:ea typeface=""/>
        <a:cs typeface="Arial"/>
      </a:majorFont>
      <a:minorFont>
        <a:latin typeface="Arial"/>
        <a:ea typeface=""/>
        <a:cs typeface="Arial"/>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Studijní tex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udijní tex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udijní tex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udijní tex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udijní tex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udijní tex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udijní tex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udijní tex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udijní tex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udijní tex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udijní tex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udijní tex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Praktická úloha">
  <a:themeElements>
    <a:clrScheme name="Praktická výuk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aktická výuka">
      <a:majorFont>
        <a:latin typeface="Arial"/>
        <a:ea typeface=""/>
        <a:cs typeface="Arial"/>
      </a:majorFont>
      <a:minorFont>
        <a:latin typeface="Arial"/>
        <a:ea typeface=""/>
        <a:cs typeface="Arial"/>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raktická výuk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aktická výuk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aktická výuk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aktická výuk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aktická výuk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aktická výuk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aktická výuk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aktická výuk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aktická výuk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aktická výuk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aktická výuk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aktická výuk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Prakt mod Návod řešení">
  <a:themeElements>
    <a:clrScheme name="Praktická výuk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aktická výuka">
      <a:majorFont>
        <a:latin typeface="Arial"/>
        <a:ea typeface=""/>
        <a:cs typeface="Arial"/>
      </a:majorFont>
      <a:minorFont>
        <a:latin typeface="Arial"/>
        <a:ea typeface=""/>
        <a:cs typeface="Arial"/>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raktická výuk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aktická výuk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aktická výuk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aktická výuk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aktická výuk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aktická výuk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aktická výuk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aktická výuk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aktická výuk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aktická výuk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aktická výuk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aktická výuk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Prakt mod Návod Hodnocení">
  <a:themeElements>
    <a:clrScheme name="Praktická výuk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aktická výuka">
      <a:majorFont>
        <a:latin typeface="Arial"/>
        <a:ea typeface=""/>
        <a:cs typeface="Arial"/>
      </a:majorFont>
      <a:minorFont>
        <a:latin typeface="Arial"/>
        <a:ea typeface=""/>
        <a:cs typeface="Arial"/>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raktická výuk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aktická výuk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aktická výuk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aktická výuk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aktická výuk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aktická výuk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aktická výuk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aktická výuk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aktická výuk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aktická výuk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aktická výuk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aktická výuk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Praktické ověření">
  <a:themeElements>
    <a:clrScheme name="1_modul stud_tex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modul stud_text">
      <a:majorFont>
        <a:latin typeface="Arial"/>
        <a:ea typeface=""/>
        <a:cs typeface="Arial"/>
      </a:majorFont>
      <a:minorFont>
        <a:latin typeface="Arial"/>
        <a:ea typeface=""/>
        <a:cs typeface="Arial"/>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modul stud_tex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modul stud_tex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modul stud_tex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modul stud_tex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modul stud_tex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modul stud_tex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modul stud_tex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modul stud_tex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modul stud_tex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modul stud_tex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modul stud_tex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modul stud_tex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Hodnocení ověření">
  <a:themeElements>
    <a:clrScheme name="1_modul stud_tex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modul stud_text">
      <a:majorFont>
        <a:latin typeface="Arial"/>
        <a:ea typeface=""/>
        <a:cs typeface="Arial"/>
      </a:majorFont>
      <a:minorFont>
        <a:latin typeface="Arial"/>
        <a:ea typeface=""/>
        <a:cs typeface="Arial"/>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modul stud_tex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modul stud_tex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modul stud_tex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modul stud_tex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modul stud_tex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modul stud_tex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modul stud_tex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modul stud_tex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modul stud_tex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modul stud_tex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modul stud_tex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modul stud_tex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Standardizace ICT výuky</Template>
  <TotalTime>2362</TotalTime>
  <Words>2429</Words>
  <Application>Microsoft Office PowerPoint</Application>
  <PresentationFormat>Předvádění na obrazovce (4:3)</PresentationFormat>
  <Paragraphs>520</Paragraphs>
  <Slides>47</Slides>
  <Notes>0</Notes>
  <HiddenSlides>4</HiddenSlides>
  <MMClips>0</MMClips>
  <ScaleCrop>false</ScaleCrop>
  <HeadingPairs>
    <vt:vector size="4" baseType="variant">
      <vt:variant>
        <vt:lpstr>Motiv</vt:lpstr>
      </vt:variant>
      <vt:variant>
        <vt:i4>8</vt:i4>
      </vt:variant>
      <vt:variant>
        <vt:lpstr>Nadpisy snímků</vt:lpstr>
      </vt:variant>
      <vt:variant>
        <vt:i4>47</vt:i4>
      </vt:variant>
    </vt:vector>
  </HeadingPairs>
  <TitlesOfParts>
    <vt:vector size="55" baseType="lpstr">
      <vt:lpstr>Standardizace ICT výuky</vt:lpstr>
      <vt:lpstr>stud mod Prezentace</vt:lpstr>
      <vt:lpstr>stud mod text</vt:lpstr>
      <vt:lpstr>Praktická úloha</vt:lpstr>
      <vt:lpstr>Prakt mod Návod řešení</vt:lpstr>
      <vt:lpstr>Prakt mod Návod Hodnocení</vt:lpstr>
      <vt:lpstr>Praktické ověření</vt:lpstr>
      <vt:lpstr>Hodnocení ověření</vt:lpstr>
      <vt:lpstr>Tvorba webových stránek</vt:lpstr>
      <vt:lpstr>Prezentace aplikace PowerPoint</vt:lpstr>
      <vt:lpstr>Prezentace aplikace PowerPoint</vt:lpstr>
      <vt:lpstr>Prezentace aplikace PowerPoint</vt:lpstr>
      <vt:lpstr>Webová stránka</vt:lpstr>
      <vt:lpstr>Editory webových stránek</vt:lpstr>
      <vt:lpstr>Jazyk HTML</vt:lpstr>
      <vt:lpstr>Příkaz (TAG)</vt:lpstr>
      <vt:lpstr>Pravidla pro psaní příkazů</vt:lpstr>
      <vt:lpstr>Struktura HTML stránky</vt:lpstr>
      <vt:lpstr>Příkazy pro nadpisy</vt:lpstr>
      <vt:lpstr>Příkazy pro odstavce (bloky) textu</vt:lpstr>
      <vt:lpstr>Příkazy pro části textu (v řádku)</vt:lpstr>
      <vt:lpstr>Hypertextové odkazy</vt:lpstr>
      <vt:lpstr>Absolutní adresa</vt:lpstr>
      <vt:lpstr>Relativní adresa</vt:lpstr>
      <vt:lpstr>Relativní adresa - příklady</vt:lpstr>
      <vt:lpstr>Rolovací odkaz</vt:lpstr>
      <vt:lpstr>Obrázky</vt:lpstr>
      <vt:lpstr>Odkaz tvořený obrázkem</vt:lpstr>
      <vt:lpstr>Obrázek obtékaný textem</vt:lpstr>
      <vt:lpstr>Odkaz z části obrázku</vt:lpstr>
      <vt:lpstr>Odkaz z části obrázku</vt:lpstr>
      <vt:lpstr>Seznamy - odrážky</vt:lpstr>
      <vt:lpstr>Seznamy - číslování</vt:lpstr>
      <vt:lpstr>Seznamy - víceúrovňové číslování</vt:lpstr>
      <vt:lpstr>Definiční seznam</vt:lpstr>
      <vt:lpstr>Tabulky</vt:lpstr>
      <vt:lpstr>Tabulky - příkazy</vt:lpstr>
      <vt:lpstr>Parametry příkazů tabulky</vt:lpstr>
      <vt:lpstr>Slučování v tabulce</vt:lpstr>
      <vt:lpstr>Formuláře</vt:lpstr>
      <vt:lpstr>Navigace na stránkách</vt:lpstr>
      <vt:lpstr>Rámy</vt:lpstr>
      <vt:lpstr>Rámy</vt:lpstr>
      <vt:lpstr>Rámy - směrování odkazů</vt:lpstr>
      <vt:lpstr>CSS formátování</vt:lpstr>
      <vt:lpstr>CSS formátování</vt:lpstr>
      <vt:lpstr>CSS  - externí soubor</vt:lpstr>
      <vt:lpstr>CSS vlastnosti</vt:lpstr>
      <vt:lpstr>CSS třídy</vt:lpstr>
      <vt:lpstr>CSS pro identifikátory</vt:lpstr>
      <vt:lpstr>CSS dle umístění</vt:lpstr>
      <vt:lpstr>CSS pseudostyly</vt:lpstr>
      <vt:lpstr>CSS pozicování</vt:lpstr>
      <vt:lpstr>CSS pozicování</vt:lpstr>
      <vt:lpstr>Prezentace aplikace PowerPoint</vt:lpstr>
    </vt:vector>
  </TitlesOfParts>
  <Company>SPŠE Mohelnice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EXCEL - úvod</dc:title>
  <dc:creator>spsemoh</dc:creator>
  <cp:lastModifiedBy>Jaroslav Synek</cp:lastModifiedBy>
  <cp:revision>147</cp:revision>
  <dcterms:created xsi:type="dcterms:W3CDTF">2010-04-07T09:17:59Z</dcterms:created>
  <dcterms:modified xsi:type="dcterms:W3CDTF">2017-01-16T00:07:15Z</dcterms:modified>
</cp:coreProperties>
</file>